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5.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6.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8.xml" ContentType="application/vnd.openxmlformats-officedocument.presentationml.notesSlide+xml"/>
  <Override PartName="/ppt/comments/comment7.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omments/comment8.xml" ContentType="application/vnd.openxmlformats-officedocument.presentationml.comment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1.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comment9.xml" ContentType="application/vnd.openxmlformats-officedocument.presentationml.comment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omments/comment10.xml" ContentType="application/vnd.openxmlformats-officedocument.presentationml.comment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41" r:id="rId5"/>
  </p:sldMasterIdLst>
  <p:notesMasterIdLst>
    <p:notesMasterId r:id="rId140"/>
  </p:notesMasterIdLst>
  <p:sldIdLst>
    <p:sldId id="498" r:id="rId6"/>
    <p:sldId id="565" r:id="rId7"/>
    <p:sldId id="564" r:id="rId8"/>
    <p:sldId id="258" r:id="rId9"/>
    <p:sldId id="525" r:id="rId10"/>
    <p:sldId id="315" r:id="rId11"/>
    <p:sldId id="316" r:id="rId12"/>
    <p:sldId id="340" r:id="rId13"/>
    <p:sldId id="499" r:id="rId14"/>
    <p:sldId id="566" r:id="rId15"/>
    <p:sldId id="475" r:id="rId16"/>
    <p:sldId id="401" r:id="rId17"/>
    <p:sldId id="500" r:id="rId18"/>
    <p:sldId id="482" r:id="rId19"/>
    <p:sldId id="483" r:id="rId20"/>
    <p:sldId id="484" r:id="rId21"/>
    <p:sldId id="485" r:id="rId22"/>
    <p:sldId id="501" r:id="rId23"/>
    <p:sldId id="259" r:id="rId24"/>
    <p:sldId id="260" r:id="rId25"/>
    <p:sldId id="264" r:id="rId26"/>
    <p:sldId id="261" r:id="rId27"/>
    <p:sldId id="460" r:id="rId28"/>
    <p:sldId id="262" r:id="rId29"/>
    <p:sldId id="377" r:id="rId30"/>
    <p:sldId id="383" r:id="rId31"/>
    <p:sldId id="502" r:id="rId32"/>
    <p:sldId id="341" r:id="rId33"/>
    <p:sldId id="503" r:id="rId34"/>
    <p:sldId id="456" r:id="rId35"/>
    <p:sldId id="504" r:id="rId36"/>
    <p:sldId id="539" r:id="rId37"/>
    <p:sldId id="468" r:id="rId38"/>
    <p:sldId id="476" r:id="rId39"/>
    <p:sldId id="268" r:id="rId40"/>
    <p:sldId id="477" r:id="rId41"/>
    <p:sldId id="408" r:id="rId42"/>
    <p:sldId id="478" r:id="rId43"/>
    <p:sldId id="410" r:id="rId44"/>
    <p:sldId id="411" r:id="rId45"/>
    <p:sldId id="509" r:id="rId46"/>
    <p:sldId id="526" r:id="rId47"/>
    <p:sldId id="527" r:id="rId48"/>
    <p:sldId id="528" r:id="rId49"/>
    <p:sldId id="529" r:id="rId50"/>
    <p:sldId id="530" r:id="rId51"/>
    <p:sldId id="512" r:id="rId52"/>
    <p:sldId id="513" r:id="rId53"/>
    <p:sldId id="558" r:id="rId54"/>
    <p:sldId id="563" r:id="rId55"/>
    <p:sldId id="559" r:id="rId56"/>
    <p:sldId id="561" r:id="rId57"/>
    <p:sldId id="562" r:id="rId58"/>
    <p:sldId id="518" r:id="rId59"/>
    <p:sldId id="532" r:id="rId60"/>
    <p:sldId id="533" r:id="rId61"/>
    <p:sldId id="542" r:id="rId62"/>
    <p:sldId id="543" r:id="rId63"/>
    <p:sldId id="544" r:id="rId64"/>
    <p:sldId id="545" r:id="rId65"/>
    <p:sldId id="546" r:id="rId66"/>
    <p:sldId id="547" r:id="rId67"/>
    <p:sldId id="548" r:id="rId68"/>
    <p:sldId id="549" r:id="rId69"/>
    <p:sldId id="550" r:id="rId70"/>
    <p:sldId id="551" r:id="rId71"/>
    <p:sldId id="552" r:id="rId72"/>
    <p:sldId id="553" r:id="rId73"/>
    <p:sldId id="554" r:id="rId74"/>
    <p:sldId id="555" r:id="rId75"/>
    <p:sldId id="556" r:id="rId76"/>
    <p:sldId id="367" r:id="rId77"/>
    <p:sldId id="364" r:id="rId78"/>
    <p:sldId id="365" r:id="rId79"/>
    <p:sldId id="366" r:id="rId80"/>
    <p:sldId id="505" r:id="rId81"/>
    <p:sldId id="432" r:id="rId82"/>
    <p:sldId id="535" r:id="rId83"/>
    <p:sldId id="279" r:id="rId84"/>
    <p:sldId id="281" r:id="rId85"/>
    <p:sldId id="435" r:id="rId86"/>
    <p:sldId id="434" r:id="rId87"/>
    <p:sldId id="436" r:id="rId88"/>
    <p:sldId id="299" r:id="rId89"/>
    <p:sldId id="384" r:id="rId90"/>
    <p:sldId id="440" r:id="rId91"/>
    <p:sldId id="520" r:id="rId92"/>
    <p:sldId id="506" r:id="rId93"/>
    <p:sldId id="443" r:id="rId94"/>
    <p:sldId id="486" r:id="rId95"/>
    <p:sldId id="327" r:id="rId96"/>
    <p:sldId id="286" r:id="rId97"/>
    <p:sldId id="385" r:id="rId98"/>
    <p:sldId id="386" r:id="rId99"/>
    <p:sldId id="507" r:id="rId100"/>
    <p:sldId id="351" r:id="rId101"/>
    <p:sldId id="444" r:id="rId102"/>
    <p:sldId id="445" r:id="rId103"/>
    <p:sldId id="290" r:id="rId104"/>
    <p:sldId id="387" r:id="rId105"/>
    <p:sldId id="446" r:id="rId106"/>
    <p:sldId id="288" r:id="rId107"/>
    <p:sldId id="293" r:id="rId108"/>
    <p:sldId id="291" r:id="rId109"/>
    <p:sldId id="294" r:id="rId110"/>
    <p:sldId id="295" r:id="rId111"/>
    <p:sldId id="447" r:id="rId112"/>
    <p:sldId id="296" r:id="rId113"/>
    <p:sldId id="352" r:id="rId114"/>
    <p:sldId id="448" r:id="rId115"/>
    <p:sldId id="389" r:id="rId116"/>
    <p:sldId id="390" r:id="rId117"/>
    <p:sldId id="391" r:id="rId118"/>
    <p:sldId id="392" r:id="rId119"/>
    <p:sldId id="393" r:id="rId120"/>
    <p:sldId id="508" r:id="rId121"/>
    <p:sldId id="339" r:id="rId122"/>
    <p:sldId id="398" r:id="rId123"/>
    <p:sldId id="451" r:id="rId124"/>
    <p:sldId id="537" r:id="rId125"/>
    <p:sldId id="459" r:id="rId126"/>
    <p:sldId id="538" r:id="rId127"/>
    <p:sldId id="394" r:id="rId128"/>
    <p:sldId id="453" r:id="rId129"/>
    <p:sldId id="521" r:id="rId130"/>
    <p:sldId id="467" r:id="rId131"/>
    <p:sldId id="557" r:id="rId132"/>
    <p:sldId id="523" r:id="rId133"/>
    <p:sldId id="522" r:id="rId134"/>
    <p:sldId id="376" r:id="rId135"/>
    <p:sldId id="497" r:id="rId136"/>
    <p:sldId id="404" r:id="rId137"/>
    <p:sldId id="524" r:id="rId138"/>
    <p:sldId id="37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AD668D-294B-42A7-AB88-620418BB4060}">
          <p14:sldIdLst>
            <p14:sldId id="498"/>
            <p14:sldId id="565"/>
            <p14:sldId id="564"/>
            <p14:sldId id="258"/>
            <p14:sldId id="525"/>
            <p14:sldId id="315"/>
            <p14:sldId id="316"/>
            <p14:sldId id="340"/>
          </p14:sldIdLst>
        </p14:section>
        <p14:section name="Why Kanban" id="{71F882F0-7D67-4D03-BB2D-4BDF80DEEF57}">
          <p14:sldIdLst>
            <p14:sldId id="499"/>
            <p14:sldId id="566"/>
            <p14:sldId id="475"/>
            <p14:sldId id="401"/>
            <p14:sldId id="500"/>
            <p14:sldId id="482"/>
            <p14:sldId id="483"/>
            <p14:sldId id="484"/>
            <p14:sldId id="485"/>
          </p14:sldIdLst>
        </p14:section>
        <p14:section name="What is Kanban" id="{0154AFD0-8AE9-42B2-BDE1-C247610138FF}">
          <p14:sldIdLst>
            <p14:sldId id="501"/>
            <p14:sldId id="259"/>
            <p14:sldId id="260"/>
            <p14:sldId id="264"/>
            <p14:sldId id="261"/>
            <p14:sldId id="460"/>
            <p14:sldId id="262"/>
            <p14:sldId id="377"/>
            <p14:sldId id="383"/>
          </p14:sldIdLst>
        </p14:section>
        <p14:section name="Kanban Principles" id="{3C8DC6A7-9B38-4C01-885C-B21C80985D0E}">
          <p14:sldIdLst>
            <p14:sldId id="502"/>
            <p14:sldId id="341"/>
          </p14:sldIdLst>
        </p14:section>
        <p14:section name="Kanban Practices" id="{BD9A7BF7-8E48-491E-AE5E-C4DA00D0F5D4}">
          <p14:sldIdLst>
            <p14:sldId id="503"/>
            <p14:sldId id="456"/>
          </p14:sldIdLst>
        </p14:section>
        <p14:section name="1. Visualize Workflow" id="{B2CCFC59-F18E-44D2-A7D8-731CBC786B55}">
          <p14:sldIdLst>
            <p14:sldId id="504"/>
            <p14:sldId id="539"/>
            <p14:sldId id="468"/>
            <p14:sldId id="476"/>
            <p14:sldId id="268"/>
            <p14:sldId id="477"/>
            <p14:sldId id="408"/>
            <p14:sldId id="478"/>
            <p14:sldId id="410"/>
            <p14:sldId id="411"/>
          </p14:sldIdLst>
        </p14:section>
        <p14:section name="2. Limit WIP" id="{378537B3-8A8C-41E9-B62A-A5E3E9EDE60A}">
          <p14:sldIdLst>
            <p14:sldId id="509"/>
            <p14:sldId id="526"/>
            <p14:sldId id="527"/>
            <p14:sldId id="528"/>
            <p14:sldId id="529"/>
            <p14:sldId id="530"/>
            <p14:sldId id="512"/>
            <p14:sldId id="513"/>
            <p14:sldId id="558"/>
            <p14:sldId id="563"/>
            <p14:sldId id="559"/>
            <p14:sldId id="561"/>
            <p14:sldId id="562"/>
            <p14:sldId id="518"/>
            <p14:sldId id="532"/>
            <p14:sldId id="533"/>
            <p14:sldId id="542"/>
            <p14:sldId id="543"/>
            <p14:sldId id="544"/>
            <p14:sldId id="545"/>
            <p14:sldId id="546"/>
            <p14:sldId id="547"/>
            <p14:sldId id="548"/>
            <p14:sldId id="549"/>
            <p14:sldId id="550"/>
            <p14:sldId id="551"/>
            <p14:sldId id="552"/>
            <p14:sldId id="553"/>
            <p14:sldId id="554"/>
            <p14:sldId id="555"/>
            <p14:sldId id="556"/>
            <p14:sldId id="367"/>
            <p14:sldId id="364"/>
            <p14:sldId id="365"/>
            <p14:sldId id="366"/>
          </p14:sldIdLst>
        </p14:section>
        <p14:section name="3. Manage flow" id="{54AA9337-CCC6-4525-858B-495DA0B7B7A3}">
          <p14:sldIdLst>
            <p14:sldId id="505"/>
            <p14:sldId id="432"/>
            <p14:sldId id="535"/>
            <p14:sldId id="279"/>
            <p14:sldId id="281"/>
            <p14:sldId id="435"/>
            <p14:sldId id="434"/>
            <p14:sldId id="436"/>
            <p14:sldId id="299"/>
            <p14:sldId id="384"/>
            <p14:sldId id="440"/>
            <p14:sldId id="520"/>
          </p14:sldIdLst>
        </p14:section>
        <p14:section name="4. Make Policies Explicit" id="{0870E886-0C00-4315-A41E-F20D67B98B9F}">
          <p14:sldIdLst>
            <p14:sldId id="506"/>
            <p14:sldId id="443"/>
            <p14:sldId id="486"/>
            <p14:sldId id="327"/>
            <p14:sldId id="286"/>
            <p14:sldId id="385"/>
            <p14:sldId id="386"/>
          </p14:sldIdLst>
        </p14:section>
        <p14:section name="5. Implement Feedback Loop" id="{83266DE9-D054-4E2E-90C4-DD9D958EFFBA}">
          <p14:sldIdLst>
            <p14:sldId id="507"/>
            <p14:sldId id="351"/>
            <p14:sldId id="444"/>
            <p14:sldId id="445"/>
            <p14:sldId id="290"/>
            <p14:sldId id="387"/>
            <p14:sldId id="446"/>
            <p14:sldId id="288"/>
            <p14:sldId id="293"/>
            <p14:sldId id="291"/>
            <p14:sldId id="294"/>
            <p14:sldId id="295"/>
            <p14:sldId id="447"/>
            <p14:sldId id="296"/>
            <p14:sldId id="352"/>
            <p14:sldId id="448"/>
            <p14:sldId id="389"/>
            <p14:sldId id="390"/>
            <p14:sldId id="391"/>
            <p14:sldId id="392"/>
            <p14:sldId id="393"/>
          </p14:sldIdLst>
        </p14:section>
        <p14:section name="6. Improve Collaboratively" id="{55B06A14-653B-4640-B542-A7168E353B05}">
          <p14:sldIdLst>
            <p14:sldId id="508"/>
            <p14:sldId id="339"/>
            <p14:sldId id="398"/>
            <p14:sldId id="451"/>
            <p14:sldId id="537"/>
            <p14:sldId id="459"/>
            <p14:sldId id="538"/>
            <p14:sldId id="394"/>
            <p14:sldId id="453"/>
          </p14:sldIdLst>
        </p14:section>
        <p14:section name="Summary" id="{B2A29CA2-DA2B-4676-8B16-FC25BA88FE34}">
          <p14:sldIdLst>
            <p14:sldId id="521"/>
            <p14:sldId id="467"/>
            <p14:sldId id="557"/>
            <p14:sldId id="523"/>
            <p14:sldId id="522"/>
            <p14:sldId id="376"/>
            <p14:sldId id="497"/>
            <p14:sldId id="404"/>
            <p14:sldId id="524"/>
          </p14:sldIdLst>
        </p14:section>
        <p14:section name="Appendix" id="{9F743E06-EB27-42D2-875E-C9ACCF9926D0}">
          <p14:sldIdLst>
            <p14:sldId id="3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J. Dawson" initials="BJD" lastIdx="6" clrIdx="0">
    <p:extLst>
      <p:ext uri="{19B8F6BF-5375-455C-9EA6-DF929625EA0E}">
        <p15:presenceInfo xmlns:p15="http://schemas.microsoft.com/office/powerpoint/2012/main" userId="Bryan J. Dawson" providerId="None"/>
      </p:ext>
    </p:extLst>
  </p:cmAuthor>
  <p:cmAuthor id="2" name="Jedsadawaranon, Tanes" initials="JT" lastIdx="23" clrIdx="1">
    <p:extLst>
      <p:ext uri="{19B8F6BF-5375-455C-9EA6-DF929625EA0E}">
        <p15:presenceInfo xmlns:p15="http://schemas.microsoft.com/office/powerpoint/2012/main" userId="S-1-5-21-1417001333-343818398-1801674531-1225630" providerId="AD"/>
      </p:ext>
    </p:extLst>
  </p:cmAuthor>
  <p:cmAuthor id="3" name="Dawson, Bryan J" initials="DBJ" lastIdx="18" clrIdx="2">
    <p:extLst>
      <p:ext uri="{19B8F6BF-5375-455C-9EA6-DF929625EA0E}">
        <p15:presenceInfo xmlns:p15="http://schemas.microsoft.com/office/powerpoint/2012/main" userId="S-1-5-21-110173463-419851672-1749447093-929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BA8E1"/>
    <a:srgbClr val="000000"/>
    <a:srgbClr val="9499FF"/>
    <a:srgbClr val="DEDFFF"/>
    <a:srgbClr val="B4B7FF"/>
    <a:srgbClr val="D6FFFC"/>
    <a:srgbClr val="D0FFFC"/>
    <a:srgbClr val="A2FFF8"/>
    <a:srgbClr val="3229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75031" autoAdjust="0"/>
  </p:normalViewPr>
  <p:slideViewPr>
    <p:cSldViewPr snapToGrid="0">
      <p:cViewPr varScale="1">
        <p:scale>
          <a:sx n="49" d="100"/>
          <a:sy n="49" d="100"/>
        </p:scale>
        <p:origin x="384" y="48"/>
      </p:cViewPr>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http://ishareteam3.na.xom.com/sites/SASDSSCM/mm/PAS/Shared%20Documents/PAS_Metrics.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Input/Output to</a:t>
            </a:r>
            <a:r>
              <a:rPr lang="en-US" baseline="0"/>
              <a:t> Team Workflow</a:t>
            </a:r>
            <a:endParaRPr lang="en-US"/>
          </a:p>
        </c:rich>
      </c:tx>
      <c:overlay val="0"/>
    </c:title>
    <c:autoTitleDeleted val="0"/>
    <c:plotArea>
      <c:layout/>
      <c:barChart>
        <c:barDir val="col"/>
        <c:grouping val="clustered"/>
        <c:varyColors val="0"/>
        <c:ser>
          <c:idx val="0"/>
          <c:order val="0"/>
          <c:tx>
            <c:strRef>
              <c:f>Metrics!$B$68</c:f>
              <c:strCache>
                <c:ptCount val="1"/>
                <c:pt idx="0">
                  <c:v>Created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Metrics!$A$69:$A$71</c:f>
              <c:strCache>
                <c:ptCount val="2"/>
                <c:pt idx="0">
                  <c:v>Sprint 1</c:v>
                </c:pt>
                <c:pt idx="1">
                  <c:v>Sprint 2</c:v>
                </c:pt>
              </c:strCache>
            </c:strRef>
          </c:cat>
          <c:val>
            <c:numRef>
              <c:f>Metrics!$B$69:$B$71</c:f>
              <c:numCache>
                <c:formatCode>General</c:formatCode>
                <c:ptCount val="2"/>
                <c:pt idx="0">
                  <c:v>59</c:v>
                </c:pt>
                <c:pt idx="1">
                  <c:v>38</c:v>
                </c:pt>
              </c:numCache>
            </c:numRef>
          </c:val>
        </c:ser>
        <c:ser>
          <c:idx val="1"/>
          <c:order val="1"/>
          <c:tx>
            <c:strRef>
              <c:f>Metrics!$C$68</c:f>
              <c:strCache>
                <c:ptCount val="1"/>
                <c:pt idx="0">
                  <c:v>Closed</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Metrics!$A$69:$A$71</c:f>
              <c:strCache>
                <c:ptCount val="2"/>
                <c:pt idx="0">
                  <c:v>Sprint 1</c:v>
                </c:pt>
                <c:pt idx="1">
                  <c:v>Sprint 2</c:v>
                </c:pt>
              </c:strCache>
            </c:strRef>
          </c:cat>
          <c:val>
            <c:numRef>
              <c:f>Metrics!$C$69:$C$71</c:f>
              <c:numCache>
                <c:formatCode>General</c:formatCode>
                <c:ptCount val="2"/>
                <c:pt idx="0">
                  <c:v>9</c:v>
                </c:pt>
                <c:pt idx="1">
                  <c:v>36</c:v>
                </c:pt>
              </c:numCache>
            </c:numRef>
          </c:val>
        </c:ser>
        <c:dLbls>
          <c:showLegendKey val="0"/>
          <c:showVal val="0"/>
          <c:showCatName val="0"/>
          <c:showSerName val="0"/>
          <c:showPercent val="0"/>
          <c:showBubbleSize val="0"/>
        </c:dLbls>
        <c:gapWidth val="150"/>
        <c:axId val="446259192"/>
        <c:axId val="446254488"/>
      </c:barChart>
      <c:catAx>
        <c:axId val="446259192"/>
        <c:scaling>
          <c:orientation val="minMax"/>
        </c:scaling>
        <c:delete val="0"/>
        <c:axPos val="b"/>
        <c:numFmt formatCode="General" sourceLinked="0"/>
        <c:majorTickMark val="out"/>
        <c:minorTickMark val="none"/>
        <c:tickLblPos val="nextTo"/>
        <c:crossAx val="446254488"/>
        <c:crosses val="autoZero"/>
        <c:auto val="1"/>
        <c:lblAlgn val="ctr"/>
        <c:lblOffset val="100"/>
        <c:noMultiLvlLbl val="0"/>
      </c:catAx>
      <c:valAx>
        <c:axId val="446254488"/>
        <c:scaling>
          <c:orientation val="minMax"/>
        </c:scaling>
        <c:delete val="0"/>
        <c:axPos val="l"/>
        <c:majorGridlines/>
        <c:title>
          <c:tx>
            <c:rich>
              <a:bodyPr rot="0" vert="horz"/>
              <a:lstStyle/>
              <a:p>
                <a:pPr>
                  <a:defRPr/>
                </a:pPr>
                <a:r>
                  <a:rPr lang="en-US"/>
                  <a:t>Backlog#</a:t>
                </a:r>
              </a:p>
            </c:rich>
          </c:tx>
          <c:overlay val="0"/>
        </c:title>
        <c:numFmt formatCode="General" sourceLinked="1"/>
        <c:majorTickMark val="out"/>
        <c:minorTickMark val="none"/>
        <c:tickLblPos val="nextTo"/>
        <c:crossAx val="446259192"/>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Velocity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Period 1</c:v>
                </c:pt>
                <c:pt idx="1">
                  <c:v>Period 2</c:v>
                </c:pt>
                <c:pt idx="2">
                  <c:v>Period 3</c:v>
                </c:pt>
                <c:pt idx="3">
                  <c:v>Period 4</c:v>
                </c:pt>
              </c:strCache>
            </c:strRef>
          </c:cat>
          <c:val>
            <c:numRef>
              <c:f>Sheet1!$B$2:$B$5</c:f>
              <c:numCache>
                <c:formatCode>General</c:formatCode>
                <c:ptCount val="4"/>
                <c:pt idx="0">
                  <c:v>17</c:v>
                </c:pt>
                <c:pt idx="1">
                  <c:v>23</c:v>
                </c:pt>
                <c:pt idx="2">
                  <c:v>19</c:v>
                </c:pt>
                <c:pt idx="3">
                  <c:v>21</c:v>
                </c:pt>
              </c:numCache>
            </c:numRef>
          </c:val>
        </c:ser>
        <c:dLbls>
          <c:dLblPos val="outEnd"/>
          <c:showLegendKey val="0"/>
          <c:showVal val="1"/>
          <c:showCatName val="0"/>
          <c:showSerName val="0"/>
          <c:showPercent val="0"/>
          <c:showBubbleSize val="0"/>
        </c:dLbls>
        <c:gapWidth val="219"/>
        <c:overlap val="-27"/>
        <c:axId val="559241920"/>
        <c:axId val="559243096"/>
      </c:barChart>
      <c:catAx>
        <c:axId val="559241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9243096"/>
        <c:crosses val="autoZero"/>
        <c:auto val="1"/>
        <c:lblAlgn val="ctr"/>
        <c:lblOffset val="100"/>
        <c:noMultiLvlLbl val="0"/>
      </c:catAx>
      <c:valAx>
        <c:axId val="559243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Story</a:t>
                </a:r>
                <a:r>
                  <a:rPr lang="en-US" baseline="0" dirty="0" smtClean="0"/>
                  <a:t> Points Completed</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9241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6-06-29T17:51:41.129" idx="3">
    <p:pos x="10" y="10"/>
    <p:text>Are these really generic enough, or are they really run team problems?</p:text>
    <p:extLst>
      <p:ext uri="{C676402C-5697-4E1C-873F-D02D1690AC5C}">
        <p15:threadingInfo xmlns:p15="http://schemas.microsoft.com/office/powerpoint/2012/main" timeZoneBias="300"/>
      </p:ext>
    </p:extLst>
  </p:cm>
  <p:cm authorId="2" dt="2016-06-30T09:05:05.358" idx="16">
    <p:pos x="10" y="106"/>
    <p:text>I removed the word Run Team from the slide title and I think we want to make it more generic. Do we have anything to add or change to make it more universal?</p:text>
    <p:extLst>
      <p:ext uri="{C676402C-5697-4E1C-873F-D02D1690AC5C}">
        <p15:threadingInfo xmlns:p15="http://schemas.microsoft.com/office/powerpoint/2012/main" timeZoneBias="300">
          <p15:parentCm authorId="3" idx="3"/>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6-06-29T17:30:47.962" idx="15">
    <p:pos x="10" y="10"/>
    <p:text>New slide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06-29T16:58:23.178" idx="3">
    <p:pos x="10" y="10"/>
    <p:text>Removed slide - Simply create more confusion. Unless people asked, thne we show this slide</p:text>
    <p:extLst>
      <p:ext uri="{C676402C-5697-4E1C-873F-D02D1690AC5C}">
        <p15:threadingInfo xmlns:p15="http://schemas.microsoft.com/office/powerpoint/2012/main" timeZoneBias="300"/>
      </p:ext>
    </p:extLst>
  </p:cm>
  <p:cm authorId="3" dt="2016-06-29T17:53:13.369" idx="4">
    <p:pos x="10" y="106"/>
    <p:text>Agreed, this was needed at one point in time (sKan, etc.) but I don't see it as a problem anymore</p:text>
    <p:extLst>
      <p:ext uri="{C676402C-5697-4E1C-873F-D02D1690AC5C}">
        <p15:threadingInfo xmlns:p15="http://schemas.microsoft.com/office/powerpoint/2012/main" timeZoneBias="300">
          <p15:parentCm authorId="2"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6-06-29T16:59:20.627" idx="4">
    <p:pos x="10" y="10"/>
    <p:text>Moved from the last up here so people are aware with key values of Kanban</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6-06-29T17:02:31.885" idx="7">
    <p:pos x="10" y="10"/>
    <p:text>Added slide</p:text>
    <p:extLst>
      <p:ext uri="{C676402C-5697-4E1C-873F-D02D1690AC5C}">
        <p15:threadingInfo xmlns:p15="http://schemas.microsoft.com/office/powerpoint/2012/main" timeZoneBias="300"/>
      </p:ext>
    </p:extLst>
  </p:cm>
  <p:cm authorId="3" dt="2016-06-29T17:58:00.325" idx="7">
    <p:pos x="10" y="106"/>
    <p:text>Feels like we are missing something here about the responsible parties</p:text>
    <p:extLst>
      <p:ext uri="{C676402C-5697-4E1C-873F-D02D1690AC5C}">
        <p15:threadingInfo xmlns:p15="http://schemas.microsoft.com/office/powerpoint/2012/main" timeZoneBias="300">
          <p15:parentCm authorId="2" idx="7"/>
        </p15:threadingInfo>
      </p:ext>
    </p:extLst>
  </p:cm>
  <p:cm authorId="2" dt="2016-06-30T09:06:58.172" idx="18">
    <p:pos x="10" y="202"/>
    <p:text>I cut slides 34 - 37 out already which means we no longer touch that detail.
The reason is that those slides to me feel like we tell them how to build a board. I rarely see that information being used on the board. Maybe we can check with other coaches on how they are using this information</p:text>
    <p:extLst>
      <p:ext uri="{C676402C-5697-4E1C-873F-D02D1690AC5C}">
        <p15:threadingInfo xmlns:p15="http://schemas.microsoft.com/office/powerpoint/2012/main" timeZoneBias="300">
          <p15:parentCm authorId="2"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16-06-29T18:04:25.290" idx="13">
    <p:pos x="10" y="10"/>
    <p:text>feels like we are still missing something from this section (one of the most important in the deck!).  Anything from Mike's WIP deck?</p:text>
    <p:extLst>
      <p:ext uri="{C676402C-5697-4E1C-873F-D02D1690AC5C}">
        <p15:threadingInfo xmlns:p15="http://schemas.microsoft.com/office/powerpoint/2012/main" timeZoneBias="300"/>
      </p:ext>
    </p:extLst>
  </p:cm>
  <p:cm authorId="2" dt="2016-06-30T09:29:11.416" idx="21">
    <p:pos x="10" y="106"/>
    <p:text>I looked into his deck and his content is almost the same as this deck, just some definition changes (which I copied them over now) + a tips to prevent people from going over WIP limit
Anything in mind that we are missing here?</p:text>
    <p:extLst>
      <p:ext uri="{C676402C-5697-4E1C-873F-D02D1690AC5C}">
        <p15:threadingInfo xmlns:p15="http://schemas.microsoft.com/office/powerpoint/2012/main" timeZoneBias="300">
          <p15:parentCm authorId="3" idx="1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6-06-29T17:28:53.097" idx="12">
    <p:pos x="10" y="10"/>
    <p:text>New slide - Replace texts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6-06-29T17:29:10.825" idx="13">
    <p:pos x="10" y="10"/>
    <p:text>Replace text</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6-06-29T17:29:34.814" idx="14">
    <p:pos x="10" y="10"/>
    <p:text>Define metric period</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3" dt="2016-06-29T18:11:34.098" idx="17">
    <p:pos x="10" y="10"/>
    <p:text>This is a different definition than what we used before where it was by item</p:text>
    <p:extLst>
      <p:ext uri="{C676402C-5697-4E1C-873F-D02D1690AC5C}">
        <p15:threadingInfo xmlns:p15="http://schemas.microsoft.com/office/powerpoint/2012/main" timeZoneBias="300"/>
      </p:ext>
    </p:extLst>
  </p:cm>
  <p:cm authorId="2" dt="2016-06-30T10:42:29.761" idx="22">
    <p:pos x="10" y="106"/>
    <p:text>Good point. I have added our slide back which now we touch on both monthly average &amp; item by item analysis</p:text>
    <p:extLst>
      <p:ext uri="{C676402C-5697-4E1C-873F-D02D1690AC5C}">
        <p15:threadingInfo xmlns:p15="http://schemas.microsoft.com/office/powerpoint/2012/main" timeZoneBias="300">
          <p15:parentCm authorId="3" idx="17"/>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CC88C-3955-4E6D-9C8C-D75A82F9C0F9}" type="doc">
      <dgm:prSet loTypeId="urn:microsoft.com/office/officeart/2005/8/layout/bList2" loCatId="list" qsTypeId="urn:microsoft.com/office/officeart/2005/8/quickstyle/simple1" qsCatId="simple" csTypeId="urn:microsoft.com/office/officeart/2005/8/colors/accent1_5" csCatId="accent1" phldr="1"/>
      <dgm:spPr/>
      <dgm:t>
        <a:bodyPr/>
        <a:lstStyle/>
        <a:p>
          <a:endParaRPr lang="en-US"/>
        </a:p>
      </dgm:t>
    </dgm:pt>
    <dgm:pt modelId="{7BB6F715-2381-4764-A352-3F522EEB5D62}">
      <dgm:prSet phldrT="[Text]"/>
      <dgm:spPr/>
      <dgm:t>
        <a:bodyPr/>
        <a:lstStyle/>
        <a:p>
          <a:r>
            <a:rPr lang="en-US" dirty="0" smtClean="0">
              <a:latin typeface="EMprint" panose="020B0503020204020204" pitchFamily="34" charset="0"/>
            </a:rPr>
            <a:t>Transparency</a:t>
          </a:r>
          <a:endParaRPr lang="en-US" dirty="0">
            <a:latin typeface="EMprint" panose="020B0503020204020204" pitchFamily="34" charset="0"/>
          </a:endParaRPr>
        </a:p>
      </dgm:t>
    </dgm:pt>
    <dgm:pt modelId="{2CC0497B-E646-4544-AFCF-65B79A8BD67A}" type="parTrans" cxnId="{1020901A-5B9C-40C9-874C-27C154F52646}">
      <dgm:prSet/>
      <dgm:spPr/>
      <dgm:t>
        <a:bodyPr/>
        <a:lstStyle/>
        <a:p>
          <a:endParaRPr lang="en-US">
            <a:latin typeface="EMprint" panose="020B0503020204020204" pitchFamily="34" charset="0"/>
          </a:endParaRPr>
        </a:p>
      </dgm:t>
    </dgm:pt>
    <dgm:pt modelId="{710609E2-9B36-463A-B5AA-7B19422E4B26}" type="sibTrans" cxnId="{1020901A-5B9C-40C9-874C-27C154F52646}">
      <dgm:prSet/>
      <dgm:spPr/>
      <dgm:t>
        <a:bodyPr/>
        <a:lstStyle/>
        <a:p>
          <a:endParaRPr lang="en-US">
            <a:latin typeface="EMprint" panose="020B0503020204020204" pitchFamily="34" charset="0"/>
          </a:endParaRPr>
        </a:p>
      </dgm:t>
    </dgm:pt>
    <dgm:pt modelId="{13A8A59A-1434-474F-B38A-783B0CB0AF3C}">
      <dgm:prSet phldrT="[Text]"/>
      <dgm:spPr/>
      <dgm:t>
        <a:bodyPr/>
        <a:lstStyle/>
        <a:p>
          <a:r>
            <a:rPr lang="en-US" dirty="0" smtClean="0">
              <a:latin typeface="EMprint" panose="020B0503020204020204" pitchFamily="34" charset="0"/>
            </a:rPr>
            <a:t>Who is doing what</a:t>
          </a:r>
          <a:endParaRPr lang="en-US" dirty="0">
            <a:latin typeface="EMprint" panose="020B0503020204020204" pitchFamily="34" charset="0"/>
          </a:endParaRPr>
        </a:p>
      </dgm:t>
    </dgm:pt>
    <dgm:pt modelId="{ECC7C31C-FF3E-4BCB-AA4D-5CC36B1A585E}" type="parTrans" cxnId="{F0B37A2D-2CB5-41A6-B7D2-7EBFED2DF17B}">
      <dgm:prSet/>
      <dgm:spPr/>
      <dgm:t>
        <a:bodyPr/>
        <a:lstStyle/>
        <a:p>
          <a:endParaRPr lang="en-US">
            <a:latin typeface="EMprint" panose="020B0503020204020204" pitchFamily="34" charset="0"/>
          </a:endParaRPr>
        </a:p>
      </dgm:t>
    </dgm:pt>
    <dgm:pt modelId="{758E56B0-6663-46FF-B3DF-704C5BFB7782}" type="sibTrans" cxnId="{F0B37A2D-2CB5-41A6-B7D2-7EBFED2DF17B}">
      <dgm:prSet/>
      <dgm:spPr/>
      <dgm:t>
        <a:bodyPr/>
        <a:lstStyle/>
        <a:p>
          <a:endParaRPr lang="en-US">
            <a:latin typeface="EMprint" panose="020B0503020204020204" pitchFamily="34" charset="0"/>
          </a:endParaRPr>
        </a:p>
      </dgm:t>
    </dgm:pt>
    <dgm:pt modelId="{0BE419A1-F59A-471F-82AA-0E4009F5A918}">
      <dgm:prSet phldrT="[Text]"/>
      <dgm:spPr/>
      <dgm:t>
        <a:bodyPr/>
        <a:lstStyle/>
        <a:p>
          <a:r>
            <a:rPr lang="en-US" dirty="0" smtClean="0">
              <a:latin typeface="EMprint" panose="020B0503020204020204" pitchFamily="34" charset="0"/>
            </a:rPr>
            <a:t>EMIT is a black box</a:t>
          </a:r>
          <a:endParaRPr lang="en-US" dirty="0">
            <a:latin typeface="EMprint" panose="020B0503020204020204" pitchFamily="34" charset="0"/>
          </a:endParaRPr>
        </a:p>
      </dgm:t>
    </dgm:pt>
    <dgm:pt modelId="{CE80C0CB-17EA-4668-8F54-06BC5F7CAA72}" type="parTrans" cxnId="{72ED8ED3-C910-4B06-ABA4-DDB9C4B1CE3E}">
      <dgm:prSet/>
      <dgm:spPr/>
      <dgm:t>
        <a:bodyPr/>
        <a:lstStyle/>
        <a:p>
          <a:endParaRPr lang="en-US">
            <a:latin typeface="EMprint" panose="020B0503020204020204" pitchFamily="34" charset="0"/>
          </a:endParaRPr>
        </a:p>
      </dgm:t>
    </dgm:pt>
    <dgm:pt modelId="{595B8B24-A8D9-4401-BADD-E6154E98414C}" type="sibTrans" cxnId="{72ED8ED3-C910-4B06-ABA4-DDB9C4B1CE3E}">
      <dgm:prSet/>
      <dgm:spPr/>
      <dgm:t>
        <a:bodyPr/>
        <a:lstStyle/>
        <a:p>
          <a:endParaRPr lang="en-US">
            <a:latin typeface="EMprint" panose="020B0503020204020204" pitchFamily="34" charset="0"/>
          </a:endParaRPr>
        </a:p>
      </dgm:t>
    </dgm:pt>
    <dgm:pt modelId="{ABBBDABF-3D94-4150-B080-3370C524F92F}">
      <dgm:prSet phldrT="[Text]"/>
      <dgm:spPr/>
      <dgm:t>
        <a:bodyPr/>
        <a:lstStyle/>
        <a:p>
          <a:r>
            <a:rPr lang="en-US" dirty="0" smtClean="0">
              <a:latin typeface="EMprint" panose="020B0503020204020204" pitchFamily="34" charset="0"/>
            </a:rPr>
            <a:t>Priority</a:t>
          </a:r>
          <a:endParaRPr lang="en-US" dirty="0">
            <a:latin typeface="EMprint" panose="020B0503020204020204" pitchFamily="34" charset="0"/>
          </a:endParaRPr>
        </a:p>
      </dgm:t>
    </dgm:pt>
    <dgm:pt modelId="{60519384-CFD3-46C1-8AC0-1DC4F54D8E97}" type="parTrans" cxnId="{12E31E42-A810-4C75-A4DF-CE0608F8A77B}">
      <dgm:prSet/>
      <dgm:spPr/>
      <dgm:t>
        <a:bodyPr/>
        <a:lstStyle/>
        <a:p>
          <a:endParaRPr lang="en-US">
            <a:latin typeface="EMprint" panose="020B0503020204020204" pitchFamily="34" charset="0"/>
          </a:endParaRPr>
        </a:p>
      </dgm:t>
    </dgm:pt>
    <dgm:pt modelId="{CCC03D76-CCF2-40DD-B049-B7EA602FCD2F}" type="sibTrans" cxnId="{12E31E42-A810-4C75-A4DF-CE0608F8A77B}">
      <dgm:prSet/>
      <dgm:spPr/>
      <dgm:t>
        <a:bodyPr/>
        <a:lstStyle/>
        <a:p>
          <a:endParaRPr lang="en-US">
            <a:latin typeface="EMprint" panose="020B0503020204020204" pitchFamily="34" charset="0"/>
          </a:endParaRPr>
        </a:p>
      </dgm:t>
    </dgm:pt>
    <dgm:pt modelId="{82095462-E05F-41DF-8E8B-B0A48D4B88C2}">
      <dgm:prSet phldrT="[Text]"/>
      <dgm:spPr/>
      <dgm:t>
        <a:bodyPr/>
        <a:lstStyle/>
        <a:p>
          <a:r>
            <a:rPr lang="en-US" dirty="0" smtClean="0">
              <a:latin typeface="EMprint" panose="020B0503020204020204" pitchFamily="34" charset="0"/>
            </a:rPr>
            <a:t>Busy with low priority work</a:t>
          </a:r>
          <a:endParaRPr lang="en-US" dirty="0">
            <a:latin typeface="EMprint" panose="020B0503020204020204" pitchFamily="34" charset="0"/>
          </a:endParaRPr>
        </a:p>
      </dgm:t>
    </dgm:pt>
    <dgm:pt modelId="{07A3927B-9FCE-4FCC-89FA-84A480FD924E}" type="parTrans" cxnId="{694452EB-A521-46D4-91E7-200F02E33999}">
      <dgm:prSet/>
      <dgm:spPr/>
      <dgm:t>
        <a:bodyPr/>
        <a:lstStyle/>
        <a:p>
          <a:endParaRPr lang="en-US">
            <a:latin typeface="EMprint" panose="020B0503020204020204" pitchFamily="34" charset="0"/>
          </a:endParaRPr>
        </a:p>
      </dgm:t>
    </dgm:pt>
    <dgm:pt modelId="{ACC53BBE-C56C-4C0A-BF39-7C51EE6F9462}" type="sibTrans" cxnId="{694452EB-A521-46D4-91E7-200F02E33999}">
      <dgm:prSet/>
      <dgm:spPr/>
      <dgm:t>
        <a:bodyPr/>
        <a:lstStyle/>
        <a:p>
          <a:endParaRPr lang="en-US">
            <a:latin typeface="EMprint" panose="020B0503020204020204" pitchFamily="34" charset="0"/>
          </a:endParaRPr>
        </a:p>
      </dgm:t>
    </dgm:pt>
    <dgm:pt modelId="{C99EBA71-0874-48EB-9824-14E392B014CB}">
      <dgm:prSet phldrT="[Text]"/>
      <dgm:spPr/>
      <dgm:t>
        <a:bodyPr/>
        <a:lstStyle/>
        <a:p>
          <a:r>
            <a:rPr lang="en-US" dirty="0" smtClean="0">
              <a:latin typeface="EMprint" panose="020B0503020204020204" pitchFamily="34" charset="0"/>
            </a:rPr>
            <a:t>Collaboration</a:t>
          </a:r>
          <a:endParaRPr lang="en-US" dirty="0">
            <a:latin typeface="EMprint" panose="020B0503020204020204" pitchFamily="34" charset="0"/>
          </a:endParaRPr>
        </a:p>
      </dgm:t>
    </dgm:pt>
    <dgm:pt modelId="{AF3D79CC-D8C2-42D2-93A0-D2B6A015223E}" type="parTrans" cxnId="{AAD1BEE8-19B5-409B-9F11-E1D10A213405}">
      <dgm:prSet/>
      <dgm:spPr/>
      <dgm:t>
        <a:bodyPr/>
        <a:lstStyle/>
        <a:p>
          <a:endParaRPr lang="en-US">
            <a:latin typeface="EMprint" panose="020B0503020204020204" pitchFamily="34" charset="0"/>
          </a:endParaRPr>
        </a:p>
      </dgm:t>
    </dgm:pt>
    <dgm:pt modelId="{71375067-B116-4689-80B7-34429BFBFE6B}" type="sibTrans" cxnId="{AAD1BEE8-19B5-409B-9F11-E1D10A213405}">
      <dgm:prSet/>
      <dgm:spPr/>
      <dgm:t>
        <a:bodyPr/>
        <a:lstStyle/>
        <a:p>
          <a:endParaRPr lang="en-US">
            <a:latin typeface="EMprint" panose="020B0503020204020204" pitchFamily="34" charset="0"/>
          </a:endParaRPr>
        </a:p>
      </dgm:t>
    </dgm:pt>
    <dgm:pt modelId="{EDD0217C-4446-4F19-822B-5D9D1D73A542}">
      <dgm:prSet phldrT="[Text]"/>
      <dgm:spPr/>
      <dgm:t>
        <a:bodyPr/>
        <a:lstStyle/>
        <a:p>
          <a:r>
            <a:rPr lang="en-US" smtClean="0">
              <a:latin typeface="EMprint" panose="020B0503020204020204" pitchFamily="34" charset="0"/>
            </a:rPr>
            <a:t>Task driven</a:t>
          </a:r>
          <a:endParaRPr lang="en-US" dirty="0">
            <a:latin typeface="EMprint" panose="020B0503020204020204" pitchFamily="34" charset="0"/>
          </a:endParaRPr>
        </a:p>
      </dgm:t>
    </dgm:pt>
    <dgm:pt modelId="{349D2F1B-F2AC-495E-B221-0C4069A4649B}" type="parTrans" cxnId="{287833FA-5474-487C-9E5C-B61E6DBB27AB}">
      <dgm:prSet/>
      <dgm:spPr/>
      <dgm:t>
        <a:bodyPr/>
        <a:lstStyle/>
        <a:p>
          <a:endParaRPr lang="en-US">
            <a:latin typeface="EMprint" panose="020B0503020204020204" pitchFamily="34" charset="0"/>
          </a:endParaRPr>
        </a:p>
      </dgm:t>
    </dgm:pt>
    <dgm:pt modelId="{F5519674-E85E-4ECB-B2E6-9844D2684E72}" type="sibTrans" cxnId="{287833FA-5474-487C-9E5C-B61E6DBB27AB}">
      <dgm:prSet/>
      <dgm:spPr/>
      <dgm:t>
        <a:bodyPr/>
        <a:lstStyle/>
        <a:p>
          <a:endParaRPr lang="en-US">
            <a:latin typeface="EMprint" panose="020B0503020204020204" pitchFamily="34" charset="0"/>
          </a:endParaRPr>
        </a:p>
      </dgm:t>
    </dgm:pt>
    <dgm:pt modelId="{52628A86-65F3-4A2D-BA12-5BA510F83FC6}">
      <dgm:prSet phldrT="[Text]"/>
      <dgm:spPr/>
      <dgm:t>
        <a:bodyPr/>
        <a:lstStyle/>
        <a:p>
          <a:r>
            <a:rPr lang="en-US" dirty="0" smtClean="0">
              <a:latin typeface="EMprint" panose="020B0503020204020204" pitchFamily="34" charset="0"/>
            </a:rPr>
            <a:t>Silos</a:t>
          </a:r>
          <a:endParaRPr lang="en-US" dirty="0">
            <a:latin typeface="EMprint" panose="020B0503020204020204" pitchFamily="34" charset="0"/>
          </a:endParaRPr>
        </a:p>
      </dgm:t>
    </dgm:pt>
    <dgm:pt modelId="{A52D9F51-27E7-4702-85D4-E77986C36D1C}" type="parTrans" cxnId="{B0F8D4ED-38C4-41A5-87FB-D6B2A8A5AB4D}">
      <dgm:prSet/>
      <dgm:spPr/>
      <dgm:t>
        <a:bodyPr/>
        <a:lstStyle/>
        <a:p>
          <a:endParaRPr lang="en-US">
            <a:latin typeface="EMprint" panose="020B0503020204020204" pitchFamily="34" charset="0"/>
          </a:endParaRPr>
        </a:p>
      </dgm:t>
    </dgm:pt>
    <dgm:pt modelId="{6D33F530-9CA4-4745-AE29-61A1514494AF}" type="sibTrans" cxnId="{B0F8D4ED-38C4-41A5-87FB-D6B2A8A5AB4D}">
      <dgm:prSet/>
      <dgm:spPr/>
      <dgm:t>
        <a:bodyPr/>
        <a:lstStyle/>
        <a:p>
          <a:endParaRPr lang="en-US">
            <a:latin typeface="EMprint" panose="020B0503020204020204" pitchFamily="34" charset="0"/>
          </a:endParaRPr>
        </a:p>
      </dgm:t>
    </dgm:pt>
    <dgm:pt modelId="{02A9E058-9977-4881-BFC6-70FDEF083774}">
      <dgm:prSet phldrT="[Text]"/>
      <dgm:spPr/>
      <dgm:t>
        <a:bodyPr/>
        <a:lstStyle/>
        <a:p>
          <a:r>
            <a:rPr lang="en-US" dirty="0" smtClean="0">
              <a:latin typeface="EMprint" panose="020B0503020204020204" pitchFamily="34" charset="0"/>
            </a:rPr>
            <a:t>Don’t see Big Picture</a:t>
          </a:r>
          <a:endParaRPr lang="en-US" dirty="0">
            <a:latin typeface="EMprint" panose="020B0503020204020204" pitchFamily="34" charset="0"/>
          </a:endParaRPr>
        </a:p>
      </dgm:t>
    </dgm:pt>
    <dgm:pt modelId="{5A050E13-B117-4FCF-BE2E-D44DA3BCBAD6}" type="parTrans" cxnId="{08F326D6-EBF2-47AC-901E-501902FB4854}">
      <dgm:prSet/>
      <dgm:spPr/>
      <dgm:t>
        <a:bodyPr/>
        <a:lstStyle/>
        <a:p>
          <a:endParaRPr lang="en-US">
            <a:latin typeface="EMprint" panose="020B0503020204020204" pitchFamily="34" charset="0"/>
          </a:endParaRPr>
        </a:p>
      </dgm:t>
    </dgm:pt>
    <dgm:pt modelId="{1F6A0DED-6860-44D6-A39F-16759144727C}" type="sibTrans" cxnId="{08F326D6-EBF2-47AC-901E-501902FB4854}">
      <dgm:prSet/>
      <dgm:spPr/>
      <dgm:t>
        <a:bodyPr/>
        <a:lstStyle/>
        <a:p>
          <a:endParaRPr lang="en-US">
            <a:latin typeface="EMprint" panose="020B0503020204020204" pitchFamily="34" charset="0"/>
          </a:endParaRPr>
        </a:p>
      </dgm:t>
    </dgm:pt>
    <dgm:pt modelId="{0E277152-0FF4-4F5C-9849-2304416DC0A6}">
      <dgm:prSet phldrT="[Text]"/>
      <dgm:spPr/>
      <dgm:t>
        <a:bodyPr/>
        <a:lstStyle/>
        <a:p>
          <a:r>
            <a:rPr lang="en-US" dirty="0" smtClean="0">
              <a:latin typeface="EMprint" panose="020B0503020204020204" pitchFamily="34" charset="0"/>
            </a:rPr>
            <a:t>Not empowered / motivated</a:t>
          </a:r>
          <a:endParaRPr lang="en-US" dirty="0">
            <a:latin typeface="EMprint" panose="020B0503020204020204" pitchFamily="34" charset="0"/>
          </a:endParaRPr>
        </a:p>
      </dgm:t>
    </dgm:pt>
    <dgm:pt modelId="{59B80848-A775-4182-B5F0-F960A98349BB}" type="parTrans" cxnId="{5775B9E4-1848-4FF9-8B5F-562DB06F6D3D}">
      <dgm:prSet/>
      <dgm:spPr/>
      <dgm:t>
        <a:bodyPr/>
        <a:lstStyle/>
        <a:p>
          <a:endParaRPr lang="en-US">
            <a:latin typeface="EMprint" panose="020B0503020204020204" pitchFamily="34" charset="0"/>
          </a:endParaRPr>
        </a:p>
      </dgm:t>
    </dgm:pt>
    <dgm:pt modelId="{7C5134AD-399D-415F-806C-5098A5A0C95E}" type="sibTrans" cxnId="{5775B9E4-1848-4FF9-8B5F-562DB06F6D3D}">
      <dgm:prSet/>
      <dgm:spPr/>
      <dgm:t>
        <a:bodyPr/>
        <a:lstStyle/>
        <a:p>
          <a:endParaRPr lang="en-US">
            <a:latin typeface="EMprint" panose="020B0503020204020204" pitchFamily="34" charset="0"/>
          </a:endParaRPr>
        </a:p>
      </dgm:t>
    </dgm:pt>
    <dgm:pt modelId="{4CEBB051-8794-4820-86DC-E9820AD2FBC1}">
      <dgm:prSet phldrT="[Text]"/>
      <dgm:spPr/>
      <dgm:t>
        <a:bodyPr/>
        <a:lstStyle/>
        <a:p>
          <a:r>
            <a:rPr lang="en-US" dirty="0" smtClean="0">
              <a:latin typeface="EMprint" panose="020B0503020204020204" pitchFamily="34" charset="0"/>
            </a:rPr>
            <a:t>Focus</a:t>
          </a:r>
          <a:endParaRPr lang="en-US" dirty="0">
            <a:latin typeface="EMprint" panose="020B0503020204020204" pitchFamily="34" charset="0"/>
          </a:endParaRPr>
        </a:p>
      </dgm:t>
    </dgm:pt>
    <dgm:pt modelId="{5F60DC4E-F68A-4E4E-ABDC-3B09E2721479}" type="parTrans" cxnId="{763A1B2E-4480-490A-8E10-6CB7FBB6B11A}">
      <dgm:prSet/>
      <dgm:spPr/>
      <dgm:t>
        <a:bodyPr/>
        <a:lstStyle/>
        <a:p>
          <a:endParaRPr lang="en-US">
            <a:latin typeface="EMprint" panose="020B0503020204020204" pitchFamily="34" charset="0"/>
          </a:endParaRPr>
        </a:p>
      </dgm:t>
    </dgm:pt>
    <dgm:pt modelId="{6445F05B-CE3A-4D89-9CCA-24F5A7C3382D}" type="sibTrans" cxnId="{763A1B2E-4480-490A-8E10-6CB7FBB6B11A}">
      <dgm:prSet/>
      <dgm:spPr/>
      <dgm:t>
        <a:bodyPr/>
        <a:lstStyle/>
        <a:p>
          <a:endParaRPr lang="en-US">
            <a:latin typeface="EMprint" panose="020B0503020204020204" pitchFamily="34" charset="0"/>
          </a:endParaRPr>
        </a:p>
      </dgm:t>
    </dgm:pt>
    <dgm:pt modelId="{88252888-4648-4C63-839F-1F66B33B0A0A}">
      <dgm:prSet phldrT="[Text]"/>
      <dgm:spPr/>
      <dgm:t>
        <a:bodyPr/>
        <a:lstStyle/>
        <a:p>
          <a:r>
            <a:rPr lang="en-US" dirty="0" smtClean="0">
              <a:latin typeface="EMprint" panose="020B0503020204020204" pitchFamily="34" charset="0"/>
            </a:rPr>
            <a:t>Multitasking</a:t>
          </a:r>
          <a:endParaRPr lang="en-US" dirty="0">
            <a:latin typeface="EMprint" panose="020B0503020204020204" pitchFamily="34" charset="0"/>
          </a:endParaRPr>
        </a:p>
      </dgm:t>
    </dgm:pt>
    <dgm:pt modelId="{6E20C362-2921-4DD5-B7CA-D7FC683C859E}" type="parTrans" cxnId="{2730533C-26F6-4D65-8A07-285FD36E4E9B}">
      <dgm:prSet/>
      <dgm:spPr/>
      <dgm:t>
        <a:bodyPr/>
        <a:lstStyle/>
        <a:p>
          <a:endParaRPr lang="en-US">
            <a:latin typeface="EMprint" panose="020B0503020204020204" pitchFamily="34" charset="0"/>
          </a:endParaRPr>
        </a:p>
      </dgm:t>
    </dgm:pt>
    <dgm:pt modelId="{E4DBCB5D-87DC-4A22-8054-474DBA76B281}" type="sibTrans" cxnId="{2730533C-26F6-4D65-8A07-285FD36E4E9B}">
      <dgm:prSet/>
      <dgm:spPr/>
      <dgm:t>
        <a:bodyPr/>
        <a:lstStyle/>
        <a:p>
          <a:endParaRPr lang="en-US">
            <a:latin typeface="EMprint" panose="020B0503020204020204" pitchFamily="34" charset="0"/>
          </a:endParaRPr>
        </a:p>
      </dgm:t>
    </dgm:pt>
    <dgm:pt modelId="{A16CE7B0-BAAB-4B5D-9FDA-F144132BCC7E}">
      <dgm:prSet phldrT="[Text]"/>
      <dgm:spPr/>
      <dgm:t>
        <a:bodyPr/>
        <a:lstStyle/>
        <a:p>
          <a:r>
            <a:rPr lang="en-US" dirty="0" smtClean="0">
              <a:latin typeface="EMprint" panose="020B0503020204020204" pitchFamily="34" charset="0"/>
            </a:rPr>
            <a:t>Start work but not finish it</a:t>
          </a:r>
          <a:endParaRPr lang="en-US" dirty="0">
            <a:latin typeface="EMprint" panose="020B0503020204020204" pitchFamily="34" charset="0"/>
          </a:endParaRPr>
        </a:p>
      </dgm:t>
    </dgm:pt>
    <dgm:pt modelId="{26F999EB-EF58-4F8C-B48E-86FCC1D05A36}" type="parTrans" cxnId="{78555A36-EB39-4254-AA2C-943DD806A208}">
      <dgm:prSet/>
      <dgm:spPr/>
      <dgm:t>
        <a:bodyPr/>
        <a:lstStyle/>
        <a:p>
          <a:endParaRPr lang="en-US">
            <a:latin typeface="EMprint" panose="020B0503020204020204" pitchFamily="34" charset="0"/>
          </a:endParaRPr>
        </a:p>
      </dgm:t>
    </dgm:pt>
    <dgm:pt modelId="{2AD6BC0F-6AB6-43ED-99AF-99659524D7AE}" type="sibTrans" cxnId="{78555A36-EB39-4254-AA2C-943DD806A208}">
      <dgm:prSet/>
      <dgm:spPr/>
      <dgm:t>
        <a:bodyPr/>
        <a:lstStyle/>
        <a:p>
          <a:endParaRPr lang="en-US">
            <a:latin typeface="EMprint" panose="020B0503020204020204" pitchFamily="34" charset="0"/>
          </a:endParaRPr>
        </a:p>
      </dgm:t>
    </dgm:pt>
    <dgm:pt modelId="{06E4A99E-D9C4-44F8-89BA-8D46BD3E84B9}">
      <dgm:prSet phldrT="[Text]"/>
      <dgm:spPr/>
      <dgm:t>
        <a:bodyPr/>
        <a:lstStyle/>
        <a:p>
          <a:r>
            <a:rPr lang="en-US" dirty="0" smtClean="0">
              <a:latin typeface="EMprint" panose="020B0503020204020204" pitchFamily="34" charset="0"/>
            </a:rPr>
            <a:t>Squeaky wheel</a:t>
          </a:r>
          <a:endParaRPr lang="en-US" dirty="0">
            <a:latin typeface="EMprint" panose="020B0503020204020204" pitchFamily="34" charset="0"/>
          </a:endParaRPr>
        </a:p>
      </dgm:t>
    </dgm:pt>
    <dgm:pt modelId="{4E521291-E8BB-437D-B2F1-EC49C259141A}" type="parTrans" cxnId="{6AEA8C1B-81D9-40D9-95CD-55BF6883E47B}">
      <dgm:prSet/>
      <dgm:spPr/>
      <dgm:t>
        <a:bodyPr/>
        <a:lstStyle/>
        <a:p>
          <a:endParaRPr lang="en-US">
            <a:latin typeface="EMprint" panose="020B0503020204020204" pitchFamily="34" charset="0"/>
          </a:endParaRPr>
        </a:p>
      </dgm:t>
    </dgm:pt>
    <dgm:pt modelId="{76C9E1F5-EB34-4A90-B66F-F87544694B77}" type="sibTrans" cxnId="{6AEA8C1B-81D9-40D9-95CD-55BF6883E47B}">
      <dgm:prSet/>
      <dgm:spPr/>
      <dgm:t>
        <a:bodyPr/>
        <a:lstStyle/>
        <a:p>
          <a:endParaRPr lang="en-US">
            <a:latin typeface="EMprint" panose="020B0503020204020204" pitchFamily="34" charset="0"/>
          </a:endParaRPr>
        </a:p>
      </dgm:t>
    </dgm:pt>
    <dgm:pt modelId="{AB7F10A3-B494-42BB-A5EB-2B93E25F203F}">
      <dgm:prSet phldrT="[Text]"/>
      <dgm:spPr/>
      <dgm:t>
        <a:bodyPr/>
        <a:lstStyle/>
        <a:p>
          <a:r>
            <a:rPr lang="en-US" smtClean="0">
              <a:latin typeface="EMprint" panose="020B0503020204020204" pitchFamily="34" charset="0"/>
            </a:rPr>
            <a:t>Improvement</a:t>
          </a:r>
          <a:endParaRPr lang="en-US" dirty="0">
            <a:latin typeface="EMprint" panose="020B0503020204020204" pitchFamily="34" charset="0"/>
          </a:endParaRPr>
        </a:p>
      </dgm:t>
    </dgm:pt>
    <dgm:pt modelId="{FDD8C870-0831-41ED-A517-0D7F81265282}" type="parTrans" cxnId="{658D2ED2-C7FA-4C5A-A881-6A7A54CFBAA6}">
      <dgm:prSet/>
      <dgm:spPr/>
      <dgm:t>
        <a:bodyPr/>
        <a:lstStyle/>
        <a:p>
          <a:endParaRPr lang="en-US">
            <a:latin typeface="EMprint" panose="020B0503020204020204" pitchFamily="34" charset="0"/>
          </a:endParaRPr>
        </a:p>
      </dgm:t>
    </dgm:pt>
    <dgm:pt modelId="{B74DF43A-A8DF-4442-9C90-E52BE2B0CCCD}" type="sibTrans" cxnId="{658D2ED2-C7FA-4C5A-A881-6A7A54CFBAA6}">
      <dgm:prSet/>
      <dgm:spPr/>
      <dgm:t>
        <a:bodyPr/>
        <a:lstStyle/>
        <a:p>
          <a:endParaRPr lang="en-US">
            <a:latin typeface="EMprint" panose="020B0503020204020204" pitchFamily="34" charset="0"/>
          </a:endParaRPr>
        </a:p>
      </dgm:t>
    </dgm:pt>
    <dgm:pt modelId="{112F0C3D-DADB-45DF-BC9A-FA26688AC5C2}">
      <dgm:prSet phldrT="[Text]"/>
      <dgm:spPr/>
      <dgm:t>
        <a:bodyPr/>
        <a:lstStyle/>
        <a:p>
          <a:r>
            <a:rPr lang="en-US" dirty="0" smtClean="0">
              <a:latin typeface="EMprint" panose="020B0503020204020204" pitchFamily="34" charset="0"/>
            </a:rPr>
            <a:t>Team goal</a:t>
          </a:r>
          <a:endParaRPr lang="en-US" dirty="0">
            <a:latin typeface="EMprint" panose="020B0503020204020204" pitchFamily="34" charset="0"/>
          </a:endParaRPr>
        </a:p>
      </dgm:t>
    </dgm:pt>
    <dgm:pt modelId="{E397ED26-AD00-4DDE-A4B7-B9AA135BCB7C}" type="parTrans" cxnId="{E3DAC92F-0E0E-408A-BFB8-1EDBC70B1A1A}">
      <dgm:prSet/>
      <dgm:spPr/>
      <dgm:t>
        <a:bodyPr/>
        <a:lstStyle/>
        <a:p>
          <a:endParaRPr lang="en-US">
            <a:latin typeface="EMprint" panose="020B0503020204020204" pitchFamily="34" charset="0"/>
          </a:endParaRPr>
        </a:p>
      </dgm:t>
    </dgm:pt>
    <dgm:pt modelId="{4B319164-9209-407E-B24C-52C83806C868}" type="sibTrans" cxnId="{E3DAC92F-0E0E-408A-BFB8-1EDBC70B1A1A}">
      <dgm:prSet/>
      <dgm:spPr/>
      <dgm:t>
        <a:bodyPr/>
        <a:lstStyle/>
        <a:p>
          <a:endParaRPr lang="en-US">
            <a:latin typeface="EMprint" panose="020B0503020204020204" pitchFamily="34" charset="0"/>
          </a:endParaRPr>
        </a:p>
      </dgm:t>
    </dgm:pt>
    <dgm:pt modelId="{98C94CBA-9666-4F06-B6EC-B6B533D8CBB3}">
      <dgm:prSet phldrT="[Text]"/>
      <dgm:spPr/>
      <dgm:t>
        <a:bodyPr/>
        <a:lstStyle/>
        <a:p>
          <a:r>
            <a:rPr lang="en-US" dirty="0" smtClean="0">
              <a:latin typeface="EMprint" panose="020B0503020204020204" pitchFamily="34" charset="0"/>
            </a:rPr>
            <a:t>Lack of metrics</a:t>
          </a:r>
          <a:endParaRPr lang="en-US" dirty="0">
            <a:latin typeface="EMprint" panose="020B0503020204020204" pitchFamily="34" charset="0"/>
          </a:endParaRPr>
        </a:p>
      </dgm:t>
    </dgm:pt>
    <dgm:pt modelId="{911269E6-A8E3-4AD2-B575-2C1C6620D943}" type="parTrans" cxnId="{8098D6C0-D052-4CF3-9873-73E857647838}">
      <dgm:prSet/>
      <dgm:spPr/>
      <dgm:t>
        <a:bodyPr/>
        <a:lstStyle/>
        <a:p>
          <a:endParaRPr lang="en-US">
            <a:latin typeface="EMprint" panose="020B0503020204020204" pitchFamily="34" charset="0"/>
          </a:endParaRPr>
        </a:p>
      </dgm:t>
    </dgm:pt>
    <dgm:pt modelId="{953D3F37-F633-425D-8131-2C6C8F01E27C}" type="sibTrans" cxnId="{8098D6C0-D052-4CF3-9873-73E857647838}">
      <dgm:prSet/>
      <dgm:spPr/>
      <dgm:t>
        <a:bodyPr/>
        <a:lstStyle/>
        <a:p>
          <a:endParaRPr lang="en-US">
            <a:latin typeface="EMprint" panose="020B0503020204020204" pitchFamily="34" charset="0"/>
          </a:endParaRPr>
        </a:p>
      </dgm:t>
    </dgm:pt>
    <dgm:pt modelId="{30F75056-4464-4515-AD49-DFF3528C02BA}">
      <dgm:prSet phldrT="[Text]"/>
      <dgm:spPr/>
      <dgm:t>
        <a:bodyPr/>
        <a:lstStyle/>
        <a:p>
          <a:r>
            <a:rPr lang="en-US" dirty="0" smtClean="0">
              <a:latin typeface="EMprint" panose="020B0503020204020204" pitchFamily="34" charset="0"/>
            </a:rPr>
            <a:t>Unaligned across the team</a:t>
          </a:r>
          <a:endParaRPr lang="en-US" dirty="0">
            <a:latin typeface="EMprint" panose="020B0503020204020204" pitchFamily="34" charset="0"/>
          </a:endParaRPr>
        </a:p>
      </dgm:t>
    </dgm:pt>
    <dgm:pt modelId="{0453996C-9667-4795-A668-31577AF1AF05}" type="parTrans" cxnId="{9744A1A7-2556-449B-A955-3B6C70A45A0C}">
      <dgm:prSet/>
      <dgm:spPr/>
      <dgm:t>
        <a:bodyPr/>
        <a:lstStyle/>
        <a:p>
          <a:endParaRPr lang="en-US">
            <a:latin typeface="EMprint" panose="020B0503020204020204" pitchFamily="34" charset="0"/>
          </a:endParaRPr>
        </a:p>
      </dgm:t>
    </dgm:pt>
    <dgm:pt modelId="{8CDB7534-07A8-4B63-8CE9-2CA1BA30762B}" type="sibTrans" cxnId="{9744A1A7-2556-449B-A955-3B6C70A45A0C}">
      <dgm:prSet/>
      <dgm:spPr/>
      <dgm:t>
        <a:bodyPr/>
        <a:lstStyle/>
        <a:p>
          <a:endParaRPr lang="en-US">
            <a:latin typeface="EMprint" panose="020B0503020204020204" pitchFamily="34" charset="0"/>
          </a:endParaRPr>
        </a:p>
      </dgm:t>
    </dgm:pt>
    <dgm:pt modelId="{DE113404-8B91-4F3E-AD82-5AD7FF9E5BC9}" type="pres">
      <dgm:prSet presAssocID="{BD0CC88C-3955-4E6D-9C8C-D75A82F9C0F9}" presName="diagram" presStyleCnt="0">
        <dgm:presLayoutVars>
          <dgm:dir/>
          <dgm:animLvl val="lvl"/>
          <dgm:resizeHandles val="exact"/>
        </dgm:presLayoutVars>
      </dgm:prSet>
      <dgm:spPr/>
      <dgm:t>
        <a:bodyPr/>
        <a:lstStyle/>
        <a:p>
          <a:endParaRPr lang="en-US"/>
        </a:p>
      </dgm:t>
    </dgm:pt>
    <dgm:pt modelId="{95D82730-C05A-4664-AA3D-21374D2AF332}" type="pres">
      <dgm:prSet presAssocID="{7BB6F715-2381-4764-A352-3F522EEB5D62}" presName="compNode" presStyleCnt="0"/>
      <dgm:spPr/>
    </dgm:pt>
    <dgm:pt modelId="{17CD4737-74C6-42B5-8AC2-20D9C35F4233}" type="pres">
      <dgm:prSet presAssocID="{7BB6F715-2381-4764-A352-3F522EEB5D62}" presName="childRect" presStyleLbl="bgAcc1" presStyleIdx="0" presStyleCnt="5">
        <dgm:presLayoutVars>
          <dgm:bulletEnabled val="1"/>
        </dgm:presLayoutVars>
      </dgm:prSet>
      <dgm:spPr/>
      <dgm:t>
        <a:bodyPr/>
        <a:lstStyle/>
        <a:p>
          <a:endParaRPr lang="en-US"/>
        </a:p>
      </dgm:t>
    </dgm:pt>
    <dgm:pt modelId="{B91620E9-C3EF-44D0-A2F1-9649FB1FA033}" type="pres">
      <dgm:prSet presAssocID="{7BB6F715-2381-4764-A352-3F522EEB5D62}" presName="parentText" presStyleLbl="node1" presStyleIdx="0" presStyleCnt="0">
        <dgm:presLayoutVars>
          <dgm:chMax val="0"/>
          <dgm:bulletEnabled val="1"/>
        </dgm:presLayoutVars>
      </dgm:prSet>
      <dgm:spPr/>
      <dgm:t>
        <a:bodyPr/>
        <a:lstStyle/>
        <a:p>
          <a:endParaRPr lang="en-US"/>
        </a:p>
      </dgm:t>
    </dgm:pt>
    <dgm:pt modelId="{5EC413B3-0F69-4F70-AD61-67B893C2968F}" type="pres">
      <dgm:prSet presAssocID="{7BB6F715-2381-4764-A352-3F522EEB5D62}" presName="parentRect" presStyleLbl="alignNode1" presStyleIdx="0" presStyleCnt="5"/>
      <dgm:spPr/>
      <dgm:t>
        <a:bodyPr/>
        <a:lstStyle/>
        <a:p>
          <a:endParaRPr lang="en-US"/>
        </a:p>
      </dgm:t>
    </dgm:pt>
    <dgm:pt modelId="{4330BDEF-882B-46AA-B292-6E43A80FA0B3}" type="pres">
      <dgm:prSet presAssocID="{7BB6F715-2381-4764-A352-3F522EEB5D62}" presName="adorn" presStyleLbl="fgAccFollowNode1" presStyleIdx="0" presStyleCnt="5"/>
      <dgm:spPr/>
    </dgm:pt>
    <dgm:pt modelId="{3A974196-8440-4928-B364-3C9322EE0A5A}" type="pres">
      <dgm:prSet presAssocID="{710609E2-9B36-463A-B5AA-7B19422E4B26}" presName="sibTrans" presStyleLbl="sibTrans2D1" presStyleIdx="0" presStyleCnt="0"/>
      <dgm:spPr/>
      <dgm:t>
        <a:bodyPr/>
        <a:lstStyle/>
        <a:p>
          <a:endParaRPr lang="en-US"/>
        </a:p>
      </dgm:t>
    </dgm:pt>
    <dgm:pt modelId="{422F719C-A650-4215-A1E7-D21ED516072C}" type="pres">
      <dgm:prSet presAssocID="{ABBBDABF-3D94-4150-B080-3370C524F92F}" presName="compNode" presStyleCnt="0"/>
      <dgm:spPr/>
    </dgm:pt>
    <dgm:pt modelId="{6196E791-105A-45A1-9DDE-1B17357087E1}" type="pres">
      <dgm:prSet presAssocID="{ABBBDABF-3D94-4150-B080-3370C524F92F}" presName="childRect" presStyleLbl="bgAcc1" presStyleIdx="1" presStyleCnt="5">
        <dgm:presLayoutVars>
          <dgm:bulletEnabled val="1"/>
        </dgm:presLayoutVars>
      </dgm:prSet>
      <dgm:spPr/>
      <dgm:t>
        <a:bodyPr/>
        <a:lstStyle/>
        <a:p>
          <a:endParaRPr lang="en-US"/>
        </a:p>
      </dgm:t>
    </dgm:pt>
    <dgm:pt modelId="{A397F71E-4041-4BA0-86FA-9E01C6D3DDBB}" type="pres">
      <dgm:prSet presAssocID="{ABBBDABF-3D94-4150-B080-3370C524F92F}" presName="parentText" presStyleLbl="node1" presStyleIdx="0" presStyleCnt="0">
        <dgm:presLayoutVars>
          <dgm:chMax val="0"/>
          <dgm:bulletEnabled val="1"/>
        </dgm:presLayoutVars>
      </dgm:prSet>
      <dgm:spPr/>
      <dgm:t>
        <a:bodyPr/>
        <a:lstStyle/>
        <a:p>
          <a:endParaRPr lang="en-US"/>
        </a:p>
      </dgm:t>
    </dgm:pt>
    <dgm:pt modelId="{0A413090-BA17-48E0-A381-F142BA305D2F}" type="pres">
      <dgm:prSet presAssocID="{ABBBDABF-3D94-4150-B080-3370C524F92F}" presName="parentRect" presStyleLbl="alignNode1" presStyleIdx="1" presStyleCnt="5"/>
      <dgm:spPr/>
      <dgm:t>
        <a:bodyPr/>
        <a:lstStyle/>
        <a:p>
          <a:endParaRPr lang="en-US"/>
        </a:p>
      </dgm:t>
    </dgm:pt>
    <dgm:pt modelId="{64A677E6-F655-405E-A8A0-303A4697B092}" type="pres">
      <dgm:prSet presAssocID="{ABBBDABF-3D94-4150-B080-3370C524F92F}" presName="adorn" presStyleLbl="fgAccFollowNode1" presStyleIdx="1" presStyleCnt="5"/>
      <dgm:spPr/>
    </dgm:pt>
    <dgm:pt modelId="{86B8241E-89E6-4B0A-AF0A-0E512B864494}" type="pres">
      <dgm:prSet presAssocID="{CCC03D76-CCF2-40DD-B049-B7EA602FCD2F}" presName="sibTrans" presStyleLbl="sibTrans2D1" presStyleIdx="0" presStyleCnt="0"/>
      <dgm:spPr/>
      <dgm:t>
        <a:bodyPr/>
        <a:lstStyle/>
        <a:p>
          <a:endParaRPr lang="en-US"/>
        </a:p>
      </dgm:t>
    </dgm:pt>
    <dgm:pt modelId="{775B36F8-431F-4B89-9F91-A9ABE988963B}" type="pres">
      <dgm:prSet presAssocID="{C99EBA71-0874-48EB-9824-14E392B014CB}" presName="compNode" presStyleCnt="0"/>
      <dgm:spPr/>
    </dgm:pt>
    <dgm:pt modelId="{6AC317A3-2FCF-4691-89E2-07B80A13DC18}" type="pres">
      <dgm:prSet presAssocID="{C99EBA71-0874-48EB-9824-14E392B014CB}" presName="childRect" presStyleLbl="bgAcc1" presStyleIdx="2" presStyleCnt="5">
        <dgm:presLayoutVars>
          <dgm:bulletEnabled val="1"/>
        </dgm:presLayoutVars>
      </dgm:prSet>
      <dgm:spPr/>
      <dgm:t>
        <a:bodyPr/>
        <a:lstStyle/>
        <a:p>
          <a:endParaRPr lang="en-US"/>
        </a:p>
      </dgm:t>
    </dgm:pt>
    <dgm:pt modelId="{A09EEA50-84AB-49E3-8666-F9B9095AF793}" type="pres">
      <dgm:prSet presAssocID="{C99EBA71-0874-48EB-9824-14E392B014CB}" presName="parentText" presStyleLbl="node1" presStyleIdx="0" presStyleCnt="0">
        <dgm:presLayoutVars>
          <dgm:chMax val="0"/>
          <dgm:bulletEnabled val="1"/>
        </dgm:presLayoutVars>
      </dgm:prSet>
      <dgm:spPr/>
      <dgm:t>
        <a:bodyPr/>
        <a:lstStyle/>
        <a:p>
          <a:endParaRPr lang="en-US"/>
        </a:p>
      </dgm:t>
    </dgm:pt>
    <dgm:pt modelId="{C4DD0756-F993-435F-B4C1-58F85647E14E}" type="pres">
      <dgm:prSet presAssocID="{C99EBA71-0874-48EB-9824-14E392B014CB}" presName="parentRect" presStyleLbl="alignNode1" presStyleIdx="2" presStyleCnt="5"/>
      <dgm:spPr/>
      <dgm:t>
        <a:bodyPr/>
        <a:lstStyle/>
        <a:p>
          <a:endParaRPr lang="en-US"/>
        </a:p>
      </dgm:t>
    </dgm:pt>
    <dgm:pt modelId="{69A2611A-C28D-470F-857B-EDF2D1D6FD5E}" type="pres">
      <dgm:prSet presAssocID="{C99EBA71-0874-48EB-9824-14E392B014CB}" presName="adorn" presStyleLbl="fgAccFollowNode1" presStyleIdx="2" presStyleCnt="5"/>
      <dgm:spPr/>
    </dgm:pt>
    <dgm:pt modelId="{7CC27826-6028-4B1F-A8C6-FF2496DF3120}" type="pres">
      <dgm:prSet presAssocID="{71375067-B116-4689-80B7-34429BFBFE6B}" presName="sibTrans" presStyleLbl="sibTrans2D1" presStyleIdx="0" presStyleCnt="0"/>
      <dgm:spPr/>
      <dgm:t>
        <a:bodyPr/>
        <a:lstStyle/>
        <a:p>
          <a:endParaRPr lang="en-US"/>
        </a:p>
      </dgm:t>
    </dgm:pt>
    <dgm:pt modelId="{2822BAE4-23CE-4007-98D4-6128A0C2F6F1}" type="pres">
      <dgm:prSet presAssocID="{4CEBB051-8794-4820-86DC-E9820AD2FBC1}" presName="compNode" presStyleCnt="0"/>
      <dgm:spPr/>
    </dgm:pt>
    <dgm:pt modelId="{8BE2AE30-E8C5-4F9F-AD16-FF98068F06C2}" type="pres">
      <dgm:prSet presAssocID="{4CEBB051-8794-4820-86DC-E9820AD2FBC1}" presName="childRect" presStyleLbl="bgAcc1" presStyleIdx="3" presStyleCnt="5">
        <dgm:presLayoutVars>
          <dgm:bulletEnabled val="1"/>
        </dgm:presLayoutVars>
      </dgm:prSet>
      <dgm:spPr/>
      <dgm:t>
        <a:bodyPr/>
        <a:lstStyle/>
        <a:p>
          <a:endParaRPr lang="en-US"/>
        </a:p>
      </dgm:t>
    </dgm:pt>
    <dgm:pt modelId="{806948D5-FB2E-4C8A-9DA8-A98B6B223250}" type="pres">
      <dgm:prSet presAssocID="{4CEBB051-8794-4820-86DC-E9820AD2FBC1}" presName="parentText" presStyleLbl="node1" presStyleIdx="0" presStyleCnt="0">
        <dgm:presLayoutVars>
          <dgm:chMax val="0"/>
          <dgm:bulletEnabled val="1"/>
        </dgm:presLayoutVars>
      </dgm:prSet>
      <dgm:spPr/>
      <dgm:t>
        <a:bodyPr/>
        <a:lstStyle/>
        <a:p>
          <a:endParaRPr lang="en-US"/>
        </a:p>
      </dgm:t>
    </dgm:pt>
    <dgm:pt modelId="{8CF75322-253A-4C15-BAAB-7BA2F6EBF292}" type="pres">
      <dgm:prSet presAssocID="{4CEBB051-8794-4820-86DC-E9820AD2FBC1}" presName="parentRect" presStyleLbl="alignNode1" presStyleIdx="3" presStyleCnt="5"/>
      <dgm:spPr/>
      <dgm:t>
        <a:bodyPr/>
        <a:lstStyle/>
        <a:p>
          <a:endParaRPr lang="en-US"/>
        </a:p>
      </dgm:t>
    </dgm:pt>
    <dgm:pt modelId="{C3EFB3DE-DEB3-4D01-86BE-85E51B94E5BF}" type="pres">
      <dgm:prSet presAssocID="{4CEBB051-8794-4820-86DC-E9820AD2FBC1}" presName="adorn" presStyleLbl="fgAccFollowNode1" presStyleIdx="3" presStyleCnt="5"/>
      <dgm:spPr/>
    </dgm:pt>
    <dgm:pt modelId="{A66AB17D-CB03-42F5-B80F-7932FB700B30}" type="pres">
      <dgm:prSet presAssocID="{6445F05B-CE3A-4D89-9CCA-24F5A7C3382D}" presName="sibTrans" presStyleLbl="sibTrans2D1" presStyleIdx="0" presStyleCnt="0"/>
      <dgm:spPr/>
      <dgm:t>
        <a:bodyPr/>
        <a:lstStyle/>
        <a:p>
          <a:endParaRPr lang="en-US"/>
        </a:p>
      </dgm:t>
    </dgm:pt>
    <dgm:pt modelId="{9A13EB6A-EC49-4F74-B01F-AF76757C81BB}" type="pres">
      <dgm:prSet presAssocID="{AB7F10A3-B494-42BB-A5EB-2B93E25F203F}" presName="compNode" presStyleCnt="0"/>
      <dgm:spPr/>
    </dgm:pt>
    <dgm:pt modelId="{66718ECC-508E-4BF7-8E04-2B41BCEC3369}" type="pres">
      <dgm:prSet presAssocID="{AB7F10A3-B494-42BB-A5EB-2B93E25F203F}" presName="childRect" presStyleLbl="bgAcc1" presStyleIdx="4" presStyleCnt="5">
        <dgm:presLayoutVars>
          <dgm:bulletEnabled val="1"/>
        </dgm:presLayoutVars>
      </dgm:prSet>
      <dgm:spPr/>
      <dgm:t>
        <a:bodyPr/>
        <a:lstStyle/>
        <a:p>
          <a:endParaRPr lang="en-US"/>
        </a:p>
      </dgm:t>
    </dgm:pt>
    <dgm:pt modelId="{8860BFB6-0F75-4C05-B464-CC5A184697B9}" type="pres">
      <dgm:prSet presAssocID="{AB7F10A3-B494-42BB-A5EB-2B93E25F203F}" presName="parentText" presStyleLbl="node1" presStyleIdx="0" presStyleCnt="0">
        <dgm:presLayoutVars>
          <dgm:chMax val="0"/>
          <dgm:bulletEnabled val="1"/>
        </dgm:presLayoutVars>
      </dgm:prSet>
      <dgm:spPr/>
      <dgm:t>
        <a:bodyPr/>
        <a:lstStyle/>
        <a:p>
          <a:endParaRPr lang="en-US"/>
        </a:p>
      </dgm:t>
    </dgm:pt>
    <dgm:pt modelId="{22CD8054-997F-4EC4-A812-08437583C4AB}" type="pres">
      <dgm:prSet presAssocID="{AB7F10A3-B494-42BB-A5EB-2B93E25F203F}" presName="parentRect" presStyleLbl="alignNode1" presStyleIdx="4" presStyleCnt="5"/>
      <dgm:spPr/>
      <dgm:t>
        <a:bodyPr/>
        <a:lstStyle/>
        <a:p>
          <a:endParaRPr lang="en-US"/>
        </a:p>
      </dgm:t>
    </dgm:pt>
    <dgm:pt modelId="{A7D29CA5-1775-4695-AAB8-04B7D5CF98EC}" type="pres">
      <dgm:prSet presAssocID="{AB7F10A3-B494-42BB-A5EB-2B93E25F203F}" presName="adorn" presStyleLbl="fgAccFollowNode1" presStyleIdx="4" presStyleCnt="5"/>
      <dgm:spPr/>
    </dgm:pt>
  </dgm:ptLst>
  <dgm:cxnLst>
    <dgm:cxn modelId="{0BD5608A-51EC-4ECB-8C1C-B78921DB39BB}" type="presOf" srcId="{4CEBB051-8794-4820-86DC-E9820AD2FBC1}" destId="{8CF75322-253A-4C15-BAAB-7BA2F6EBF292}" srcOrd="1" destOrd="0" presId="urn:microsoft.com/office/officeart/2005/8/layout/bList2"/>
    <dgm:cxn modelId="{96C91A9A-FF5A-477B-8598-129C0DDF48C6}" type="presOf" srcId="{BD0CC88C-3955-4E6D-9C8C-D75A82F9C0F9}" destId="{DE113404-8B91-4F3E-AD82-5AD7FF9E5BC9}" srcOrd="0" destOrd="0" presId="urn:microsoft.com/office/officeart/2005/8/layout/bList2"/>
    <dgm:cxn modelId="{658D2ED2-C7FA-4C5A-A881-6A7A54CFBAA6}" srcId="{BD0CC88C-3955-4E6D-9C8C-D75A82F9C0F9}" destId="{AB7F10A3-B494-42BB-A5EB-2B93E25F203F}" srcOrd="4" destOrd="0" parTransId="{FDD8C870-0831-41ED-A517-0D7F81265282}" sibTransId="{B74DF43A-A8DF-4442-9C90-E52BE2B0CCCD}"/>
    <dgm:cxn modelId="{096908EF-282C-4B66-AE0F-0B83BEDABA51}" type="presOf" srcId="{6445F05B-CE3A-4D89-9CCA-24F5A7C3382D}" destId="{A66AB17D-CB03-42F5-B80F-7932FB700B30}" srcOrd="0" destOrd="0" presId="urn:microsoft.com/office/officeart/2005/8/layout/bList2"/>
    <dgm:cxn modelId="{12E31E42-A810-4C75-A4DF-CE0608F8A77B}" srcId="{BD0CC88C-3955-4E6D-9C8C-D75A82F9C0F9}" destId="{ABBBDABF-3D94-4150-B080-3370C524F92F}" srcOrd="1" destOrd="0" parTransId="{60519384-CFD3-46C1-8AC0-1DC4F54D8E97}" sibTransId="{CCC03D76-CCF2-40DD-B049-B7EA602FCD2F}"/>
    <dgm:cxn modelId="{287833FA-5474-487C-9E5C-B61E6DBB27AB}" srcId="{C99EBA71-0874-48EB-9824-14E392B014CB}" destId="{EDD0217C-4446-4F19-822B-5D9D1D73A542}" srcOrd="0" destOrd="0" parTransId="{349D2F1B-F2AC-495E-B221-0C4069A4649B}" sibTransId="{F5519674-E85E-4ECB-B2E6-9844D2684E72}"/>
    <dgm:cxn modelId="{0617AB27-3C5F-49AB-BB77-4A6D9BC4131E}" type="presOf" srcId="{30F75056-4464-4515-AD49-DFF3528C02BA}" destId="{6196E791-105A-45A1-9DDE-1B17357087E1}" srcOrd="0" destOrd="2" presId="urn:microsoft.com/office/officeart/2005/8/layout/bList2"/>
    <dgm:cxn modelId="{0F35C70B-E152-4310-88A8-52B7D9BDDC35}" type="presOf" srcId="{4CEBB051-8794-4820-86DC-E9820AD2FBC1}" destId="{806948D5-FB2E-4C8A-9DA8-A98B6B223250}" srcOrd="0" destOrd="0" presId="urn:microsoft.com/office/officeart/2005/8/layout/bList2"/>
    <dgm:cxn modelId="{6BD17837-E565-4434-B992-088FFBA9B8C7}" type="presOf" srcId="{CCC03D76-CCF2-40DD-B049-B7EA602FCD2F}" destId="{86B8241E-89E6-4B0A-AF0A-0E512B864494}" srcOrd="0" destOrd="0" presId="urn:microsoft.com/office/officeart/2005/8/layout/bList2"/>
    <dgm:cxn modelId="{8015C7F1-ED18-45CE-A012-88F7461FFC4F}" type="presOf" srcId="{EDD0217C-4446-4F19-822B-5D9D1D73A542}" destId="{6AC317A3-2FCF-4691-89E2-07B80A13DC18}" srcOrd="0" destOrd="0" presId="urn:microsoft.com/office/officeart/2005/8/layout/bList2"/>
    <dgm:cxn modelId="{AAD1BEE8-19B5-409B-9F11-E1D10A213405}" srcId="{BD0CC88C-3955-4E6D-9C8C-D75A82F9C0F9}" destId="{C99EBA71-0874-48EB-9824-14E392B014CB}" srcOrd="2" destOrd="0" parTransId="{AF3D79CC-D8C2-42D2-93A0-D2B6A015223E}" sibTransId="{71375067-B116-4689-80B7-34429BFBFE6B}"/>
    <dgm:cxn modelId="{484B1E95-0A12-434D-A21E-4A1627465C95}" type="presOf" srcId="{88252888-4648-4C63-839F-1F66B33B0A0A}" destId="{8BE2AE30-E8C5-4F9F-AD16-FF98068F06C2}" srcOrd="0" destOrd="0" presId="urn:microsoft.com/office/officeart/2005/8/layout/bList2"/>
    <dgm:cxn modelId="{35191C20-5B62-450A-9B9C-2337FB354F50}" type="presOf" srcId="{82095462-E05F-41DF-8E8B-B0A48D4B88C2}" destId="{6196E791-105A-45A1-9DDE-1B17357087E1}" srcOrd="0" destOrd="0" presId="urn:microsoft.com/office/officeart/2005/8/layout/bList2"/>
    <dgm:cxn modelId="{283DE3DA-3E52-4F4E-9F17-CB9B7B7B5DA5}" type="presOf" srcId="{ABBBDABF-3D94-4150-B080-3370C524F92F}" destId="{A397F71E-4041-4BA0-86FA-9E01C6D3DDBB}" srcOrd="0" destOrd="0" presId="urn:microsoft.com/office/officeart/2005/8/layout/bList2"/>
    <dgm:cxn modelId="{8098D6C0-D052-4CF3-9873-73E857647838}" srcId="{AB7F10A3-B494-42BB-A5EB-2B93E25F203F}" destId="{98C94CBA-9666-4F06-B6EC-B6B533D8CBB3}" srcOrd="1" destOrd="0" parTransId="{911269E6-A8E3-4AD2-B575-2C1C6620D943}" sibTransId="{953D3F37-F633-425D-8131-2C6C8F01E27C}"/>
    <dgm:cxn modelId="{08F326D6-EBF2-47AC-901E-501902FB4854}" srcId="{7BB6F715-2381-4764-A352-3F522EEB5D62}" destId="{02A9E058-9977-4881-BFC6-70FDEF083774}" srcOrd="2" destOrd="0" parTransId="{5A050E13-B117-4FCF-BE2E-D44DA3BCBAD6}" sibTransId="{1F6A0DED-6860-44D6-A39F-16759144727C}"/>
    <dgm:cxn modelId="{FF1B5D58-FD7C-490F-AF9A-043275C81372}" type="presOf" srcId="{0E277152-0FF4-4F5C-9849-2304416DC0A6}" destId="{6AC317A3-2FCF-4691-89E2-07B80A13DC18}" srcOrd="0" destOrd="2" presId="urn:microsoft.com/office/officeart/2005/8/layout/bList2"/>
    <dgm:cxn modelId="{6FD9120F-9C17-4B60-A406-A0C568B260B2}" type="presOf" srcId="{52628A86-65F3-4A2D-BA12-5BA510F83FC6}" destId="{6AC317A3-2FCF-4691-89E2-07B80A13DC18}" srcOrd="0" destOrd="1" presId="urn:microsoft.com/office/officeart/2005/8/layout/bList2"/>
    <dgm:cxn modelId="{147C0D4F-B567-4690-A6BC-C9E748DDA061}" type="presOf" srcId="{ABBBDABF-3D94-4150-B080-3370C524F92F}" destId="{0A413090-BA17-48E0-A381-F142BA305D2F}" srcOrd="1" destOrd="0" presId="urn:microsoft.com/office/officeart/2005/8/layout/bList2"/>
    <dgm:cxn modelId="{B0F8D4ED-38C4-41A5-87FB-D6B2A8A5AB4D}" srcId="{C99EBA71-0874-48EB-9824-14E392B014CB}" destId="{52628A86-65F3-4A2D-BA12-5BA510F83FC6}" srcOrd="1" destOrd="0" parTransId="{A52D9F51-27E7-4702-85D4-E77986C36D1C}" sibTransId="{6D33F530-9CA4-4745-AE29-61A1514494AF}"/>
    <dgm:cxn modelId="{6649E2EB-6B01-4343-BCE1-E017584D0FC4}" type="presOf" srcId="{AB7F10A3-B494-42BB-A5EB-2B93E25F203F}" destId="{22CD8054-997F-4EC4-A812-08437583C4AB}" srcOrd="1" destOrd="0" presId="urn:microsoft.com/office/officeart/2005/8/layout/bList2"/>
    <dgm:cxn modelId="{142BBAEE-CC03-44BF-BE18-6D9C47788367}" type="presOf" srcId="{AB7F10A3-B494-42BB-A5EB-2B93E25F203F}" destId="{8860BFB6-0F75-4C05-B464-CC5A184697B9}" srcOrd="0" destOrd="0" presId="urn:microsoft.com/office/officeart/2005/8/layout/bList2"/>
    <dgm:cxn modelId="{5775B9E4-1848-4FF9-8B5F-562DB06F6D3D}" srcId="{C99EBA71-0874-48EB-9824-14E392B014CB}" destId="{0E277152-0FF4-4F5C-9849-2304416DC0A6}" srcOrd="2" destOrd="0" parTransId="{59B80848-A775-4182-B5F0-F960A98349BB}" sibTransId="{7C5134AD-399D-415F-806C-5098A5A0C95E}"/>
    <dgm:cxn modelId="{B6F2AD08-DE4B-4067-AF19-DEA6537EC282}" type="presOf" srcId="{06E4A99E-D9C4-44F8-89BA-8D46BD3E84B9}" destId="{6196E791-105A-45A1-9DDE-1B17357087E1}" srcOrd="0" destOrd="1" presId="urn:microsoft.com/office/officeart/2005/8/layout/bList2"/>
    <dgm:cxn modelId="{B16C0807-54CB-40AD-B263-BB3FB4CDBF07}" type="presOf" srcId="{71375067-B116-4689-80B7-34429BFBFE6B}" destId="{7CC27826-6028-4B1F-A8C6-FF2496DF3120}" srcOrd="0" destOrd="0" presId="urn:microsoft.com/office/officeart/2005/8/layout/bList2"/>
    <dgm:cxn modelId="{724467E3-B215-4B8D-85D0-B49ACA2C9E94}" type="presOf" srcId="{A16CE7B0-BAAB-4B5D-9FDA-F144132BCC7E}" destId="{8BE2AE30-E8C5-4F9F-AD16-FF98068F06C2}" srcOrd="0" destOrd="1" presId="urn:microsoft.com/office/officeart/2005/8/layout/bList2"/>
    <dgm:cxn modelId="{78555A36-EB39-4254-AA2C-943DD806A208}" srcId="{4CEBB051-8794-4820-86DC-E9820AD2FBC1}" destId="{A16CE7B0-BAAB-4B5D-9FDA-F144132BCC7E}" srcOrd="1" destOrd="0" parTransId="{26F999EB-EF58-4F8C-B48E-86FCC1D05A36}" sibTransId="{2AD6BC0F-6AB6-43ED-99AF-99659524D7AE}"/>
    <dgm:cxn modelId="{2730533C-26F6-4D65-8A07-285FD36E4E9B}" srcId="{4CEBB051-8794-4820-86DC-E9820AD2FBC1}" destId="{88252888-4648-4C63-839F-1F66B33B0A0A}" srcOrd="0" destOrd="0" parTransId="{6E20C362-2921-4DD5-B7CA-D7FC683C859E}" sibTransId="{E4DBCB5D-87DC-4A22-8054-474DBA76B281}"/>
    <dgm:cxn modelId="{6AEA8C1B-81D9-40D9-95CD-55BF6883E47B}" srcId="{ABBBDABF-3D94-4150-B080-3370C524F92F}" destId="{06E4A99E-D9C4-44F8-89BA-8D46BD3E84B9}" srcOrd="1" destOrd="0" parTransId="{4E521291-E8BB-437D-B2F1-EC49C259141A}" sibTransId="{76C9E1F5-EB34-4A90-B66F-F87544694B77}"/>
    <dgm:cxn modelId="{ACDA2BD3-78DF-4C0B-8637-06A694BAA17F}" type="presOf" srcId="{112F0C3D-DADB-45DF-BC9A-FA26688AC5C2}" destId="{66718ECC-508E-4BF7-8E04-2B41BCEC3369}" srcOrd="0" destOrd="0" presId="urn:microsoft.com/office/officeart/2005/8/layout/bList2"/>
    <dgm:cxn modelId="{694452EB-A521-46D4-91E7-200F02E33999}" srcId="{ABBBDABF-3D94-4150-B080-3370C524F92F}" destId="{82095462-E05F-41DF-8E8B-B0A48D4B88C2}" srcOrd="0" destOrd="0" parTransId="{07A3927B-9FCE-4FCC-89FA-84A480FD924E}" sibTransId="{ACC53BBE-C56C-4C0A-BF39-7C51EE6F9462}"/>
    <dgm:cxn modelId="{E3DAC92F-0E0E-408A-BFB8-1EDBC70B1A1A}" srcId="{AB7F10A3-B494-42BB-A5EB-2B93E25F203F}" destId="{112F0C3D-DADB-45DF-BC9A-FA26688AC5C2}" srcOrd="0" destOrd="0" parTransId="{E397ED26-AD00-4DDE-A4B7-B9AA135BCB7C}" sibTransId="{4B319164-9209-407E-B24C-52C83806C868}"/>
    <dgm:cxn modelId="{79C9A81B-F230-4CD7-A9DC-E47808F95C5D}" type="presOf" srcId="{02A9E058-9977-4881-BFC6-70FDEF083774}" destId="{17CD4737-74C6-42B5-8AC2-20D9C35F4233}" srcOrd="0" destOrd="2" presId="urn:microsoft.com/office/officeart/2005/8/layout/bList2"/>
    <dgm:cxn modelId="{9D003F27-F060-4AB4-860B-B60FFBD7FB6D}" type="presOf" srcId="{98C94CBA-9666-4F06-B6EC-B6B533D8CBB3}" destId="{66718ECC-508E-4BF7-8E04-2B41BCEC3369}" srcOrd="0" destOrd="1" presId="urn:microsoft.com/office/officeart/2005/8/layout/bList2"/>
    <dgm:cxn modelId="{B5A4906F-6E18-42A8-9B8C-229B57D583F7}" type="presOf" srcId="{7BB6F715-2381-4764-A352-3F522EEB5D62}" destId="{B91620E9-C3EF-44D0-A2F1-9649FB1FA033}" srcOrd="0" destOrd="0" presId="urn:microsoft.com/office/officeart/2005/8/layout/bList2"/>
    <dgm:cxn modelId="{763A1B2E-4480-490A-8E10-6CB7FBB6B11A}" srcId="{BD0CC88C-3955-4E6D-9C8C-D75A82F9C0F9}" destId="{4CEBB051-8794-4820-86DC-E9820AD2FBC1}" srcOrd="3" destOrd="0" parTransId="{5F60DC4E-F68A-4E4E-ABDC-3B09E2721479}" sibTransId="{6445F05B-CE3A-4D89-9CCA-24F5A7C3382D}"/>
    <dgm:cxn modelId="{72ED8ED3-C910-4B06-ABA4-DDB9C4B1CE3E}" srcId="{7BB6F715-2381-4764-A352-3F522EEB5D62}" destId="{0BE419A1-F59A-471F-82AA-0E4009F5A918}" srcOrd="1" destOrd="0" parTransId="{CE80C0CB-17EA-4668-8F54-06BC5F7CAA72}" sibTransId="{595B8B24-A8D9-4401-BADD-E6154E98414C}"/>
    <dgm:cxn modelId="{C5A9859A-0740-4EA4-B564-B87B234BA687}" type="presOf" srcId="{7BB6F715-2381-4764-A352-3F522EEB5D62}" destId="{5EC413B3-0F69-4F70-AD61-67B893C2968F}" srcOrd="1" destOrd="0" presId="urn:microsoft.com/office/officeart/2005/8/layout/bList2"/>
    <dgm:cxn modelId="{8FC719A0-65FC-41D2-9507-1141E2C28A64}" type="presOf" srcId="{13A8A59A-1434-474F-B38A-783B0CB0AF3C}" destId="{17CD4737-74C6-42B5-8AC2-20D9C35F4233}" srcOrd="0" destOrd="0" presId="urn:microsoft.com/office/officeart/2005/8/layout/bList2"/>
    <dgm:cxn modelId="{4F3D6571-877A-4E79-9BAE-C4DB7D55A167}" type="presOf" srcId="{0BE419A1-F59A-471F-82AA-0E4009F5A918}" destId="{17CD4737-74C6-42B5-8AC2-20D9C35F4233}" srcOrd="0" destOrd="1" presId="urn:microsoft.com/office/officeart/2005/8/layout/bList2"/>
    <dgm:cxn modelId="{1020901A-5B9C-40C9-874C-27C154F52646}" srcId="{BD0CC88C-3955-4E6D-9C8C-D75A82F9C0F9}" destId="{7BB6F715-2381-4764-A352-3F522EEB5D62}" srcOrd="0" destOrd="0" parTransId="{2CC0497B-E646-4544-AFCF-65B79A8BD67A}" sibTransId="{710609E2-9B36-463A-B5AA-7B19422E4B26}"/>
    <dgm:cxn modelId="{9744A1A7-2556-449B-A955-3B6C70A45A0C}" srcId="{ABBBDABF-3D94-4150-B080-3370C524F92F}" destId="{30F75056-4464-4515-AD49-DFF3528C02BA}" srcOrd="2" destOrd="0" parTransId="{0453996C-9667-4795-A668-31577AF1AF05}" sibTransId="{8CDB7534-07A8-4B63-8CE9-2CA1BA30762B}"/>
    <dgm:cxn modelId="{FD67E278-9E39-4743-AA0C-10794477E1FF}" type="presOf" srcId="{C99EBA71-0874-48EB-9824-14E392B014CB}" destId="{A09EEA50-84AB-49E3-8666-F9B9095AF793}" srcOrd="0" destOrd="0" presId="urn:microsoft.com/office/officeart/2005/8/layout/bList2"/>
    <dgm:cxn modelId="{9CBF4206-A6F5-4FBA-AE75-A9AC445559F0}" type="presOf" srcId="{710609E2-9B36-463A-B5AA-7B19422E4B26}" destId="{3A974196-8440-4928-B364-3C9322EE0A5A}" srcOrd="0" destOrd="0" presId="urn:microsoft.com/office/officeart/2005/8/layout/bList2"/>
    <dgm:cxn modelId="{F0B37A2D-2CB5-41A6-B7D2-7EBFED2DF17B}" srcId="{7BB6F715-2381-4764-A352-3F522EEB5D62}" destId="{13A8A59A-1434-474F-B38A-783B0CB0AF3C}" srcOrd="0" destOrd="0" parTransId="{ECC7C31C-FF3E-4BCB-AA4D-5CC36B1A585E}" sibTransId="{758E56B0-6663-46FF-B3DF-704C5BFB7782}"/>
    <dgm:cxn modelId="{21A6AE9B-096F-409C-95F6-C22DD195CF2D}" type="presOf" srcId="{C99EBA71-0874-48EB-9824-14E392B014CB}" destId="{C4DD0756-F993-435F-B4C1-58F85647E14E}" srcOrd="1" destOrd="0" presId="urn:microsoft.com/office/officeart/2005/8/layout/bList2"/>
    <dgm:cxn modelId="{9332C0B6-1653-4A86-B686-278D5663C376}" type="presParOf" srcId="{DE113404-8B91-4F3E-AD82-5AD7FF9E5BC9}" destId="{95D82730-C05A-4664-AA3D-21374D2AF332}" srcOrd="0" destOrd="0" presId="urn:microsoft.com/office/officeart/2005/8/layout/bList2"/>
    <dgm:cxn modelId="{644D3508-31C6-4B55-9C34-F70652FBF716}" type="presParOf" srcId="{95D82730-C05A-4664-AA3D-21374D2AF332}" destId="{17CD4737-74C6-42B5-8AC2-20D9C35F4233}" srcOrd="0" destOrd="0" presId="urn:microsoft.com/office/officeart/2005/8/layout/bList2"/>
    <dgm:cxn modelId="{7FE1DDB0-9507-4EB7-895F-2706A90D0FFD}" type="presParOf" srcId="{95D82730-C05A-4664-AA3D-21374D2AF332}" destId="{B91620E9-C3EF-44D0-A2F1-9649FB1FA033}" srcOrd="1" destOrd="0" presId="urn:microsoft.com/office/officeart/2005/8/layout/bList2"/>
    <dgm:cxn modelId="{7FEC5E39-F7A7-487A-B417-ACBE7E075012}" type="presParOf" srcId="{95D82730-C05A-4664-AA3D-21374D2AF332}" destId="{5EC413B3-0F69-4F70-AD61-67B893C2968F}" srcOrd="2" destOrd="0" presId="urn:microsoft.com/office/officeart/2005/8/layout/bList2"/>
    <dgm:cxn modelId="{FBC13583-6760-4196-BBA1-23F47F35B471}" type="presParOf" srcId="{95D82730-C05A-4664-AA3D-21374D2AF332}" destId="{4330BDEF-882B-46AA-B292-6E43A80FA0B3}" srcOrd="3" destOrd="0" presId="urn:microsoft.com/office/officeart/2005/8/layout/bList2"/>
    <dgm:cxn modelId="{B34B6E72-3C1C-41F4-B20A-B9F80831D379}" type="presParOf" srcId="{DE113404-8B91-4F3E-AD82-5AD7FF9E5BC9}" destId="{3A974196-8440-4928-B364-3C9322EE0A5A}" srcOrd="1" destOrd="0" presId="urn:microsoft.com/office/officeart/2005/8/layout/bList2"/>
    <dgm:cxn modelId="{037B16A5-0D90-4FA4-AEED-F562D3994C8E}" type="presParOf" srcId="{DE113404-8B91-4F3E-AD82-5AD7FF9E5BC9}" destId="{422F719C-A650-4215-A1E7-D21ED516072C}" srcOrd="2" destOrd="0" presId="urn:microsoft.com/office/officeart/2005/8/layout/bList2"/>
    <dgm:cxn modelId="{530FA9CC-38C3-477B-A24E-8C227DE90993}" type="presParOf" srcId="{422F719C-A650-4215-A1E7-D21ED516072C}" destId="{6196E791-105A-45A1-9DDE-1B17357087E1}" srcOrd="0" destOrd="0" presId="urn:microsoft.com/office/officeart/2005/8/layout/bList2"/>
    <dgm:cxn modelId="{DA366FDC-D420-464B-B5DB-64EC2F42D9C3}" type="presParOf" srcId="{422F719C-A650-4215-A1E7-D21ED516072C}" destId="{A397F71E-4041-4BA0-86FA-9E01C6D3DDBB}" srcOrd="1" destOrd="0" presId="urn:microsoft.com/office/officeart/2005/8/layout/bList2"/>
    <dgm:cxn modelId="{D73D016D-9E5B-4BFF-9704-7F3BA664914B}" type="presParOf" srcId="{422F719C-A650-4215-A1E7-D21ED516072C}" destId="{0A413090-BA17-48E0-A381-F142BA305D2F}" srcOrd="2" destOrd="0" presId="urn:microsoft.com/office/officeart/2005/8/layout/bList2"/>
    <dgm:cxn modelId="{E8B57D15-D036-48F6-AE54-B863EEFE7550}" type="presParOf" srcId="{422F719C-A650-4215-A1E7-D21ED516072C}" destId="{64A677E6-F655-405E-A8A0-303A4697B092}" srcOrd="3" destOrd="0" presId="urn:microsoft.com/office/officeart/2005/8/layout/bList2"/>
    <dgm:cxn modelId="{B4DEDE0F-C8AE-4BE4-939B-45E0AC748811}" type="presParOf" srcId="{DE113404-8B91-4F3E-AD82-5AD7FF9E5BC9}" destId="{86B8241E-89E6-4B0A-AF0A-0E512B864494}" srcOrd="3" destOrd="0" presId="urn:microsoft.com/office/officeart/2005/8/layout/bList2"/>
    <dgm:cxn modelId="{34C27248-2D40-4C13-ABBD-DAE2325C3807}" type="presParOf" srcId="{DE113404-8B91-4F3E-AD82-5AD7FF9E5BC9}" destId="{775B36F8-431F-4B89-9F91-A9ABE988963B}" srcOrd="4" destOrd="0" presId="urn:microsoft.com/office/officeart/2005/8/layout/bList2"/>
    <dgm:cxn modelId="{C18D0E04-20DE-468C-BCAC-8A15D6800132}" type="presParOf" srcId="{775B36F8-431F-4B89-9F91-A9ABE988963B}" destId="{6AC317A3-2FCF-4691-89E2-07B80A13DC18}" srcOrd="0" destOrd="0" presId="urn:microsoft.com/office/officeart/2005/8/layout/bList2"/>
    <dgm:cxn modelId="{B9CDE925-AC43-4F56-B4EF-8E6844026F0B}" type="presParOf" srcId="{775B36F8-431F-4B89-9F91-A9ABE988963B}" destId="{A09EEA50-84AB-49E3-8666-F9B9095AF793}" srcOrd="1" destOrd="0" presId="urn:microsoft.com/office/officeart/2005/8/layout/bList2"/>
    <dgm:cxn modelId="{BCA2773D-C2B0-429E-A6D9-87EC3114D6DA}" type="presParOf" srcId="{775B36F8-431F-4B89-9F91-A9ABE988963B}" destId="{C4DD0756-F993-435F-B4C1-58F85647E14E}" srcOrd="2" destOrd="0" presId="urn:microsoft.com/office/officeart/2005/8/layout/bList2"/>
    <dgm:cxn modelId="{ECEAE2D1-BB47-4D08-BD85-AD666F77360D}" type="presParOf" srcId="{775B36F8-431F-4B89-9F91-A9ABE988963B}" destId="{69A2611A-C28D-470F-857B-EDF2D1D6FD5E}" srcOrd="3" destOrd="0" presId="urn:microsoft.com/office/officeart/2005/8/layout/bList2"/>
    <dgm:cxn modelId="{F7F02979-8DFC-4053-8C38-ED20C0FC92CF}" type="presParOf" srcId="{DE113404-8B91-4F3E-AD82-5AD7FF9E5BC9}" destId="{7CC27826-6028-4B1F-A8C6-FF2496DF3120}" srcOrd="5" destOrd="0" presId="urn:microsoft.com/office/officeart/2005/8/layout/bList2"/>
    <dgm:cxn modelId="{698AA7B5-CA7D-4E32-AE86-BD0D8DD54BB3}" type="presParOf" srcId="{DE113404-8B91-4F3E-AD82-5AD7FF9E5BC9}" destId="{2822BAE4-23CE-4007-98D4-6128A0C2F6F1}" srcOrd="6" destOrd="0" presId="urn:microsoft.com/office/officeart/2005/8/layout/bList2"/>
    <dgm:cxn modelId="{886C65B0-0102-442E-B3F3-E644985D0248}" type="presParOf" srcId="{2822BAE4-23CE-4007-98D4-6128A0C2F6F1}" destId="{8BE2AE30-E8C5-4F9F-AD16-FF98068F06C2}" srcOrd="0" destOrd="0" presId="urn:microsoft.com/office/officeart/2005/8/layout/bList2"/>
    <dgm:cxn modelId="{C770632E-7AAB-4F76-A772-DDD3E81FBD24}" type="presParOf" srcId="{2822BAE4-23CE-4007-98D4-6128A0C2F6F1}" destId="{806948D5-FB2E-4C8A-9DA8-A98B6B223250}" srcOrd="1" destOrd="0" presId="urn:microsoft.com/office/officeart/2005/8/layout/bList2"/>
    <dgm:cxn modelId="{DC8008F7-564C-4877-972D-B846A95B8F84}" type="presParOf" srcId="{2822BAE4-23CE-4007-98D4-6128A0C2F6F1}" destId="{8CF75322-253A-4C15-BAAB-7BA2F6EBF292}" srcOrd="2" destOrd="0" presId="urn:microsoft.com/office/officeart/2005/8/layout/bList2"/>
    <dgm:cxn modelId="{156915A4-829B-4AF7-95F8-D286FA789FFA}" type="presParOf" srcId="{2822BAE4-23CE-4007-98D4-6128A0C2F6F1}" destId="{C3EFB3DE-DEB3-4D01-86BE-85E51B94E5BF}" srcOrd="3" destOrd="0" presId="urn:microsoft.com/office/officeart/2005/8/layout/bList2"/>
    <dgm:cxn modelId="{50ACE55C-11A4-413B-80E4-1E0199D45A57}" type="presParOf" srcId="{DE113404-8B91-4F3E-AD82-5AD7FF9E5BC9}" destId="{A66AB17D-CB03-42F5-B80F-7932FB700B30}" srcOrd="7" destOrd="0" presId="urn:microsoft.com/office/officeart/2005/8/layout/bList2"/>
    <dgm:cxn modelId="{B6CAF166-3B4B-4061-BB3C-1DE336FAF945}" type="presParOf" srcId="{DE113404-8B91-4F3E-AD82-5AD7FF9E5BC9}" destId="{9A13EB6A-EC49-4F74-B01F-AF76757C81BB}" srcOrd="8" destOrd="0" presId="urn:microsoft.com/office/officeart/2005/8/layout/bList2"/>
    <dgm:cxn modelId="{88AAFEA0-E857-4D10-BDA2-996BC3D862F7}" type="presParOf" srcId="{9A13EB6A-EC49-4F74-B01F-AF76757C81BB}" destId="{66718ECC-508E-4BF7-8E04-2B41BCEC3369}" srcOrd="0" destOrd="0" presId="urn:microsoft.com/office/officeart/2005/8/layout/bList2"/>
    <dgm:cxn modelId="{CBACB445-D7FA-47B8-BDC0-FF1896922F9E}" type="presParOf" srcId="{9A13EB6A-EC49-4F74-B01F-AF76757C81BB}" destId="{8860BFB6-0F75-4C05-B464-CC5A184697B9}" srcOrd="1" destOrd="0" presId="urn:microsoft.com/office/officeart/2005/8/layout/bList2"/>
    <dgm:cxn modelId="{B4BEFECB-F56B-4806-BE01-81589BCF9423}" type="presParOf" srcId="{9A13EB6A-EC49-4F74-B01F-AF76757C81BB}" destId="{22CD8054-997F-4EC4-A812-08437583C4AB}" srcOrd="2" destOrd="0" presId="urn:microsoft.com/office/officeart/2005/8/layout/bList2"/>
    <dgm:cxn modelId="{B7FE6B2F-883F-4D18-A80B-CFCF7680E941}" type="presParOf" srcId="{9A13EB6A-EC49-4F74-B01F-AF76757C81BB}" destId="{A7D29CA5-1775-4695-AAB8-04B7D5CF98E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0CC88C-3955-4E6D-9C8C-D75A82F9C0F9}" type="doc">
      <dgm:prSet loTypeId="urn:microsoft.com/office/officeart/2005/8/layout/bList2" loCatId="list" qsTypeId="urn:microsoft.com/office/officeart/2005/8/quickstyle/simple1" qsCatId="simple" csTypeId="urn:microsoft.com/office/officeart/2005/8/colors/accent1_5" csCatId="accent1" phldr="1"/>
      <dgm:spPr/>
      <dgm:t>
        <a:bodyPr/>
        <a:lstStyle/>
        <a:p>
          <a:endParaRPr lang="en-US"/>
        </a:p>
      </dgm:t>
    </dgm:pt>
    <dgm:pt modelId="{7BB6F715-2381-4764-A352-3F522EEB5D62}">
      <dgm:prSet phldrT="[Text]"/>
      <dgm:spPr/>
      <dgm:t>
        <a:bodyPr/>
        <a:lstStyle/>
        <a:p>
          <a:r>
            <a:rPr lang="en-US" dirty="0" smtClean="0">
              <a:latin typeface="EMprint" panose="020B0503020204020204" pitchFamily="34" charset="0"/>
            </a:rPr>
            <a:t>Transparency</a:t>
          </a:r>
          <a:endParaRPr lang="en-US" dirty="0">
            <a:latin typeface="EMprint" panose="020B0503020204020204" pitchFamily="34" charset="0"/>
          </a:endParaRPr>
        </a:p>
      </dgm:t>
    </dgm:pt>
    <dgm:pt modelId="{2CC0497B-E646-4544-AFCF-65B79A8BD67A}" type="parTrans" cxnId="{1020901A-5B9C-40C9-874C-27C154F52646}">
      <dgm:prSet/>
      <dgm:spPr/>
      <dgm:t>
        <a:bodyPr/>
        <a:lstStyle/>
        <a:p>
          <a:endParaRPr lang="en-US">
            <a:latin typeface="EMprint" panose="020B0503020204020204" pitchFamily="34" charset="0"/>
          </a:endParaRPr>
        </a:p>
      </dgm:t>
    </dgm:pt>
    <dgm:pt modelId="{710609E2-9B36-463A-B5AA-7B19422E4B26}" type="sibTrans" cxnId="{1020901A-5B9C-40C9-874C-27C154F52646}">
      <dgm:prSet/>
      <dgm:spPr/>
      <dgm:t>
        <a:bodyPr/>
        <a:lstStyle/>
        <a:p>
          <a:endParaRPr lang="en-US">
            <a:latin typeface="EMprint" panose="020B0503020204020204" pitchFamily="34" charset="0"/>
          </a:endParaRPr>
        </a:p>
      </dgm:t>
    </dgm:pt>
    <dgm:pt modelId="{13A8A59A-1434-474F-B38A-783B0CB0AF3C}">
      <dgm:prSet phldrT="[Text]"/>
      <dgm:spPr/>
      <dgm:t>
        <a:bodyPr/>
        <a:lstStyle/>
        <a:p>
          <a:r>
            <a:rPr lang="en-US" dirty="0" smtClean="0">
              <a:latin typeface="EMprint" panose="020B0503020204020204" pitchFamily="34" charset="0"/>
            </a:rPr>
            <a:t>Who is doing what</a:t>
          </a:r>
          <a:endParaRPr lang="en-US" dirty="0">
            <a:latin typeface="EMprint" panose="020B0503020204020204" pitchFamily="34" charset="0"/>
          </a:endParaRPr>
        </a:p>
      </dgm:t>
    </dgm:pt>
    <dgm:pt modelId="{ECC7C31C-FF3E-4BCB-AA4D-5CC36B1A585E}" type="parTrans" cxnId="{F0B37A2D-2CB5-41A6-B7D2-7EBFED2DF17B}">
      <dgm:prSet/>
      <dgm:spPr/>
      <dgm:t>
        <a:bodyPr/>
        <a:lstStyle/>
        <a:p>
          <a:endParaRPr lang="en-US">
            <a:latin typeface="EMprint" panose="020B0503020204020204" pitchFamily="34" charset="0"/>
          </a:endParaRPr>
        </a:p>
      </dgm:t>
    </dgm:pt>
    <dgm:pt modelId="{758E56B0-6663-46FF-B3DF-704C5BFB7782}" type="sibTrans" cxnId="{F0B37A2D-2CB5-41A6-B7D2-7EBFED2DF17B}">
      <dgm:prSet/>
      <dgm:spPr/>
      <dgm:t>
        <a:bodyPr/>
        <a:lstStyle/>
        <a:p>
          <a:endParaRPr lang="en-US">
            <a:latin typeface="EMprint" panose="020B0503020204020204" pitchFamily="34" charset="0"/>
          </a:endParaRPr>
        </a:p>
      </dgm:t>
    </dgm:pt>
    <dgm:pt modelId="{0BE419A1-F59A-471F-82AA-0E4009F5A918}">
      <dgm:prSet phldrT="[Text]"/>
      <dgm:spPr/>
      <dgm:t>
        <a:bodyPr/>
        <a:lstStyle/>
        <a:p>
          <a:r>
            <a:rPr lang="en-US" dirty="0" smtClean="0">
              <a:latin typeface="EMprint" panose="020B0503020204020204" pitchFamily="34" charset="0"/>
            </a:rPr>
            <a:t>Organization is a black box</a:t>
          </a:r>
          <a:endParaRPr lang="en-US" dirty="0">
            <a:latin typeface="EMprint" panose="020B0503020204020204" pitchFamily="34" charset="0"/>
          </a:endParaRPr>
        </a:p>
      </dgm:t>
    </dgm:pt>
    <dgm:pt modelId="{CE80C0CB-17EA-4668-8F54-06BC5F7CAA72}" type="parTrans" cxnId="{72ED8ED3-C910-4B06-ABA4-DDB9C4B1CE3E}">
      <dgm:prSet/>
      <dgm:spPr/>
      <dgm:t>
        <a:bodyPr/>
        <a:lstStyle/>
        <a:p>
          <a:endParaRPr lang="en-US">
            <a:latin typeface="EMprint" panose="020B0503020204020204" pitchFamily="34" charset="0"/>
          </a:endParaRPr>
        </a:p>
      </dgm:t>
    </dgm:pt>
    <dgm:pt modelId="{595B8B24-A8D9-4401-BADD-E6154E98414C}" type="sibTrans" cxnId="{72ED8ED3-C910-4B06-ABA4-DDB9C4B1CE3E}">
      <dgm:prSet/>
      <dgm:spPr/>
      <dgm:t>
        <a:bodyPr/>
        <a:lstStyle/>
        <a:p>
          <a:endParaRPr lang="en-US">
            <a:latin typeface="EMprint" panose="020B0503020204020204" pitchFamily="34" charset="0"/>
          </a:endParaRPr>
        </a:p>
      </dgm:t>
    </dgm:pt>
    <dgm:pt modelId="{ABBBDABF-3D94-4150-B080-3370C524F92F}">
      <dgm:prSet phldrT="[Text]"/>
      <dgm:spPr/>
      <dgm:t>
        <a:bodyPr/>
        <a:lstStyle/>
        <a:p>
          <a:r>
            <a:rPr lang="en-US" dirty="0" smtClean="0">
              <a:latin typeface="EMprint" panose="020B0503020204020204" pitchFamily="34" charset="0"/>
            </a:rPr>
            <a:t>Priority</a:t>
          </a:r>
          <a:endParaRPr lang="en-US" dirty="0">
            <a:latin typeface="EMprint" panose="020B0503020204020204" pitchFamily="34" charset="0"/>
          </a:endParaRPr>
        </a:p>
      </dgm:t>
    </dgm:pt>
    <dgm:pt modelId="{60519384-CFD3-46C1-8AC0-1DC4F54D8E97}" type="parTrans" cxnId="{12E31E42-A810-4C75-A4DF-CE0608F8A77B}">
      <dgm:prSet/>
      <dgm:spPr/>
      <dgm:t>
        <a:bodyPr/>
        <a:lstStyle/>
        <a:p>
          <a:endParaRPr lang="en-US">
            <a:latin typeface="EMprint" panose="020B0503020204020204" pitchFamily="34" charset="0"/>
          </a:endParaRPr>
        </a:p>
      </dgm:t>
    </dgm:pt>
    <dgm:pt modelId="{CCC03D76-CCF2-40DD-B049-B7EA602FCD2F}" type="sibTrans" cxnId="{12E31E42-A810-4C75-A4DF-CE0608F8A77B}">
      <dgm:prSet/>
      <dgm:spPr/>
      <dgm:t>
        <a:bodyPr/>
        <a:lstStyle/>
        <a:p>
          <a:endParaRPr lang="en-US">
            <a:latin typeface="EMprint" panose="020B0503020204020204" pitchFamily="34" charset="0"/>
          </a:endParaRPr>
        </a:p>
      </dgm:t>
    </dgm:pt>
    <dgm:pt modelId="{82095462-E05F-41DF-8E8B-B0A48D4B88C2}">
      <dgm:prSet phldrT="[Text]"/>
      <dgm:spPr/>
      <dgm:t>
        <a:bodyPr/>
        <a:lstStyle/>
        <a:p>
          <a:r>
            <a:rPr lang="en-US" dirty="0" smtClean="0">
              <a:latin typeface="EMprint" panose="020B0503020204020204" pitchFamily="34" charset="0"/>
            </a:rPr>
            <a:t>Busy with low priority work</a:t>
          </a:r>
          <a:endParaRPr lang="en-US" dirty="0">
            <a:latin typeface="EMprint" panose="020B0503020204020204" pitchFamily="34" charset="0"/>
          </a:endParaRPr>
        </a:p>
      </dgm:t>
    </dgm:pt>
    <dgm:pt modelId="{07A3927B-9FCE-4FCC-89FA-84A480FD924E}" type="parTrans" cxnId="{694452EB-A521-46D4-91E7-200F02E33999}">
      <dgm:prSet/>
      <dgm:spPr/>
      <dgm:t>
        <a:bodyPr/>
        <a:lstStyle/>
        <a:p>
          <a:endParaRPr lang="en-US">
            <a:latin typeface="EMprint" panose="020B0503020204020204" pitchFamily="34" charset="0"/>
          </a:endParaRPr>
        </a:p>
      </dgm:t>
    </dgm:pt>
    <dgm:pt modelId="{ACC53BBE-C56C-4C0A-BF39-7C51EE6F9462}" type="sibTrans" cxnId="{694452EB-A521-46D4-91E7-200F02E33999}">
      <dgm:prSet/>
      <dgm:spPr/>
      <dgm:t>
        <a:bodyPr/>
        <a:lstStyle/>
        <a:p>
          <a:endParaRPr lang="en-US">
            <a:latin typeface="EMprint" panose="020B0503020204020204" pitchFamily="34" charset="0"/>
          </a:endParaRPr>
        </a:p>
      </dgm:t>
    </dgm:pt>
    <dgm:pt modelId="{C99EBA71-0874-48EB-9824-14E392B014CB}">
      <dgm:prSet phldrT="[Text]"/>
      <dgm:spPr/>
      <dgm:t>
        <a:bodyPr/>
        <a:lstStyle/>
        <a:p>
          <a:r>
            <a:rPr lang="en-US" dirty="0" smtClean="0">
              <a:latin typeface="EMprint" panose="020B0503020204020204" pitchFamily="34" charset="0"/>
            </a:rPr>
            <a:t>Collaboration</a:t>
          </a:r>
          <a:endParaRPr lang="en-US" dirty="0">
            <a:latin typeface="EMprint" panose="020B0503020204020204" pitchFamily="34" charset="0"/>
          </a:endParaRPr>
        </a:p>
      </dgm:t>
    </dgm:pt>
    <dgm:pt modelId="{AF3D79CC-D8C2-42D2-93A0-D2B6A015223E}" type="parTrans" cxnId="{AAD1BEE8-19B5-409B-9F11-E1D10A213405}">
      <dgm:prSet/>
      <dgm:spPr/>
      <dgm:t>
        <a:bodyPr/>
        <a:lstStyle/>
        <a:p>
          <a:endParaRPr lang="en-US">
            <a:latin typeface="EMprint" panose="020B0503020204020204" pitchFamily="34" charset="0"/>
          </a:endParaRPr>
        </a:p>
      </dgm:t>
    </dgm:pt>
    <dgm:pt modelId="{71375067-B116-4689-80B7-34429BFBFE6B}" type="sibTrans" cxnId="{AAD1BEE8-19B5-409B-9F11-E1D10A213405}">
      <dgm:prSet/>
      <dgm:spPr/>
      <dgm:t>
        <a:bodyPr/>
        <a:lstStyle/>
        <a:p>
          <a:endParaRPr lang="en-US">
            <a:latin typeface="EMprint" panose="020B0503020204020204" pitchFamily="34" charset="0"/>
          </a:endParaRPr>
        </a:p>
      </dgm:t>
    </dgm:pt>
    <dgm:pt modelId="{EDD0217C-4446-4F19-822B-5D9D1D73A542}">
      <dgm:prSet phldrT="[Text]"/>
      <dgm:spPr/>
      <dgm:t>
        <a:bodyPr/>
        <a:lstStyle/>
        <a:p>
          <a:r>
            <a:rPr lang="en-US" smtClean="0">
              <a:latin typeface="EMprint" panose="020B0503020204020204" pitchFamily="34" charset="0"/>
            </a:rPr>
            <a:t>Task driven</a:t>
          </a:r>
          <a:endParaRPr lang="en-US" dirty="0">
            <a:latin typeface="EMprint" panose="020B0503020204020204" pitchFamily="34" charset="0"/>
          </a:endParaRPr>
        </a:p>
      </dgm:t>
    </dgm:pt>
    <dgm:pt modelId="{349D2F1B-F2AC-495E-B221-0C4069A4649B}" type="parTrans" cxnId="{287833FA-5474-487C-9E5C-B61E6DBB27AB}">
      <dgm:prSet/>
      <dgm:spPr/>
      <dgm:t>
        <a:bodyPr/>
        <a:lstStyle/>
        <a:p>
          <a:endParaRPr lang="en-US">
            <a:latin typeface="EMprint" panose="020B0503020204020204" pitchFamily="34" charset="0"/>
          </a:endParaRPr>
        </a:p>
      </dgm:t>
    </dgm:pt>
    <dgm:pt modelId="{F5519674-E85E-4ECB-B2E6-9844D2684E72}" type="sibTrans" cxnId="{287833FA-5474-487C-9E5C-B61E6DBB27AB}">
      <dgm:prSet/>
      <dgm:spPr/>
      <dgm:t>
        <a:bodyPr/>
        <a:lstStyle/>
        <a:p>
          <a:endParaRPr lang="en-US">
            <a:latin typeface="EMprint" panose="020B0503020204020204" pitchFamily="34" charset="0"/>
          </a:endParaRPr>
        </a:p>
      </dgm:t>
    </dgm:pt>
    <dgm:pt modelId="{52628A86-65F3-4A2D-BA12-5BA510F83FC6}">
      <dgm:prSet phldrT="[Text]"/>
      <dgm:spPr/>
      <dgm:t>
        <a:bodyPr/>
        <a:lstStyle/>
        <a:p>
          <a:r>
            <a:rPr lang="en-US" dirty="0" smtClean="0">
              <a:latin typeface="EMprint" panose="020B0503020204020204" pitchFamily="34" charset="0"/>
            </a:rPr>
            <a:t>Silos</a:t>
          </a:r>
          <a:endParaRPr lang="en-US" dirty="0">
            <a:latin typeface="EMprint" panose="020B0503020204020204" pitchFamily="34" charset="0"/>
          </a:endParaRPr>
        </a:p>
      </dgm:t>
    </dgm:pt>
    <dgm:pt modelId="{A52D9F51-27E7-4702-85D4-E77986C36D1C}" type="parTrans" cxnId="{B0F8D4ED-38C4-41A5-87FB-D6B2A8A5AB4D}">
      <dgm:prSet/>
      <dgm:spPr/>
      <dgm:t>
        <a:bodyPr/>
        <a:lstStyle/>
        <a:p>
          <a:endParaRPr lang="en-US">
            <a:latin typeface="EMprint" panose="020B0503020204020204" pitchFamily="34" charset="0"/>
          </a:endParaRPr>
        </a:p>
      </dgm:t>
    </dgm:pt>
    <dgm:pt modelId="{6D33F530-9CA4-4745-AE29-61A1514494AF}" type="sibTrans" cxnId="{B0F8D4ED-38C4-41A5-87FB-D6B2A8A5AB4D}">
      <dgm:prSet/>
      <dgm:spPr/>
      <dgm:t>
        <a:bodyPr/>
        <a:lstStyle/>
        <a:p>
          <a:endParaRPr lang="en-US">
            <a:latin typeface="EMprint" panose="020B0503020204020204" pitchFamily="34" charset="0"/>
          </a:endParaRPr>
        </a:p>
      </dgm:t>
    </dgm:pt>
    <dgm:pt modelId="{02A9E058-9977-4881-BFC6-70FDEF083774}">
      <dgm:prSet phldrT="[Text]"/>
      <dgm:spPr/>
      <dgm:t>
        <a:bodyPr/>
        <a:lstStyle/>
        <a:p>
          <a:r>
            <a:rPr lang="en-US" dirty="0" smtClean="0">
              <a:latin typeface="EMprint" panose="020B0503020204020204" pitchFamily="34" charset="0"/>
            </a:rPr>
            <a:t>Big picture</a:t>
          </a:r>
          <a:endParaRPr lang="en-US" dirty="0">
            <a:latin typeface="EMprint" panose="020B0503020204020204" pitchFamily="34" charset="0"/>
          </a:endParaRPr>
        </a:p>
      </dgm:t>
    </dgm:pt>
    <dgm:pt modelId="{5A050E13-B117-4FCF-BE2E-D44DA3BCBAD6}" type="parTrans" cxnId="{08F326D6-EBF2-47AC-901E-501902FB4854}">
      <dgm:prSet/>
      <dgm:spPr/>
      <dgm:t>
        <a:bodyPr/>
        <a:lstStyle/>
        <a:p>
          <a:endParaRPr lang="en-US">
            <a:latin typeface="EMprint" panose="020B0503020204020204" pitchFamily="34" charset="0"/>
          </a:endParaRPr>
        </a:p>
      </dgm:t>
    </dgm:pt>
    <dgm:pt modelId="{1F6A0DED-6860-44D6-A39F-16759144727C}" type="sibTrans" cxnId="{08F326D6-EBF2-47AC-901E-501902FB4854}">
      <dgm:prSet/>
      <dgm:spPr/>
      <dgm:t>
        <a:bodyPr/>
        <a:lstStyle/>
        <a:p>
          <a:endParaRPr lang="en-US">
            <a:latin typeface="EMprint" panose="020B0503020204020204" pitchFamily="34" charset="0"/>
          </a:endParaRPr>
        </a:p>
      </dgm:t>
    </dgm:pt>
    <dgm:pt modelId="{0E277152-0FF4-4F5C-9849-2304416DC0A6}">
      <dgm:prSet phldrT="[Text]"/>
      <dgm:spPr/>
      <dgm:t>
        <a:bodyPr/>
        <a:lstStyle/>
        <a:p>
          <a:r>
            <a:rPr lang="en-US" dirty="0" smtClean="0">
              <a:latin typeface="EMprint" panose="020B0503020204020204" pitchFamily="34" charset="0"/>
            </a:rPr>
            <a:t>Not empowered / motivated</a:t>
          </a:r>
          <a:endParaRPr lang="en-US" dirty="0">
            <a:latin typeface="EMprint" panose="020B0503020204020204" pitchFamily="34" charset="0"/>
          </a:endParaRPr>
        </a:p>
      </dgm:t>
    </dgm:pt>
    <dgm:pt modelId="{59B80848-A775-4182-B5F0-F960A98349BB}" type="parTrans" cxnId="{5775B9E4-1848-4FF9-8B5F-562DB06F6D3D}">
      <dgm:prSet/>
      <dgm:spPr/>
      <dgm:t>
        <a:bodyPr/>
        <a:lstStyle/>
        <a:p>
          <a:endParaRPr lang="en-US">
            <a:latin typeface="EMprint" panose="020B0503020204020204" pitchFamily="34" charset="0"/>
          </a:endParaRPr>
        </a:p>
      </dgm:t>
    </dgm:pt>
    <dgm:pt modelId="{7C5134AD-399D-415F-806C-5098A5A0C95E}" type="sibTrans" cxnId="{5775B9E4-1848-4FF9-8B5F-562DB06F6D3D}">
      <dgm:prSet/>
      <dgm:spPr/>
      <dgm:t>
        <a:bodyPr/>
        <a:lstStyle/>
        <a:p>
          <a:endParaRPr lang="en-US">
            <a:latin typeface="EMprint" panose="020B0503020204020204" pitchFamily="34" charset="0"/>
          </a:endParaRPr>
        </a:p>
      </dgm:t>
    </dgm:pt>
    <dgm:pt modelId="{4CEBB051-8794-4820-86DC-E9820AD2FBC1}">
      <dgm:prSet phldrT="[Text]"/>
      <dgm:spPr/>
      <dgm:t>
        <a:bodyPr/>
        <a:lstStyle/>
        <a:p>
          <a:r>
            <a:rPr lang="en-US" dirty="0" smtClean="0">
              <a:latin typeface="EMprint" panose="020B0503020204020204" pitchFamily="34" charset="0"/>
            </a:rPr>
            <a:t>Focus</a:t>
          </a:r>
          <a:endParaRPr lang="en-US" dirty="0">
            <a:latin typeface="EMprint" panose="020B0503020204020204" pitchFamily="34" charset="0"/>
          </a:endParaRPr>
        </a:p>
      </dgm:t>
    </dgm:pt>
    <dgm:pt modelId="{5F60DC4E-F68A-4E4E-ABDC-3B09E2721479}" type="parTrans" cxnId="{763A1B2E-4480-490A-8E10-6CB7FBB6B11A}">
      <dgm:prSet/>
      <dgm:spPr/>
      <dgm:t>
        <a:bodyPr/>
        <a:lstStyle/>
        <a:p>
          <a:endParaRPr lang="en-US">
            <a:latin typeface="EMprint" panose="020B0503020204020204" pitchFamily="34" charset="0"/>
          </a:endParaRPr>
        </a:p>
      </dgm:t>
    </dgm:pt>
    <dgm:pt modelId="{6445F05B-CE3A-4D89-9CCA-24F5A7C3382D}" type="sibTrans" cxnId="{763A1B2E-4480-490A-8E10-6CB7FBB6B11A}">
      <dgm:prSet/>
      <dgm:spPr/>
      <dgm:t>
        <a:bodyPr/>
        <a:lstStyle/>
        <a:p>
          <a:endParaRPr lang="en-US">
            <a:latin typeface="EMprint" panose="020B0503020204020204" pitchFamily="34" charset="0"/>
          </a:endParaRPr>
        </a:p>
      </dgm:t>
    </dgm:pt>
    <dgm:pt modelId="{88252888-4648-4C63-839F-1F66B33B0A0A}">
      <dgm:prSet phldrT="[Text]"/>
      <dgm:spPr/>
      <dgm:t>
        <a:bodyPr/>
        <a:lstStyle/>
        <a:p>
          <a:r>
            <a:rPr lang="en-US" dirty="0" smtClean="0">
              <a:latin typeface="EMprint" panose="020B0503020204020204" pitchFamily="34" charset="0"/>
            </a:rPr>
            <a:t>Multitasking</a:t>
          </a:r>
          <a:endParaRPr lang="en-US" dirty="0">
            <a:latin typeface="EMprint" panose="020B0503020204020204" pitchFamily="34" charset="0"/>
          </a:endParaRPr>
        </a:p>
      </dgm:t>
    </dgm:pt>
    <dgm:pt modelId="{6E20C362-2921-4DD5-B7CA-D7FC683C859E}" type="parTrans" cxnId="{2730533C-26F6-4D65-8A07-285FD36E4E9B}">
      <dgm:prSet/>
      <dgm:spPr/>
      <dgm:t>
        <a:bodyPr/>
        <a:lstStyle/>
        <a:p>
          <a:endParaRPr lang="en-US">
            <a:latin typeface="EMprint" panose="020B0503020204020204" pitchFamily="34" charset="0"/>
          </a:endParaRPr>
        </a:p>
      </dgm:t>
    </dgm:pt>
    <dgm:pt modelId="{E4DBCB5D-87DC-4A22-8054-474DBA76B281}" type="sibTrans" cxnId="{2730533C-26F6-4D65-8A07-285FD36E4E9B}">
      <dgm:prSet/>
      <dgm:spPr/>
      <dgm:t>
        <a:bodyPr/>
        <a:lstStyle/>
        <a:p>
          <a:endParaRPr lang="en-US">
            <a:latin typeface="EMprint" panose="020B0503020204020204" pitchFamily="34" charset="0"/>
          </a:endParaRPr>
        </a:p>
      </dgm:t>
    </dgm:pt>
    <dgm:pt modelId="{A16CE7B0-BAAB-4B5D-9FDA-F144132BCC7E}">
      <dgm:prSet phldrT="[Text]"/>
      <dgm:spPr/>
      <dgm:t>
        <a:bodyPr/>
        <a:lstStyle/>
        <a:p>
          <a:r>
            <a:rPr lang="en-US" dirty="0" smtClean="0">
              <a:latin typeface="EMprint" panose="020B0503020204020204" pitchFamily="34" charset="0"/>
            </a:rPr>
            <a:t>Start work but not finish it</a:t>
          </a:r>
          <a:endParaRPr lang="en-US" dirty="0">
            <a:latin typeface="EMprint" panose="020B0503020204020204" pitchFamily="34" charset="0"/>
          </a:endParaRPr>
        </a:p>
      </dgm:t>
    </dgm:pt>
    <dgm:pt modelId="{26F999EB-EF58-4F8C-B48E-86FCC1D05A36}" type="parTrans" cxnId="{78555A36-EB39-4254-AA2C-943DD806A208}">
      <dgm:prSet/>
      <dgm:spPr/>
      <dgm:t>
        <a:bodyPr/>
        <a:lstStyle/>
        <a:p>
          <a:endParaRPr lang="en-US">
            <a:latin typeface="EMprint" panose="020B0503020204020204" pitchFamily="34" charset="0"/>
          </a:endParaRPr>
        </a:p>
      </dgm:t>
    </dgm:pt>
    <dgm:pt modelId="{2AD6BC0F-6AB6-43ED-99AF-99659524D7AE}" type="sibTrans" cxnId="{78555A36-EB39-4254-AA2C-943DD806A208}">
      <dgm:prSet/>
      <dgm:spPr/>
      <dgm:t>
        <a:bodyPr/>
        <a:lstStyle/>
        <a:p>
          <a:endParaRPr lang="en-US">
            <a:latin typeface="EMprint" panose="020B0503020204020204" pitchFamily="34" charset="0"/>
          </a:endParaRPr>
        </a:p>
      </dgm:t>
    </dgm:pt>
    <dgm:pt modelId="{06E4A99E-D9C4-44F8-89BA-8D46BD3E84B9}">
      <dgm:prSet phldrT="[Text]"/>
      <dgm:spPr/>
      <dgm:t>
        <a:bodyPr/>
        <a:lstStyle/>
        <a:p>
          <a:r>
            <a:rPr lang="en-US" dirty="0" smtClean="0">
              <a:latin typeface="EMprint" panose="020B0503020204020204" pitchFamily="34" charset="0"/>
            </a:rPr>
            <a:t>Squeaky wheel</a:t>
          </a:r>
          <a:endParaRPr lang="en-US" dirty="0">
            <a:latin typeface="EMprint" panose="020B0503020204020204" pitchFamily="34" charset="0"/>
          </a:endParaRPr>
        </a:p>
      </dgm:t>
    </dgm:pt>
    <dgm:pt modelId="{4E521291-E8BB-437D-B2F1-EC49C259141A}" type="parTrans" cxnId="{6AEA8C1B-81D9-40D9-95CD-55BF6883E47B}">
      <dgm:prSet/>
      <dgm:spPr/>
      <dgm:t>
        <a:bodyPr/>
        <a:lstStyle/>
        <a:p>
          <a:endParaRPr lang="en-US">
            <a:latin typeface="EMprint" panose="020B0503020204020204" pitchFamily="34" charset="0"/>
          </a:endParaRPr>
        </a:p>
      </dgm:t>
    </dgm:pt>
    <dgm:pt modelId="{76C9E1F5-EB34-4A90-B66F-F87544694B77}" type="sibTrans" cxnId="{6AEA8C1B-81D9-40D9-95CD-55BF6883E47B}">
      <dgm:prSet/>
      <dgm:spPr/>
      <dgm:t>
        <a:bodyPr/>
        <a:lstStyle/>
        <a:p>
          <a:endParaRPr lang="en-US">
            <a:latin typeface="EMprint" panose="020B0503020204020204" pitchFamily="34" charset="0"/>
          </a:endParaRPr>
        </a:p>
      </dgm:t>
    </dgm:pt>
    <dgm:pt modelId="{AB7F10A3-B494-42BB-A5EB-2B93E25F203F}">
      <dgm:prSet phldrT="[Text]"/>
      <dgm:spPr/>
      <dgm:t>
        <a:bodyPr/>
        <a:lstStyle/>
        <a:p>
          <a:r>
            <a:rPr lang="en-US" smtClean="0">
              <a:latin typeface="EMprint" panose="020B0503020204020204" pitchFamily="34" charset="0"/>
            </a:rPr>
            <a:t>Improvement</a:t>
          </a:r>
          <a:endParaRPr lang="en-US" dirty="0">
            <a:latin typeface="EMprint" panose="020B0503020204020204" pitchFamily="34" charset="0"/>
          </a:endParaRPr>
        </a:p>
      </dgm:t>
    </dgm:pt>
    <dgm:pt modelId="{FDD8C870-0831-41ED-A517-0D7F81265282}" type="parTrans" cxnId="{658D2ED2-C7FA-4C5A-A881-6A7A54CFBAA6}">
      <dgm:prSet/>
      <dgm:spPr/>
      <dgm:t>
        <a:bodyPr/>
        <a:lstStyle/>
        <a:p>
          <a:endParaRPr lang="en-US">
            <a:latin typeface="EMprint" panose="020B0503020204020204" pitchFamily="34" charset="0"/>
          </a:endParaRPr>
        </a:p>
      </dgm:t>
    </dgm:pt>
    <dgm:pt modelId="{B74DF43A-A8DF-4442-9C90-E52BE2B0CCCD}" type="sibTrans" cxnId="{658D2ED2-C7FA-4C5A-A881-6A7A54CFBAA6}">
      <dgm:prSet/>
      <dgm:spPr/>
      <dgm:t>
        <a:bodyPr/>
        <a:lstStyle/>
        <a:p>
          <a:endParaRPr lang="en-US">
            <a:latin typeface="EMprint" panose="020B0503020204020204" pitchFamily="34" charset="0"/>
          </a:endParaRPr>
        </a:p>
      </dgm:t>
    </dgm:pt>
    <dgm:pt modelId="{112F0C3D-DADB-45DF-BC9A-FA26688AC5C2}">
      <dgm:prSet phldrT="[Text]"/>
      <dgm:spPr/>
      <dgm:t>
        <a:bodyPr/>
        <a:lstStyle/>
        <a:p>
          <a:r>
            <a:rPr lang="en-US" dirty="0" smtClean="0">
              <a:latin typeface="EMprint" panose="020B0503020204020204" pitchFamily="34" charset="0"/>
            </a:rPr>
            <a:t>Team goal</a:t>
          </a:r>
          <a:endParaRPr lang="en-US" dirty="0">
            <a:latin typeface="EMprint" panose="020B0503020204020204" pitchFamily="34" charset="0"/>
          </a:endParaRPr>
        </a:p>
      </dgm:t>
    </dgm:pt>
    <dgm:pt modelId="{E397ED26-AD00-4DDE-A4B7-B9AA135BCB7C}" type="parTrans" cxnId="{E3DAC92F-0E0E-408A-BFB8-1EDBC70B1A1A}">
      <dgm:prSet/>
      <dgm:spPr/>
      <dgm:t>
        <a:bodyPr/>
        <a:lstStyle/>
        <a:p>
          <a:endParaRPr lang="en-US">
            <a:latin typeface="EMprint" panose="020B0503020204020204" pitchFamily="34" charset="0"/>
          </a:endParaRPr>
        </a:p>
      </dgm:t>
    </dgm:pt>
    <dgm:pt modelId="{4B319164-9209-407E-B24C-52C83806C868}" type="sibTrans" cxnId="{E3DAC92F-0E0E-408A-BFB8-1EDBC70B1A1A}">
      <dgm:prSet/>
      <dgm:spPr/>
      <dgm:t>
        <a:bodyPr/>
        <a:lstStyle/>
        <a:p>
          <a:endParaRPr lang="en-US">
            <a:latin typeface="EMprint" panose="020B0503020204020204" pitchFamily="34" charset="0"/>
          </a:endParaRPr>
        </a:p>
      </dgm:t>
    </dgm:pt>
    <dgm:pt modelId="{98C94CBA-9666-4F06-B6EC-B6B533D8CBB3}">
      <dgm:prSet phldrT="[Text]"/>
      <dgm:spPr/>
      <dgm:t>
        <a:bodyPr/>
        <a:lstStyle/>
        <a:p>
          <a:r>
            <a:rPr lang="en-US" dirty="0" smtClean="0">
              <a:latin typeface="EMprint" panose="020B0503020204020204" pitchFamily="34" charset="0"/>
            </a:rPr>
            <a:t>Lack of metrics</a:t>
          </a:r>
          <a:endParaRPr lang="en-US" dirty="0">
            <a:latin typeface="EMprint" panose="020B0503020204020204" pitchFamily="34" charset="0"/>
          </a:endParaRPr>
        </a:p>
      </dgm:t>
    </dgm:pt>
    <dgm:pt modelId="{911269E6-A8E3-4AD2-B575-2C1C6620D943}" type="parTrans" cxnId="{8098D6C0-D052-4CF3-9873-73E857647838}">
      <dgm:prSet/>
      <dgm:spPr/>
      <dgm:t>
        <a:bodyPr/>
        <a:lstStyle/>
        <a:p>
          <a:endParaRPr lang="en-US">
            <a:latin typeface="EMprint" panose="020B0503020204020204" pitchFamily="34" charset="0"/>
          </a:endParaRPr>
        </a:p>
      </dgm:t>
    </dgm:pt>
    <dgm:pt modelId="{953D3F37-F633-425D-8131-2C6C8F01E27C}" type="sibTrans" cxnId="{8098D6C0-D052-4CF3-9873-73E857647838}">
      <dgm:prSet/>
      <dgm:spPr/>
      <dgm:t>
        <a:bodyPr/>
        <a:lstStyle/>
        <a:p>
          <a:endParaRPr lang="en-US">
            <a:latin typeface="EMprint" panose="020B0503020204020204" pitchFamily="34" charset="0"/>
          </a:endParaRPr>
        </a:p>
      </dgm:t>
    </dgm:pt>
    <dgm:pt modelId="{AA36E4C2-D22D-42F8-92A1-43B54F2C7BB2}">
      <dgm:prSet phldrT="[Text]"/>
      <dgm:spPr/>
      <dgm:t>
        <a:bodyPr/>
        <a:lstStyle/>
        <a:p>
          <a:r>
            <a:rPr lang="en-US" dirty="0" smtClean="0">
              <a:latin typeface="EMprint" panose="020B0503020204020204" pitchFamily="34" charset="0"/>
            </a:rPr>
            <a:t>Commitment to customers</a:t>
          </a:r>
          <a:endParaRPr lang="en-US" dirty="0">
            <a:latin typeface="EMprint" panose="020B0503020204020204" pitchFamily="34" charset="0"/>
          </a:endParaRPr>
        </a:p>
      </dgm:t>
    </dgm:pt>
    <dgm:pt modelId="{4E981CFE-014C-47A6-A1C1-FEED092420FE}" type="parTrans" cxnId="{27F6C8B1-A105-424C-9611-E1CF1C9B0A63}">
      <dgm:prSet/>
      <dgm:spPr/>
      <dgm:t>
        <a:bodyPr/>
        <a:lstStyle/>
        <a:p>
          <a:endParaRPr lang="en-US">
            <a:latin typeface="EMprint" panose="020B0503020204020204" pitchFamily="34" charset="0"/>
          </a:endParaRPr>
        </a:p>
      </dgm:t>
    </dgm:pt>
    <dgm:pt modelId="{333C54E1-D30D-4EB6-8FAF-D8034ACE0045}" type="sibTrans" cxnId="{27F6C8B1-A105-424C-9611-E1CF1C9B0A63}">
      <dgm:prSet/>
      <dgm:spPr/>
      <dgm:t>
        <a:bodyPr/>
        <a:lstStyle/>
        <a:p>
          <a:endParaRPr lang="en-US">
            <a:latin typeface="EMprint" panose="020B0503020204020204" pitchFamily="34" charset="0"/>
          </a:endParaRPr>
        </a:p>
      </dgm:t>
    </dgm:pt>
    <dgm:pt modelId="{30F75056-4464-4515-AD49-DFF3528C02BA}">
      <dgm:prSet phldrT="[Text]"/>
      <dgm:spPr/>
      <dgm:t>
        <a:bodyPr/>
        <a:lstStyle/>
        <a:p>
          <a:r>
            <a:rPr lang="en-US" dirty="0" smtClean="0">
              <a:latin typeface="EMprint" panose="020B0503020204020204" pitchFamily="34" charset="0"/>
            </a:rPr>
            <a:t>Unaligned across the team</a:t>
          </a:r>
          <a:endParaRPr lang="en-US" dirty="0">
            <a:latin typeface="EMprint" panose="020B0503020204020204" pitchFamily="34" charset="0"/>
          </a:endParaRPr>
        </a:p>
      </dgm:t>
    </dgm:pt>
    <dgm:pt modelId="{0453996C-9667-4795-A668-31577AF1AF05}" type="parTrans" cxnId="{9744A1A7-2556-449B-A955-3B6C70A45A0C}">
      <dgm:prSet/>
      <dgm:spPr/>
      <dgm:t>
        <a:bodyPr/>
        <a:lstStyle/>
        <a:p>
          <a:endParaRPr lang="en-US">
            <a:latin typeface="EMprint" panose="020B0503020204020204" pitchFamily="34" charset="0"/>
          </a:endParaRPr>
        </a:p>
      </dgm:t>
    </dgm:pt>
    <dgm:pt modelId="{8CDB7534-07A8-4B63-8CE9-2CA1BA30762B}" type="sibTrans" cxnId="{9744A1A7-2556-449B-A955-3B6C70A45A0C}">
      <dgm:prSet/>
      <dgm:spPr/>
      <dgm:t>
        <a:bodyPr/>
        <a:lstStyle/>
        <a:p>
          <a:endParaRPr lang="en-US">
            <a:latin typeface="EMprint" panose="020B0503020204020204" pitchFamily="34" charset="0"/>
          </a:endParaRPr>
        </a:p>
      </dgm:t>
    </dgm:pt>
    <dgm:pt modelId="{DE113404-8B91-4F3E-AD82-5AD7FF9E5BC9}" type="pres">
      <dgm:prSet presAssocID="{BD0CC88C-3955-4E6D-9C8C-D75A82F9C0F9}" presName="diagram" presStyleCnt="0">
        <dgm:presLayoutVars>
          <dgm:dir/>
          <dgm:animLvl val="lvl"/>
          <dgm:resizeHandles val="exact"/>
        </dgm:presLayoutVars>
      </dgm:prSet>
      <dgm:spPr/>
      <dgm:t>
        <a:bodyPr/>
        <a:lstStyle/>
        <a:p>
          <a:endParaRPr lang="en-US"/>
        </a:p>
      </dgm:t>
    </dgm:pt>
    <dgm:pt modelId="{95D82730-C05A-4664-AA3D-21374D2AF332}" type="pres">
      <dgm:prSet presAssocID="{7BB6F715-2381-4764-A352-3F522EEB5D62}" presName="compNode" presStyleCnt="0"/>
      <dgm:spPr/>
    </dgm:pt>
    <dgm:pt modelId="{17CD4737-74C6-42B5-8AC2-20D9C35F4233}" type="pres">
      <dgm:prSet presAssocID="{7BB6F715-2381-4764-A352-3F522EEB5D62}" presName="childRect" presStyleLbl="bgAcc1" presStyleIdx="0" presStyleCnt="5">
        <dgm:presLayoutVars>
          <dgm:bulletEnabled val="1"/>
        </dgm:presLayoutVars>
      </dgm:prSet>
      <dgm:spPr/>
      <dgm:t>
        <a:bodyPr/>
        <a:lstStyle/>
        <a:p>
          <a:endParaRPr lang="en-US"/>
        </a:p>
      </dgm:t>
    </dgm:pt>
    <dgm:pt modelId="{B91620E9-C3EF-44D0-A2F1-9649FB1FA033}" type="pres">
      <dgm:prSet presAssocID="{7BB6F715-2381-4764-A352-3F522EEB5D62}" presName="parentText" presStyleLbl="node1" presStyleIdx="0" presStyleCnt="0">
        <dgm:presLayoutVars>
          <dgm:chMax val="0"/>
          <dgm:bulletEnabled val="1"/>
        </dgm:presLayoutVars>
      </dgm:prSet>
      <dgm:spPr/>
      <dgm:t>
        <a:bodyPr/>
        <a:lstStyle/>
        <a:p>
          <a:endParaRPr lang="en-US"/>
        </a:p>
      </dgm:t>
    </dgm:pt>
    <dgm:pt modelId="{5EC413B3-0F69-4F70-AD61-67B893C2968F}" type="pres">
      <dgm:prSet presAssocID="{7BB6F715-2381-4764-A352-3F522EEB5D62}" presName="parentRect" presStyleLbl="alignNode1" presStyleIdx="0" presStyleCnt="5"/>
      <dgm:spPr/>
      <dgm:t>
        <a:bodyPr/>
        <a:lstStyle/>
        <a:p>
          <a:endParaRPr lang="en-US"/>
        </a:p>
      </dgm:t>
    </dgm:pt>
    <dgm:pt modelId="{4330BDEF-882B-46AA-B292-6E43A80FA0B3}" type="pres">
      <dgm:prSet presAssocID="{7BB6F715-2381-4764-A352-3F522EEB5D62}" presName="adorn" presStyleLbl="fgAccFollowNode1" presStyleIdx="0" presStyleCnt="5"/>
      <dgm:spPr/>
    </dgm:pt>
    <dgm:pt modelId="{3A974196-8440-4928-B364-3C9322EE0A5A}" type="pres">
      <dgm:prSet presAssocID="{710609E2-9B36-463A-B5AA-7B19422E4B26}" presName="sibTrans" presStyleLbl="sibTrans2D1" presStyleIdx="0" presStyleCnt="0"/>
      <dgm:spPr/>
      <dgm:t>
        <a:bodyPr/>
        <a:lstStyle/>
        <a:p>
          <a:endParaRPr lang="en-US"/>
        </a:p>
      </dgm:t>
    </dgm:pt>
    <dgm:pt modelId="{422F719C-A650-4215-A1E7-D21ED516072C}" type="pres">
      <dgm:prSet presAssocID="{ABBBDABF-3D94-4150-B080-3370C524F92F}" presName="compNode" presStyleCnt="0"/>
      <dgm:spPr/>
    </dgm:pt>
    <dgm:pt modelId="{6196E791-105A-45A1-9DDE-1B17357087E1}" type="pres">
      <dgm:prSet presAssocID="{ABBBDABF-3D94-4150-B080-3370C524F92F}" presName="childRect" presStyleLbl="bgAcc1" presStyleIdx="1" presStyleCnt="5">
        <dgm:presLayoutVars>
          <dgm:bulletEnabled val="1"/>
        </dgm:presLayoutVars>
      </dgm:prSet>
      <dgm:spPr/>
      <dgm:t>
        <a:bodyPr/>
        <a:lstStyle/>
        <a:p>
          <a:endParaRPr lang="en-US"/>
        </a:p>
      </dgm:t>
    </dgm:pt>
    <dgm:pt modelId="{A397F71E-4041-4BA0-86FA-9E01C6D3DDBB}" type="pres">
      <dgm:prSet presAssocID="{ABBBDABF-3D94-4150-B080-3370C524F92F}" presName="parentText" presStyleLbl="node1" presStyleIdx="0" presStyleCnt="0">
        <dgm:presLayoutVars>
          <dgm:chMax val="0"/>
          <dgm:bulletEnabled val="1"/>
        </dgm:presLayoutVars>
      </dgm:prSet>
      <dgm:spPr/>
      <dgm:t>
        <a:bodyPr/>
        <a:lstStyle/>
        <a:p>
          <a:endParaRPr lang="en-US"/>
        </a:p>
      </dgm:t>
    </dgm:pt>
    <dgm:pt modelId="{0A413090-BA17-48E0-A381-F142BA305D2F}" type="pres">
      <dgm:prSet presAssocID="{ABBBDABF-3D94-4150-B080-3370C524F92F}" presName="parentRect" presStyleLbl="alignNode1" presStyleIdx="1" presStyleCnt="5"/>
      <dgm:spPr/>
      <dgm:t>
        <a:bodyPr/>
        <a:lstStyle/>
        <a:p>
          <a:endParaRPr lang="en-US"/>
        </a:p>
      </dgm:t>
    </dgm:pt>
    <dgm:pt modelId="{64A677E6-F655-405E-A8A0-303A4697B092}" type="pres">
      <dgm:prSet presAssocID="{ABBBDABF-3D94-4150-B080-3370C524F92F}" presName="adorn" presStyleLbl="fgAccFollowNode1" presStyleIdx="1" presStyleCnt="5"/>
      <dgm:spPr/>
    </dgm:pt>
    <dgm:pt modelId="{86B8241E-89E6-4B0A-AF0A-0E512B864494}" type="pres">
      <dgm:prSet presAssocID="{CCC03D76-CCF2-40DD-B049-B7EA602FCD2F}" presName="sibTrans" presStyleLbl="sibTrans2D1" presStyleIdx="0" presStyleCnt="0"/>
      <dgm:spPr/>
      <dgm:t>
        <a:bodyPr/>
        <a:lstStyle/>
        <a:p>
          <a:endParaRPr lang="en-US"/>
        </a:p>
      </dgm:t>
    </dgm:pt>
    <dgm:pt modelId="{775B36F8-431F-4B89-9F91-A9ABE988963B}" type="pres">
      <dgm:prSet presAssocID="{C99EBA71-0874-48EB-9824-14E392B014CB}" presName="compNode" presStyleCnt="0"/>
      <dgm:spPr/>
    </dgm:pt>
    <dgm:pt modelId="{6AC317A3-2FCF-4691-89E2-07B80A13DC18}" type="pres">
      <dgm:prSet presAssocID="{C99EBA71-0874-48EB-9824-14E392B014CB}" presName="childRect" presStyleLbl="bgAcc1" presStyleIdx="2" presStyleCnt="5">
        <dgm:presLayoutVars>
          <dgm:bulletEnabled val="1"/>
        </dgm:presLayoutVars>
      </dgm:prSet>
      <dgm:spPr/>
      <dgm:t>
        <a:bodyPr/>
        <a:lstStyle/>
        <a:p>
          <a:endParaRPr lang="en-US"/>
        </a:p>
      </dgm:t>
    </dgm:pt>
    <dgm:pt modelId="{A09EEA50-84AB-49E3-8666-F9B9095AF793}" type="pres">
      <dgm:prSet presAssocID="{C99EBA71-0874-48EB-9824-14E392B014CB}" presName="parentText" presStyleLbl="node1" presStyleIdx="0" presStyleCnt="0">
        <dgm:presLayoutVars>
          <dgm:chMax val="0"/>
          <dgm:bulletEnabled val="1"/>
        </dgm:presLayoutVars>
      </dgm:prSet>
      <dgm:spPr/>
      <dgm:t>
        <a:bodyPr/>
        <a:lstStyle/>
        <a:p>
          <a:endParaRPr lang="en-US"/>
        </a:p>
      </dgm:t>
    </dgm:pt>
    <dgm:pt modelId="{C4DD0756-F993-435F-B4C1-58F85647E14E}" type="pres">
      <dgm:prSet presAssocID="{C99EBA71-0874-48EB-9824-14E392B014CB}" presName="parentRect" presStyleLbl="alignNode1" presStyleIdx="2" presStyleCnt="5"/>
      <dgm:spPr/>
      <dgm:t>
        <a:bodyPr/>
        <a:lstStyle/>
        <a:p>
          <a:endParaRPr lang="en-US"/>
        </a:p>
      </dgm:t>
    </dgm:pt>
    <dgm:pt modelId="{69A2611A-C28D-470F-857B-EDF2D1D6FD5E}" type="pres">
      <dgm:prSet presAssocID="{C99EBA71-0874-48EB-9824-14E392B014CB}" presName="adorn" presStyleLbl="fgAccFollowNode1" presStyleIdx="2" presStyleCnt="5"/>
      <dgm:spPr/>
    </dgm:pt>
    <dgm:pt modelId="{7CC27826-6028-4B1F-A8C6-FF2496DF3120}" type="pres">
      <dgm:prSet presAssocID="{71375067-B116-4689-80B7-34429BFBFE6B}" presName="sibTrans" presStyleLbl="sibTrans2D1" presStyleIdx="0" presStyleCnt="0"/>
      <dgm:spPr/>
      <dgm:t>
        <a:bodyPr/>
        <a:lstStyle/>
        <a:p>
          <a:endParaRPr lang="en-US"/>
        </a:p>
      </dgm:t>
    </dgm:pt>
    <dgm:pt modelId="{2822BAE4-23CE-4007-98D4-6128A0C2F6F1}" type="pres">
      <dgm:prSet presAssocID="{4CEBB051-8794-4820-86DC-E9820AD2FBC1}" presName="compNode" presStyleCnt="0"/>
      <dgm:spPr/>
    </dgm:pt>
    <dgm:pt modelId="{8BE2AE30-E8C5-4F9F-AD16-FF98068F06C2}" type="pres">
      <dgm:prSet presAssocID="{4CEBB051-8794-4820-86DC-E9820AD2FBC1}" presName="childRect" presStyleLbl="bgAcc1" presStyleIdx="3" presStyleCnt="5">
        <dgm:presLayoutVars>
          <dgm:bulletEnabled val="1"/>
        </dgm:presLayoutVars>
      </dgm:prSet>
      <dgm:spPr/>
      <dgm:t>
        <a:bodyPr/>
        <a:lstStyle/>
        <a:p>
          <a:endParaRPr lang="en-US"/>
        </a:p>
      </dgm:t>
    </dgm:pt>
    <dgm:pt modelId="{806948D5-FB2E-4C8A-9DA8-A98B6B223250}" type="pres">
      <dgm:prSet presAssocID="{4CEBB051-8794-4820-86DC-E9820AD2FBC1}" presName="parentText" presStyleLbl="node1" presStyleIdx="0" presStyleCnt="0">
        <dgm:presLayoutVars>
          <dgm:chMax val="0"/>
          <dgm:bulletEnabled val="1"/>
        </dgm:presLayoutVars>
      </dgm:prSet>
      <dgm:spPr/>
      <dgm:t>
        <a:bodyPr/>
        <a:lstStyle/>
        <a:p>
          <a:endParaRPr lang="en-US"/>
        </a:p>
      </dgm:t>
    </dgm:pt>
    <dgm:pt modelId="{8CF75322-253A-4C15-BAAB-7BA2F6EBF292}" type="pres">
      <dgm:prSet presAssocID="{4CEBB051-8794-4820-86DC-E9820AD2FBC1}" presName="parentRect" presStyleLbl="alignNode1" presStyleIdx="3" presStyleCnt="5"/>
      <dgm:spPr/>
      <dgm:t>
        <a:bodyPr/>
        <a:lstStyle/>
        <a:p>
          <a:endParaRPr lang="en-US"/>
        </a:p>
      </dgm:t>
    </dgm:pt>
    <dgm:pt modelId="{C3EFB3DE-DEB3-4D01-86BE-85E51B94E5BF}" type="pres">
      <dgm:prSet presAssocID="{4CEBB051-8794-4820-86DC-E9820AD2FBC1}" presName="adorn" presStyleLbl="fgAccFollowNode1" presStyleIdx="3" presStyleCnt="5"/>
      <dgm:spPr/>
    </dgm:pt>
    <dgm:pt modelId="{A66AB17D-CB03-42F5-B80F-7932FB700B30}" type="pres">
      <dgm:prSet presAssocID="{6445F05B-CE3A-4D89-9CCA-24F5A7C3382D}" presName="sibTrans" presStyleLbl="sibTrans2D1" presStyleIdx="0" presStyleCnt="0"/>
      <dgm:spPr/>
      <dgm:t>
        <a:bodyPr/>
        <a:lstStyle/>
        <a:p>
          <a:endParaRPr lang="en-US"/>
        </a:p>
      </dgm:t>
    </dgm:pt>
    <dgm:pt modelId="{9A13EB6A-EC49-4F74-B01F-AF76757C81BB}" type="pres">
      <dgm:prSet presAssocID="{AB7F10A3-B494-42BB-A5EB-2B93E25F203F}" presName="compNode" presStyleCnt="0"/>
      <dgm:spPr/>
    </dgm:pt>
    <dgm:pt modelId="{66718ECC-508E-4BF7-8E04-2B41BCEC3369}" type="pres">
      <dgm:prSet presAssocID="{AB7F10A3-B494-42BB-A5EB-2B93E25F203F}" presName="childRect" presStyleLbl="bgAcc1" presStyleIdx="4" presStyleCnt="5">
        <dgm:presLayoutVars>
          <dgm:bulletEnabled val="1"/>
        </dgm:presLayoutVars>
      </dgm:prSet>
      <dgm:spPr/>
      <dgm:t>
        <a:bodyPr/>
        <a:lstStyle/>
        <a:p>
          <a:endParaRPr lang="en-US"/>
        </a:p>
      </dgm:t>
    </dgm:pt>
    <dgm:pt modelId="{8860BFB6-0F75-4C05-B464-CC5A184697B9}" type="pres">
      <dgm:prSet presAssocID="{AB7F10A3-B494-42BB-A5EB-2B93E25F203F}" presName="parentText" presStyleLbl="node1" presStyleIdx="0" presStyleCnt="0">
        <dgm:presLayoutVars>
          <dgm:chMax val="0"/>
          <dgm:bulletEnabled val="1"/>
        </dgm:presLayoutVars>
      </dgm:prSet>
      <dgm:spPr/>
      <dgm:t>
        <a:bodyPr/>
        <a:lstStyle/>
        <a:p>
          <a:endParaRPr lang="en-US"/>
        </a:p>
      </dgm:t>
    </dgm:pt>
    <dgm:pt modelId="{22CD8054-997F-4EC4-A812-08437583C4AB}" type="pres">
      <dgm:prSet presAssocID="{AB7F10A3-B494-42BB-A5EB-2B93E25F203F}" presName="parentRect" presStyleLbl="alignNode1" presStyleIdx="4" presStyleCnt="5"/>
      <dgm:spPr/>
      <dgm:t>
        <a:bodyPr/>
        <a:lstStyle/>
        <a:p>
          <a:endParaRPr lang="en-US"/>
        </a:p>
      </dgm:t>
    </dgm:pt>
    <dgm:pt modelId="{A7D29CA5-1775-4695-AAB8-04B7D5CF98EC}" type="pres">
      <dgm:prSet presAssocID="{AB7F10A3-B494-42BB-A5EB-2B93E25F203F}" presName="adorn" presStyleLbl="fgAccFollowNode1" presStyleIdx="4" presStyleCnt="5"/>
      <dgm:spPr/>
    </dgm:pt>
  </dgm:ptLst>
  <dgm:cxnLst>
    <dgm:cxn modelId="{76239E30-7D78-4EA6-AEB6-0E921D0C2B18}" type="presOf" srcId="{06E4A99E-D9C4-44F8-89BA-8D46BD3E84B9}" destId="{6196E791-105A-45A1-9DDE-1B17357087E1}" srcOrd="0" destOrd="1" presId="urn:microsoft.com/office/officeart/2005/8/layout/bList2"/>
    <dgm:cxn modelId="{658D2ED2-C7FA-4C5A-A881-6A7A54CFBAA6}" srcId="{BD0CC88C-3955-4E6D-9C8C-D75A82F9C0F9}" destId="{AB7F10A3-B494-42BB-A5EB-2B93E25F203F}" srcOrd="4" destOrd="0" parTransId="{FDD8C870-0831-41ED-A517-0D7F81265282}" sibTransId="{B74DF43A-A8DF-4442-9C90-E52BE2B0CCCD}"/>
    <dgm:cxn modelId="{FF12E17E-10A4-44A6-BE84-D2622030A0FF}" type="presOf" srcId="{88252888-4648-4C63-839F-1F66B33B0A0A}" destId="{8BE2AE30-E8C5-4F9F-AD16-FF98068F06C2}" srcOrd="0" destOrd="0" presId="urn:microsoft.com/office/officeart/2005/8/layout/bList2"/>
    <dgm:cxn modelId="{844C17C7-D565-4638-BB7C-4A5F6E0F6C81}" type="presOf" srcId="{BD0CC88C-3955-4E6D-9C8C-D75A82F9C0F9}" destId="{DE113404-8B91-4F3E-AD82-5AD7FF9E5BC9}" srcOrd="0" destOrd="0" presId="urn:microsoft.com/office/officeart/2005/8/layout/bList2"/>
    <dgm:cxn modelId="{12E31E42-A810-4C75-A4DF-CE0608F8A77B}" srcId="{BD0CC88C-3955-4E6D-9C8C-D75A82F9C0F9}" destId="{ABBBDABF-3D94-4150-B080-3370C524F92F}" srcOrd="1" destOrd="0" parTransId="{60519384-CFD3-46C1-8AC0-1DC4F54D8E97}" sibTransId="{CCC03D76-CCF2-40DD-B049-B7EA602FCD2F}"/>
    <dgm:cxn modelId="{287833FA-5474-487C-9E5C-B61E6DBB27AB}" srcId="{C99EBA71-0874-48EB-9824-14E392B014CB}" destId="{EDD0217C-4446-4F19-822B-5D9D1D73A542}" srcOrd="0" destOrd="0" parTransId="{349D2F1B-F2AC-495E-B221-0C4069A4649B}" sibTransId="{F5519674-E85E-4ECB-B2E6-9844D2684E72}"/>
    <dgm:cxn modelId="{A2A81FBA-7A67-4FE7-B291-AF13E42BC98E}" type="presOf" srcId="{ABBBDABF-3D94-4150-B080-3370C524F92F}" destId="{A397F71E-4041-4BA0-86FA-9E01C6D3DDBB}" srcOrd="0" destOrd="0" presId="urn:microsoft.com/office/officeart/2005/8/layout/bList2"/>
    <dgm:cxn modelId="{D9232A34-0060-4A9F-9492-4DBB4C525316}" type="presOf" srcId="{C99EBA71-0874-48EB-9824-14E392B014CB}" destId="{A09EEA50-84AB-49E3-8666-F9B9095AF793}" srcOrd="0" destOrd="0" presId="urn:microsoft.com/office/officeart/2005/8/layout/bList2"/>
    <dgm:cxn modelId="{AAD1BEE8-19B5-409B-9F11-E1D10A213405}" srcId="{BD0CC88C-3955-4E6D-9C8C-D75A82F9C0F9}" destId="{C99EBA71-0874-48EB-9824-14E392B014CB}" srcOrd="2" destOrd="0" parTransId="{AF3D79CC-D8C2-42D2-93A0-D2B6A015223E}" sibTransId="{71375067-B116-4689-80B7-34429BFBFE6B}"/>
    <dgm:cxn modelId="{08764892-6A04-4019-AE9F-BA1D727736F2}" type="presOf" srcId="{02A9E058-9977-4881-BFC6-70FDEF083774}" destId="{17CD4737-74C6-42B5-8AC2-20D9C35F4233}" srcOrd="0" destOrd="2" presId="urn:microsoft.com/office/officeart/2005/8/layout/bList2"/>
    <dgm:cxn modelId="{36B2E39B-1A02-4E8E-8390-55D8A00BF47B}" type="presOf" srcId="{0E277152-0FF4-4F5C-9849-2304416DC0A6}" destId="{6AC317A3-2FCF-4691-89E2-07B80A13DC18}" srcOrd="0" destOrd="2" presId="urn:microsoft.com/office/officeart/2005/8/layout/bList2"/>
    <dgm:cxn modelId="{8098D6C0-D052-4CF3-9873-73E857647838}" srcId="{AB7F10A3-B494-42BB-A5EB-2B93E25F203F}" destId="{98C94CBA-9666-4F06-B6EC-B6B533D8CBB3}" srcOrd="1" destOrd="0" parTransId="{911269E6-A8E3-4AD2-B575-2C1C6620D943}" sibTransId="{953D3F37-F633-425D-8131-2C6C8F01E27C}"/>
    <dgm:cxn modelId="{08F326D6-EBF2-47AC-901E-501902FB4854}" srcId="{7BB6F715-2381-4764-A352-3F522EEB5D62}" destId="{02A9E058-9977-4881-BFC6-70FDEF083774}" srcOrd="2" destOrd="0" parTransId="{5A050E13-B117-4FCF-BE2E-D44DA3BCBAD6}" sibTransId="{1F6A0DED-6860-44D6-A39F-16759144727C}"/>
    <dgm:cxn modelId="{8EE30257-483D-43CC-8B1F-FC234CAAB2B7}" type="presOf" srcId="{7BB6F715-2381-4764-A352-3F522EEB5D62}" destId="{B91620E9-C3EF-44D0-A2F1-9649FB1FA033}" srcOrd="0" destOrd="0" presId="urn:microsoft.com/office/officeart/2005/8/layout/bList2"/>
    <dgm:cxn modelId="{B0F8D4ED-38C4-41A5-87FB-D6B2A8A5AB4D}" srcId="{C99EBA71-0874-48EB-9824-14E392B014CB}" destId="{52628A86-65F3-4A2D-BA12-5BA510F83FC6}" srcOrd="1" destOrd="0" parTransId="{A52D9F51-27E7-4702-85D4-E77986C36D1C}" sibTransId="{6D33F530-9CA4-4745-AE29-61A1514494AF}"/>
    <dgm:cxn modelId="{3849B2D2-C04A-4942-A998-62320D8F75F8}" type="presOf" srcId="{98C94CBA-9666-4F06-B6EC-B6B533D8CBB3}" destId="{66718ECC-508E-4BF7-8E04-2B41BCEC3369}" srcOrd="0" destOrd="1" presId="urn:microsoft.com/office/officeart/2005/8/layout/bList2"/>
    <dgm:cxn modelId="{D6B9487E-4F6F-415E-B3E7-B99221E10356}" type="presOf" srcId="{30F75056-4464-4515-AD49-DFF3528C02BA}" destId="{6196E791-105A-45A1-9DDE-1B17357087E1}" srcOrd="0" destOrd="2" presId="urn:microsoft.com/office/officeart/2005/8/layout/bList2"/>
    <dgm:cxn modelId="{5775B9E4-1848-4FF9-8B5F-562DB06F6D3D}" srcId="{C99EBA71-0874-48EB-9824-14E392B014CB}" destId="{0E277152-0FF4-4F5C-9849-2304416DC0A6}" srcOrd="2" destOrd="0" parTransId="{59B80848-A775-4182-B5F0-F960A98349BB}" sibTransId="{7C5134AD-399D-415F-806C-5098A5A0C95E}"/>
    <dgm:cxn modelId="{2865055F-314F-41D2-8D8E-844754B9A7FB}" type="presOf" srcId="{AA36E4C2-D22D-42F8-92A1-43B54F2C7BB2}" destId="{66718ECC-508E-4BF7-8E04-2B41BCEC3369}" srcOrd="0" destOrd="2" presId="urn:microsoft.com/office/officeart/2005/8/layout/bList2"/>
    <dgm:cxn modelId="{22252779-B687-469E-96DE-B0FCCE7ECDC8}" type="presOf" srcId="{C99EBA71-0874-48EB-9824-14E392B014CB}" destId="{C4DD0756-F993-435F-B4C1-58F85647E14E}" srcOrd="1" destOrd="0" presId="urn:microsoft.com/office/officeart/2005/8/layout/bList2"/>
    <dgm:cxn modelId="{0C669E60-82E0-4F1C-8459-830767B85274}" type="presOf" srcId="{4CEBB051-8794-4820-86DC-E9820AD2FBC1}" destId="{8CF75322-253A-4C15-BAAB-7BA2F6EBF292}" srcOrd="1" destOrd="0" presId="urn:microsoft.com/office/officeart/2005/8/layout/bList2"/>
    <dgm:cxn modelId="{78555A36-EB39-4254-AA2C-943DD806A208}" srcId="{4CEBB051-8794-4820-86DC-E9820AD2FBC1}" destId="{A16CE7B0-BAAB-4B5D-9FDA-F144132BCC7E}" srcOrd="1" destOrd="0" parTransId="{26F999EB-EF58-4F8C-B48E-86FCC1D05A36}" sibTransId="{2AD6BC0F-6AB6-43ED-99AF-99659524D7AE}"/>
    <dgm:cxn modelId="{2730533C-26F6-4D65-8A07-285FD36E4E9B}" srcId="{4CEBB051-8794-4820-86DC-E9820AD2FBC1}" destId="{88252888-4648-4C63-839F-1F66B33B0A0A}" srcOrd="0" destOrd="0" parTransId="{6E20C362-2921-4DD5-B7CA-D7FC683C859E}" sibTransId="{E4DBCB5D-87DC-4A22-8054-474DBA76B281}"/>
    <dgm:cxn modelId="{6A3E0AC8-E252-444C-9871-0D22AABD60E1}" type="presOf" srcId="{AB7F10A3-B494-42BB-A5EB-2B93E25F203F}" destId="{22CD8054-997F-4EC4-A812-08437583C4AB}" srcOrd="1" destOrd="0" presId="urn:microsoft.com/office/officeart/2005/8/layout/bList2"/>
    <dgm:cxn modelId="{6AEA8C1B-81D9-40D9-95CD-55BF6883E47B}" srcId="{ABBBDABF-3D94-4150-B080-3370C524F92F}" destId="{06E4A99E-D9C4-44F8-89BA-8D46BD3E84B9}" srcOrd="1" destOrd="0" parTransId="{4E521291-E8BB-437D-B2F1-EC49C259141A}" sibTransId="{76C9E1F5-EB34-4A90-B66F-F87544694B77}"/>
    <dgm:cxn modelId="{A33ED704-3D6C-45F8-9045-2D599FB59A65}" type="presOf" srcId="{A16CE7B0-BAAB-4B5D-9FDA-F144132BCC7E}" destId="{8BE2AE30-E8C5-4F9F-AD16-FF98068F06C2}" srcOrd="0" destOrd="1" presId="urn:microsoft.com/office/officeart/2005/8/layout/bList2"/>
    <dgm:cxn modelId="{08D226F9-8262-432D-8D75-5F5872AC794D}" type="presOf" srcId="{13A8A59A-1434-474F-B38A-783B0CB0AF3C}" destId="{17CD4737-74C6-42B5-8AC2-20D9C35F4233}" srcOrd="0" destOrd="0" presId="urn:microsoft.com/office/officeart/2005/8/layout/bList2"/>
    <dgm:cxn modelId="{C903D41E-38F6-4FD0-B556-3BB8E467175A}" type="presOf" srcId="{EDD0217C-4446-4F19-822B-5D9D1D73A542}" destId="{6AC317A3-2FCF-4691-89E2-07B80A13DC18}" srcOrd="0" destOrd="0" presId="urn:microsoft.com/office/officeart/2005/8/layout/bList2"/>
    <dgm:cxn modelId="{694452EB-A521-46D4-91E7-200F02E33999}" srcId="{ABBBDABF-3D94-4150-B080-3370C524F92F}" destId="{82095462-E05F-41DF-8E8B-B0A48D4B88C2}" srcOrd="0" destOrd="0" parTransId="{07A3927B-9FCE-4FCC-89FA-84A480FD924E}" sibTransId="{ACC53BBE-C56C-4C0A-BF39-7C51EE6F9462}"/>
    <dgm:cxn modelId="{25E280F9-B472-4C07-8926-053E8C7DB774}" type="presOf" srcId="{6445F05B-CE3A-4D89-9CCA-24F5A7C3382D}" destId="{A66AB17D-CB03-42F5-B80F-7932FB700B30}" srcOrd="0" destOrd="0" presId="urn:microsoft.com/office/officeart/2005/8/layout/bList2"/>
    <dgm:cxn modelId="{E3DAC92F-0E0E-408A-BFB8-1EDBC70B1A1A}" srcId="{AB7F10A3-B494-42BB-A5EB-2B93E25F203F}" destId="{112F0C3D-DADB-45DF-BC9A-FA26688AC5C2}" srcOrd="0" destOrd="0" parTransId="{E397ED26-AD00-4DDE-A4B7-B9AA135BCB7C}" sibTransId="{4B319164-9209-407E-B24C-52C83806C868}"/>
    <dgm:cxn modelId="{EBD6F8B3-9475-45C2-B316-E6CFF426ADCD}" type="presOf" srcId="{82095462-E05F-41DF-8E8B-B0A48D4B88C2}" destId="{6196E791-105A-45A1-9DDE-1B17357087E1}" srcOrd="0" destOrd="0" presId="urn:microsoft.com/office/officeart/2005/8/layout/bList2"/>
    <dgm:cxn modelId="{2F7E583B-4866-4358-960B-7D10B8B7CC1E}" type="presOf" srcId="{71375067-B116-4689-80B7-34429BFBFE6B}" destId="{7CC27826-6028-4B1F-A8C6-FF2496DF3120}" srcOrd="0" destOrd="0" presId="urn:microsoft.com/office/officeart/2005/8/layout/bList2"/>
    <dgm:cxn modelId="{AF7A9422-CEEB-467C-9A40-69CDD198E79A}" type="presOf" srcId="{AB7F10A3-B494-42BB-A5EB-2B93E25F203F}" destId="{8860BFB6-0F75-4C05-B464-CC5A184697B9}" srcOrd="0" destOrd="0" presId="urn:microsoft.com/office/officeart/2005/8/layout/bList2"/>
    <dgm:cxn modelId="{EDEE77C8-4029-4D84-BEF6-3E96F032BFF6}" type="presOf" srcId="{52628A86-65F3-4A2D-BA12-5BA510F83FC6}" destId="{6AC317A3-2FCF-4691-89E2-07B80A13DC18}" srcOrd="0" destOrd="1" presId="urn:microsoft.com/office/officeart/2005/8/layout/bList2"/>
    <dgm:cxn modelId="{F917FC18-F936-431C-AA4A-4E0FA09EDB0B}" type="presOf" srcId="{7BB6F715-2381-4764-A352-3F522EEB5D62}" destId="{5EC413B3-0F69-4F70-AD61-67B893C2968F}" srcOrd="1" destOrd="0" presId="urn:microsoft.com/office/officeart/2005/8/layout/bList2"/>
    <dgm:cxn modelId="{CA74A38A-70C2-4E6B-8CBE-0A30E672E3D5}" type="presOf" srcId="{710609E2-9B36-463A-B5AA-7B19422E4B26}" destId="{3A974196-8440-4928-B364-3C9322EE0A5A}" srcOrd="0" destOrd="0" presId="urn:microsoft.com/office/officeart/2005/8/layout/bList2"/>
    <dgm:cxn modelId="{8FF89BA5-B4A5-4ADF-A821-DB08C248577A}" type="presOf" srcId="{0BE419A1-F59A-471F-82AA-0E4009F5A918}" destId="{17CD4737-74C6-42B5-8AC2-20D9C35F4233}" srcOrd="0" destOrd="1" presId="urn:microsoft.com/office/officeart/2005/8/layout/bList2"/>
    <dgm:cxn modelId="{763A1B2E-4480-490A-8E10-6CB7FBB6B11A}" srcId="{BD0CC88C-3955-4E6D-9C8C-D75A82F9C0F9}" destId="{4CEBB051-8794-4820-86DC-E9820AD2FBC1}" srcOrd="3" destOrd="0" parTransId="{5F60DC4E-F68A-4E4E-ABDC-3B09E2721479}" sibTransId="{6445F05B-CE3A-4D89-9CCA-24F5A7C3382D}"/>
    <dgm:cxn modelId="{27F6C8B1-A105-424C-9611-E1CF1C9B0A63}" srcId="{AB7F10A3-B494-42BB-A5EB-2B93E25F203F}" destId="{AA36E4C2-D22D-42F8-92A1-43B54F2C7BB2}" srcOrd="2" destOrd="0" parTransId="{4E981CFE-014C-47A6-A1C1-FEED092420FE}" sibTransId="{333C54E1-D30D-4EB6-8FAF-D8034ACE0045}"/>
    <dgm:cxn modelId="{72ED8ED3-C910-4B06-ABA4-DDB9C4B1CE3E}" srcId="{7BB6F715-2381-4764-A352-3F522EEB5D62}" destId="{0BE419A1-F59A-471F-82AA-0E4009F5A918}" srcOrd="1" destOrd="0" parTransId="{CE80C0CB-17EA-4668-8F54-06BC5F7CAA72}" sibTransId="{595B8B24-A8D9-4401-BADD-E6154E98414C}"/>
    <dgm:cxn modelId="{4FCE4C2B-66BB-4D3F-B4E4-F3C4303DDD09}" type="presOf" srcId="{CCC03D76-CCF2-40DD-B049-B7EA602FCD2F}" destId="{86B8241E-89E6-4B0A-AF0A-0E512B864494}" srcOrd="0" destOrd="0" presId="urn:microsoft.com/office/officeart/2005/8/layout/bList2"/>
    <dgm:cxn modelId="{AC083095-359E-4A88-8789-BCECBE21F587}" type="presOf" srcId="{ABBBDABF-3D94-4150-B080-3370C524F92F}" destId="{0A413090-BA17-48E0-A381-F142BA305D2F}" srcOrd="1" destOrd="0" presId="urn:microsoft.com/office/officeart/2005/8/layout/bList2"/>
    <dgm:cxn modelId="{0BD07C3E-A86E-4772-A6E0-D3A7623FB8A7}" type="presOf" srcId="{112F0C3D-DADB-45DF-BC9A-FA26688AC5C2}" destId="{66718ECC-508E-4BF7-8E04-2B41BCEC3369}" srcOrd="0" destOrd="0" presId="urn:microsoft.com/office/officeart/2005/8/layout/bList2"/>
    <dgm:cxn modelId="{1020901A-5B9C-40C9-874C-27C154F52646}" srcId="{BD0CC88C-3955-4E6D-9C8C-D75A82F9C0F9}" destId="{7BB6F715-2381-4764-A352-3F522EEB5D62}" srcOrd="0" destOrd="0" parTransId="{2CC0497B-E646-4544-AFCF-65B79A8BD67A}" sibTransId="{710609E2-9B36-463A-B5AA-7B19422E4B26}"/>
    <dgm:cxn modelId="{9744A1A7-2556-449B-A955-3B6C70A45A0C}" srcId="{ABBBDABF-3D94-4150-B080-3370C524F92F}" destId="{30F75056-4464-4515-AD49-DFF3528C02BA}" srcOrd="2" destOrd="0" parTransId="{0453996C-9667-4795-A668-31577AF1AF05}" sibTransId="{8CDB7534-07A8-4B63-8CE9-2CA1BA30762B}"/>
    <dgm:cxn modelId="{2F98A3B9-4A3E-4D15-AC3A-B070A1DEFC1C}" type="presOf" srcId="{4CEBB051-8794-4820-86DC-E9820AD2FBC1}" destId="{806948D5-FB2E-4C8A-9DA8-A98B6B223250}" srcOrd="0" destOrd="0" presId="urn:microsoft.com/office/officeart/2005/8/layout/bList2"/>
    <dgm:cxn modelId="{F0B37A2D-2CB5-41A6-B7D2-7EBFED2DF17B}" srcId="{7BB6F715-2381-4764-A352-3F522EEB5D62}" destId="{13A8A59A-1434-474F-B38A-783B0CB0AF3C}" srcOrd="0" destOrd="0" parTransId="{ECC7C31C-FF3E-4BCB-AA4D-5CC36B1A585E}" sibTransId="{758E56B0-6663-46FF-B3DF-704C5BFB7782}"/>
    <dgm:cxn modelId="{6F18B4D8-271F-4343-8457-56371A9BA3C3}" type="presParOf" srcId="{DE113404-8B91-4F3E-AD82-5AD7FF9E5BC9}" destId="{95D82730-C05A-4664-AA3D-21374D2AF332}" srcOrd="0" destOrd="0" presId="urn:microsoft.com/office/officeart/2005/8/layout/bList2"/>
    <dgm:cxn modelId="{A9084C61-E3A9-458E-8505-EC6DB4EB7692}" type="presParOf" srcId="{95D82730-C05A-4664-AA3D-21374D2AF332}" destId="{17CD4737-74C6-42B5-8AC2-20D9C35F4233}" srcOrd="0" destOrd="0" presId="urn:microsoft.com/office/officeart/2005/8/layout/bList2"/>
    <dgm:cxn modelId="{0CD882A7-BB98-443F-8BA0-DC58F3A9D377}" type="presParOf" srcId="{95D82730-C05A-4664-AA3D-21374D2AF332}" destId="{B91620E9-C3EF-44D0-A2F1-9649FB1FA033}" srcOrd="1" destOrd="0" presId="urn:microsoft.com/office/officeart/2005/8/layout/bList2"/>
    <dgm:cxn modelId="{0F0EFA26-4B69-4B5C-B4D4-7FF2078B7B9E}" type="presParOf" srcId="{95D82730-C05A-4664-AA3D-21374D2AF332}" destId="{5EC413B3-0F69-4F70-AD61-67B893C2968F}" srcOrd="2" destOrd="0" presId="urn:microsoft.com/office/officeart/2005/8/layout/bList2"/>
    <dgm:cxn modelId="{C7E494C3-782B-479C-B081-88A5F695BDC2}" type="presParOf" srcId="{95D82730-C05A-4664-AA3D-21374D2AF332}" destId="{4330BDEF-882B-46AA-B292-6E43A80FA0B3}" srcOrd="3" destOrd="0" presId="urn:microsoft.com/office/officeart/2005/8/layout/bList2"/>
    <dgm:cxn modelId="{3FF1B74E-9DAE-46BB-873E-DE63F5C24692}" type="presParOf" srcId="{DE113404-8B91-4F3E-AD82-5AD7FF9E5BC9}" destId="{3A974196-8440-4928-B364-3C9322EE0A5A}" srcOrd="1" destOrd="0" presId="urn:microsoft.com/office/officeart/2005/8/layout/bList2"/>
    <dgm:cxn modelId="{E1EBB863-15FC-4D92-860F-71CE1E75C5B0}" type="presParOf" srcId="{DE113404-8B91-4F3E-AD82-5AD7FF9E5BC9}" destId="{422F719C-A650-4215-A1E7-D21ED516072C}" srcOrd="2" destOrd="0" presId="urn:microsoft.com/office/officeart/2005/8/layout/bList2"/>
    <dgm:cxn modelId="{F94E92EA-42DC-4D78-B159-6540B5F941F7}" type="presParOf" srcId="{422F719C-A650-4215-A1E7-D21ED516072C}" destId="{6196E791-105A-45A1-9DDE-1B17357087E1}" srcOrd="0" destOrd="0" presId="urn:microsoft.com/office/officeart/2005/8/layout/bList2"/>
    <dgm:cxn modelId="{79EAA81F-0C57-4366-9D4E-6BB726D2D2AC}" type="presParOf" srcId="{422F719C-A650-4215-A1E7-D21ED516072C}" destId="{A397F71E-4041-4BA0-86FA-9E01C6D3DDBB}" srcOrd="1" destOrd="0" presId="urn:microsoft.com/office/officeart/2005/8/layout/bList2"/>
    <dgm:cxn modelId="{654D7E47-6CA8-4441-B2CB-C0A1D2FD7650}" type="presParOf" srcId="{422F719C-A650-4215-A1E7-D21ED516072C}" destId="{0A413090-BA17-48E0-A381-F142BA305D2F}" srcOrd="2" destOrd="0" presId="urn:microsoft.com/office/officeart/2005/8/layout/bList2"/>
    <dgm:cxn modelId="{EF0AEA3E-374D-4A9B-B4C4-D04623103F01}" type="presParOf" srcId="{422F719C-A650-4215-A1E7-D21ED516072C}" destId="{64A677E6-F655-405E-A8A0-303A4697B092}" srcOrd="3" destOrd="0" presId="urn:microsoft.com/office/officeart/2005/8/layout/bList2"/>
    <dgm:cxn modelId="{01D47881-C9D9-43C6-86C0-82DA57C5348C}" type="presParOf" srcId="{DE113404-8B91-4F3E-AD82-5AD7FF9E5BC9}" destId="{86B8241E-89E6-4B0A-AF0A-0E512B864494}" srcOrd="3" destOrd="0" presId="urn:microsoft.com/office/officeart/2005/8/layout/bList2"/>
    <dgm:cxn modelId="{47E973D5-674C-4813-8685-A90BC484988D}" type="presParOf" srcId="{DE113404-8B91-4F3E-AD82-5AD7FF9E5BC9}" destId="{775B36F8-431F-4B89-9F91-A9ABE988963B}" srcOrd="4" destOrd="0" presId="urn:microsoft.com/office/officeart/2005/8/layout/bList2"/>
    <dgm:cxn modelId="{24DD69D4-ABC5-4A54-9F1F-939EC0F0C347}" type="presParOf" srcId="{775B36F8-431F-4B89-9F91-A9ABE988963B}" destId="{6AC317A3-2FCF-4691-89E2-07B80A13DC18}" srcOrd="0" destOrd="0" presId="urn:microsoft.com/office/officeart/2005/8/layout/bList2"/>
    <dgm:cxn modelId="{AE00327B-3264-4BD6-AF01-8AA5FBC35C00}" type="presParOf" srcId="{775B36F8-431F-4B89-9F91-A9ABE988963B}" destId="{A09EEA50-84AB-49E3-8666-F9B9095AF793}" srcOrd="1" destOrd="0" presId="urn:microsoft.com/office/officeart/2005/8/layout/bList2"/>
    <dgm:cxn modelId="{C4275F7E-ADFE-4EA2-B755-CA23A304B350}" type="presParOf" srcId="{775B36F8-431F-4B89-9F91-A9ABE988963B}" destId="{C4DD0756-F993-435F-B4C1-58F85647E14E}" srcOrd="2" destOrd="0" presId="urn:microsoft.com/office/officeart/2005/8/layout/bList2"/>
    <dgm:cxn modelId="{7FC0EA57-87E5-4BCE-9039-FAF4E7640974}" type="presParOf" srcId="{775B36F8-431F-4B89-9F91-A9ABE988963B}" destId="{69A2611A-C28D-470F-857B-EDF2D1D6FD5E}" srcOrd="3" destOrd="0" presId="urn:microsoft.com/office/officeart/2005/8/layout/bList2"/>
    <dgm:cxn modelId="{1FE13066-02DD-4231-A4EA-0ABDC87FCD81}" type="presParOf" srcId="{DE113404-8B91-4F3E-AD82-5AD7FF9E5BC9}" destId="{7CC27826-6028-4B1F-A8C6-FF2496DF3120}" srcOrd="5" destOrd="0" presId="urn:microsoft.com/office/officeart/2005/8/layout/bList2"/>
    <dgm:cxn modelId="{9CABEDB1-E597-4503-8082-CBBC9F54AAAF}" type="presParOf" srcId="{DE113404-8B91-4F3E-AD82-5AD7FF9E5BC9}" destId="{2822BAE4-23CE-4007-98D4-6128A0C2F6F1}" srcOrd="6" destOrd="0" presId="urn:microsoft.com/office/officeart/2005/8/layout/bList2"/>
    <dgm:cxn modelId="{FB4EC3FA-DC55-4FAA-9984-6776EFFABF53}" type="presParOf" srcId="{2822BAE4-23CE-4007-98D4-6128A0C2F6F1}" destId="{8BE2AE30-E8C5-4F9F-AD16-FF98068F06C2}" srcOrd="0" destOrd="0" presId="urn:microsoft.com/office/officeart/2005/8/layout/bList2"/>
    <dgm:cxn modelId="{1C7ADF61-8D53-4807-B3AE-EF1690DAD9D8}" type="presParOf" srcId="{2822BAE4-23CE-4007-98D4-6128A0C2F6F1}" destId="{806948D5-FB2E-4C8A-9DA8-A98B6B223250}" srcOrd="1" destOrd="0" presId="urn:microsoft.com/office/officeart/2005/8/layout/bList2"/>
    <dgm:cxn modelId="{7ED3702E-BCF2-48A0-8324-9500EFC64348}" type="presParOf" srcId="{2822BAE4-23CE-4007-98D4-6128A0C2F6F1}" destId="{8CF75322-253A-4C15-BAAB-7BA2F6EBF292}" srcOrd="2" destOrd="0" presId="urn:microsoft.com/office/officeart/2005/8/layout/bList2"/>
    <dgm:cxn modelId="{98014FC5-DA0F-4E9F-8F78-31F06F77A4D7}" type="presParOf" srcId="{2822BAE4-23CE-4007-98D4-6128A0C2F6F1}" destId="{C3EFB3DE-DEB3-4D01-86BE-85E51B94E5BF}" srcOrd="3" destOrd="0" presId="urn:microsoft.com/office/officeart/2005/8/layout/bList2"/>
    <dgm:cxn modelId="{1356A267-E262-4197-A9EF-3EC1E1B11188}" type="presParOf" srcId="{DE113404-8B91-4F3E-AD82-5AD7FF9E5BC9}" destId="{A66AB17D-CB03-42F5-B80F-7932FB700B30}" srcOrd="7" destOrd="0" presId="urn:microsoft.com/office/officeart/2005/8/layout/bList2"/>
    <dgm:cxn modelId="{2CB44477-7379-447F-A56F-9FD6D254F4A7}" type="presParOf" srcId="{DE113404-8B91-4F3E-AD82-5AD7FF9E5BC9}" destId="{9A13EB6A-EC49-4F74-B01F-AF76757C81BB}" srcOrd="8" destOrd="0" presId="urn:microsoft.com/office/officeart/2005/8/layout/bList2"/>
    <dgm:cxn modelId="{2BC163DA-AEE9-4437-A67D-F76817D7B8C8}" type="presParOf" srcId="{9A13EB6A-EC49-4F74-B01F-AF76757C81BB}" destId="{66718ECC-508E-4BF7-8E04-2B41BCEC3369}" srcOrd="0" destOrd="0" presId="urn:microsoft.com/office/officeart/2005/8/layout/bList2"/>
    <dgm:cxn modelId="{765F33A8-9993-443F-B8AD-E1FDFF393B6F}" type="presParOf" srcId="{9A13EB6A-EC49-4F74-B01F-AF76757C81BB}" destId="{8860BFB6-0F75-4C05-B464-CC5A184697B9}" srcOrd="1" destOrd="0" presId="urn:microsoft.com/office/officeart/2005/8/layout/bList2"/>
    <dgm:cxn modelId="{C93ADF8D-FBA1-48B5-87DD-ED0C3F370BD7}" type="presParOf" srcId="{9A13EB6A-EC49-4F74-B01F-AF76757C81BB}" destId="{22CD8054-997F-4EC4-A812-08437583C4AB}" srcOrd="2" destOrd="0" presId="urn:microsoft.com/office/officeart/2005/8/layout/bList2"/>
    <dgm:cxn modelId="{402FB4AE-BF16-4B1B-9766-827619FAF190}" type="presParOf" srcId="{9A13EB6A-EC49-4F74-B01F-AF76757C81BB}" destId="{A7D29CA5-1775-4695-AAB8-04B7D5CF98E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B72A7A5D-33D8-4F82-82FA-9731863829A3}" type="presOf" srcId="{BAE19A07-F005-45B7-8155-FECE8E9CD987}" destId="{7C9229EE-8D7A-4D46-9350-AF57FB09F3AB}" srcOrd="0" destOrd="0" presId="urn:microsoft.com/office/officeart/2005/8/layout/radial6"/>
    <dgm:cxn modelId="{95E6961F-26FD-49C6-836C-2CB55BC6CA8B}" srcId="{37E74465-C1ED-4E99-8DBB-A30F813009BC}" destId="{C3C5617F-7C95-409D-8040-1A86C2433296}" srcOrd="3" destOrd="0" parTransId="{9B514DEA-07A6-45AA-9C30-09076D7675A0}" sibTransId="{981B8AB3-2CD6-4000-A544-D87E19B6590E}"/>
    <dgm:cxn modelId="{3BFB13EC-B454-453E-9EA8-5A24D25DEEC9}" srcId="{37E74465-C1ED-4E99-8DBB-A30F813009BC}" destId="{BAE19A07-F005-45B7-8155-FECE8E9CD987}" srcOrd="1" destOrd="0" parTransId="{444D19E9-7C61-4798-B46A-1607F41A1692}" sibTransId="{AA9C32BC-0ADC-4589-BEA4-CACCE9C21901}"/>
    <dgm:cxn modelId="{FDE8F300-075E-4047-A06A-4E44F265A603}" type="presOf" srcId="{F4E6D930-C93E-48B3-9317-C59B917F9718}" destId="{D3237196-55E9-4C3E-B582-63E831BF5591}" srcOrd="0" destOrd="0" presId="urn:microsoft.com/office/officeart/2005/8/layout/radial6"/>
    <dgm:cxn modelId="{CF193728-47EB-4061-A81E-A4DDF0790CC7}" type="presOf" srcId="{20DC3A41-B485-4CE2-8089-22A356EA05E1}" destId="{1C48EF99-C8AA-444A-BC9B-A746C14838C6}" srcOrd="0" destOrd="0" presId="urn:microsoft.com/office/officeart/2005/8/layout/radial6"/>
    <dgm:cxn modelId="{87E2E350-A19E-442B-96D0-6CFEC807BE0C}" type="presOf" srcId="{3E3B6FFC-C722-4D59-94E0-900124D92BB9}" destId="{2EE47987-B909-4732-AE28-FF95FAE7823C}" srcOrd="0" destOrd="0" presId="urn:microsoft.com/office/officeart/2005/8/layout/radial6"/>
    <dgm:cxn modelId="{59DAFC79-1726-4033-B307-3EAD82A4DA5D}" type="presOf" srcId="{D0A16347-7194-4826-9553-2EBF5FA95C2A}" destId="{4656A343-A1EB-44A3-893B-CD965895CA7E}" srcOrd="0" destOrd="0" presId="urn:microsoft.com/office/officeart/2005/8/layout/radial6"/>
    <dgm:cxn modelId="{35110BB4-1EA7-436B-947A-75D2A3B10242}" type="presOf" srcId="{D7954917-4B08-47CE-AF93-288C75BE27A2}" destId="{C39BE947-5126-4E96-9721-7C15DA6F98CC}"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511A7F84-2CAA-41F2-8CAC-7E30D999F881}" srcId="{37E74465-C1ED-4E99-8DBB-A30F813009BC}" destId="{D0A16347-7194-4826-9553-2EBF5FA95C2A}" srcOrd="0" destOrd="0" parTransId="{C4A2C6FC-6B24-43A1-99D7-9C31B0589414}" sibTransId="{52A4AEA9-E960-4526-99F0-7EC4B4797408}"/>
    <dgm:cxn modelId="{3E39E7ED-8B66-4B53-9A49-34334460B184}" type="presOf" srcId="{AA9C32BC-0ADC-4589-BEA4-CACCE9C21901}" destId="{02B471A0-C65E-4730-9361-41D7D626412A}"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606B35BE-30AD-482D-A883-6B45A2DD06B5}" type="presOf" srcId="{52A4AEA9-E960-4526-99F0-7EC4B4797408}" destId="{3C402686-4099-4E07-A7EE-CF141521552A}" srcOrd="0" destOrd="0" presId="urn:microsoft.com/office/officeart/2005/8/layout/radial6"/>
    <dgm:cxn modelId="{681B67B7-6D9F-4418-852A-829500B2C028}" type="presOf" srcId="{981B8AB3-2CD6-4000-A544-D87E19B6590E}" destId="{C37A049A-4E82-4567-8EBE-EFBE2E7FDD4B}" srcOrd="0" destOrd="0" presId="urn:microsoft.com/office/officeart/2005/8/layout/radial6"/>
    <dgm:cxn modelId="{336243CC-3B89-4785-8C5A-C406144D54EF}" type="presOf" srcId="{37E74465-C1ED-4E99-8DBB-A30F813009BC}" destId="{F168EB3F-0ACE-4062-94D2-82D040DA2C6F}" srcOrd="0" destOrd="0" presId="urn:microsoft.com/office/officeart/2005/8/layout/radial6"/>
    <dgm:cxn modelId="{8473AE3E-E186-4BA6-A0BE-5544BEB40FF2}" srcId="{37E74465-C1ED-4E99-8DBB-A30F813009BC}" destId="{F4E6D930-C93E-48B3-9317-C59B917F9718}" srcOrd="5" destOrd="0" parTransId="{D205338C-C7CA-4C3B-B8A1-2195AE13F3D5}" sibTransId="{20DC3A41-B485-4CE2-8089-22A356EA05E1}"/>
    <dgm:cxn modelId="{49867A5F-6D94-4652-B541-7A8F2F85FBCA}" srcId="{37E74465-C1ED-4E99-8DBB-A30F813009BC}" destId="{8B26C45B-842B-41AB-915F-C7DCE969FC0D}" srcOrd="4" destOrd="0" parTransId="{87647C37-950C-41A4-9D79-69C57DB7AEF4}" sibTransId="{21FC5BB7-27E7-4A72-96DE-CE090C51A60B}"/>
    <dgm:cxn modelId="{DC58D763-5F3C-46DE-9697-2BB50C03D093}" type="presOf" srcId="{8B26C45B-842B-41AB-915F-C7DCE969FC0D}" destId="{BB42D9AE-1957-4748-8063-44B94C392B05}" srcOrd="0" destOrd="0" presId="urn:microsoft.com/office/officeart/2005/8/layout/radial6"/>
    <dgm:cxn modelId="{7985DA9B-4087-4F1D-8FF6-9C07428D97E8}" type="presOf" srcId="{C3C5617F-7C95-409D-8040-1A86C2433296}" destId="{908F2782-2A41-401D-B0AE-EB6AE4A4F753}" srcOrd="0" destOrd="0" presId="urn:microsoft.com/office/officeart/2005/8/layout/radial6"/>
    <dgm:cxn modelId="{B6BC2B40-2A20-4EE9-AD5F-4A8F1B285C46}" type="presOf" srcId="{8859F9E9-2416-4655-AF22-C1311CEFAE08}" destId="{93A05B33-5EC1-4A52-9581-C10D78E717E1}" srcOrd="0" destOrd="0" presId="urn:microsoft.com/office/officeart/2005/8/layout/radial6"/>
    <dgm:cxn modelId="{E412B613-2A1E-4A0F-9A8E-6634930CD993}" type="presOf" srcId="{21FC5BB7-27E7-4A72-96DE-CE090C51A60B}" destId="{3C0FB93C-87F2-427F-86E9-65B754BE53E0}" srcOrd="0" destOrd="0" presId="urn:microsoft.com/office/officeart/2005/8/layout/radial6"/>
    <dgm:cxn modelId="{71D5B65B-94F6-4D77-8046-67F955D99D5A}" type="presParOf" srcId="{93A05B33-5EC1-4A52-9581-C10D78E717E1}" destId="{F168EB3F-0ACE-4062-94D2-82D040DA2C6F}" srcOrd="0" destOrd="0" presId="urn:microsoft.com/office/officeart/2005/8/layout/radial6"/>
    <dgm:cxn modelId="{BEEE5434-3ABE-4AFE-A7D8-00B11513CC95}" type="presParOf" srcId="{93A05B33-5EC1-4A52-9581-C10D78E717E1}" destId="{4656A343-A1EB-44A3-893B-CD965895CA7E}" srcOrd="1" destOrd="0" presId="urn:microsoft.com/office/officeart/2005/8/layout/radial6"/>
    <dgm:cxn modelId="{084475E0-263E-4E5D-9F59-448FD4C76DD1}" type="presParOf" srcId="{93A05B33-5EC1-4A52-9581-C10D78E717E1}" destId="{49F05892-2894-4E88-8E09-8B7FE3E4140E}" srcOrd="2" destOrd="0" presId="urn:microsoft.com/office/officeart/2005/8/layout/radial6"/>
    <dgm:cxn modelId="{DA0CD1B4-85F4-4BA2-B73A-EE6C07997E10}" type="presParOf" srcId="{93A05B33-5EC1-4A52-9581-C10D78E717E1}" destId="{3C402686-4099-4E07-A7EE-CF141521552A}" srcOrd="3" destOrd="0" presId="urn:microsoft.com/office/officeart/2005/8/layout/radial6"/>
    <dgm:cxn modelId="{A898E0EB-E5BC-40E7-B684-2552F0F7EABD}" type="presParOf" srcId="{93A05B33-5EC1-4A52-9581-C10D78E717E1}" destId="{7C9229EE-8D7A-4D46-9350-AF57FB09F3AB}" srcOrd="4" destOrd="0" presId="urn:microsoft.com/office/officeart/2005/8/layout/radial6"/>
    <dgm:cxn modelId="{6966206E-FA90-406A-8616-1B4EFCD66D70}" type="presParOf" srcId="{93A05B33-5EC1-4A52-9581-C10D78E717E1}" destId="{F34B2C67-7746-4FF0-BEBC-2AE46576A76D}" srcOrd="5" destOrd="0" presId="urn:microsoft.com/office/officeart/2005/8/layout/radial6"/>
    <dgm:cxn modelId="{5B521A7D-A5E1-494D-8882-D0D05505EF28}" type="presParOf" srcId="{93A05B33-5EC1-4A52-9581-C10D78E717E1}" destId="{02B471A0-C65E-4730-9361-41D7D626412A}" srcOrd="6" destOrd="0" presId="urn:microsoft.com/office/officeart/2005/8/layout/radial6"/>
    <dgm:cxn modelId="{D6148155-83FF-49DE-913A-0A40E5EFDFE4}" type="presParOf" srcId="{93A05B33-5EC1-4A52-9581-C10D78E717E1}" destId="{2EE47987-B909-4732-AE28-FF95FAE7823C}" srcOrd="7" destOrd="0" presId="urn:microsoft.com/office/officeart/2005/8/layout/radial6"/>
    <dgm:cxn modelId="{3B1241F2-BC5D-410E-BEE6-C95F122789BD}" type="presParOf" srcId="{93A05B33-5EC1-4A52-9581-C10D78E717E1}" destId="{479D313F-9397-4EE8-A873-D40936350F85}" srcOrd="8" destOrd="0" presId="urn:microsoft.com/office/officeart/2005/8/layout/radial6"/>
    <dgm:cxn modelId="{23D7C32F-72D0-4410-BF74-605C959E603E}" type="presParOf" srcId="{93A05B33-5EC1-4A52-9581-C10D78E717E1}" destId="{C39BE947-5126-4E96-9721-7C15DA6F98CC}" srcOrd="9" destOrd="0" presId="urn:microsoft.com/office/officeart/2005/8/layout/radial6"/>
    <dgm:cxn modelId="{012AE2BA-1D1C-412F-A7D1-055066535764}" type="presParOf" srcId="{93A05B33-5EC1-4A52-9581-C10D78E717E1}" destId="{908F2782-2A41-401D-B0AE-EB6AE4A4F753}" srcOrd="10" destOrd="0" presId="urn:microsoft.com/office/officeart/2005/8/layout/radial6"/>
    <dgm:cxn modelId="{238202DC-FC72-4929-B843-C9ADFE4D74C6}" type="presParOf" srcId="{93A05B33-5EC1-4A52-9581-C10D78E717E1}" destId="{C3738A59-E6D2-4D94-9343-F09E6566C571}" srcOrd="11" destOrd="0" presId="urn:microsoft.com/office/officeart/2005/8/layout/radial6"/>
    <dgm:cxn modelId="{F3E2D0BC-8BED-4302-8BBF-36D4F4100478}" type="presParOf" srcId="{93A05B33-5EC1-4A52-9581-C10D78E717E1}" destId="{C37A049A-4E82-4567-8EBE-EFBE2E7FDD4B}" srcOrd="12" destOrd="0" presId="urn:microsoft.com/office/officeart/2005/8/layout/radial6"/>
    <dgm:cxn modelId="{883FE692-BCA6-47F8-B53C-4BEEC23FE280}" type="presParOf" srcId="{93A05B33-5EC1-4A52-9581-C10D78E717E1}" destId="{BB42D9AE-1957-4748-8063-44B94C392B05}" srcOrd="13" destOrd="0" presId="urn:microsoft.com/office/officeart/2005/8/layout/radial6"/>
    <dgm:cxn modelId="{52C96B1F-66E4-40DC-9F5F-830C2E0BDD46}" type="presParOf" srcId="{93A05B33-5EC1-4A52-9581-C10D78E717E1}" destId="{09F43A92-4710-4708-B94A-2C9163BF7EA5}" srcOrd="14" destOrd="0" presId="urn:microsoft.com/office/officeart/2005/8/layout/radial6"/>
    <dgm:cxn modelId="{D90D41AE-2C50-4D53-B18C-CF157BC39DE4}" type="presParOf" srcId="{93A05B33-5EC1-4A52-9581-C10D78E717E1}" destId="{3C0FB93C-87F2-427F-86E9-65B754BE53E0}" srcOrd="15" destOrd="0" presId="urn:microsoft.com/office/officeart/2005/8/layout/radial6"/>
    <dgm:cxn modelId="{C8845C09-5D4D-4457-9BBB-7A3F57D4367D}" type="presParOf" srcId="{93A05B33-5EC1-4A52-9581-C10D78E717E1}" destId="{D3237196-55E9-4C3E-B582-63E831BF5591}" srcOrd="16" destOrd="0" presId="urn:microsoft.com/office/officeart/2005/8/layout/radial6"/>
    <dgm:cxn modelId="{803F757D-0756-4E8C-B44B-CB581B59295D}" type="presParOf" srcId="{93A05B33-5EC1-4A52-9581-C10D78E717E1}" destId="{482A3908-6A8F-4D6A-AB75-9E5C682F90E5}" srcOrd="17" destOrd="0" presId="urn:microsoft.com/office/officeart/2005/8/layout/radial6"/>
    <dgm:cxn modelId="{B7A1378D-010E-41D0-BF7A-C66CE39E0385}"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0CC88C-3955-4E6D-9C8C-D75A82F9C0F9}" type="doc">
      <dgm:prSet loTypeId="urn:microsoft.com/office/officeart/2005/8/layout/bList2" loCatId="list" qsTypeId="urn:microsoft.com/office/officeart/2005/8/quickstyle/simple1" qsCatId="simple" csTypeId="urn:microsoft.com/office/officeart/2005/8/colors/accent1_5" csCatId="accent1" phldr="1"/>
      <dgm:spPr/>
      <dgm:t>
        <a:bodyPr/>
        <a:lstStyle/>
        <a:p>
          <a:endParaRPr lang="en-US"/>
        </a:p>
      </dgm:t>
    </dgm:pt>
    <dgm:pt modelId="{7BB6F715-2381-4764-A352-3F522EEB5D62}">
      <dgm:prSet phldrT="[Text]"/>
      <dgm:spPr/>
      <dgm:t>
        <a:bodyPr/>
        <a:lstStyle/>
        <a:p>
          <a:r>
            <a:rPr lang="en-US" dirty="0" smtClean="0">
              <a:latin typeface="EMprint" panose="020B0503020204020204" pitchFamily="34" charset="0"/>
            </a:rPr>
            <a:t>Transparency</a:t>
          </a:r>
          <a:endParaRPr lang="en-US" dirty="0">
            <a:latin typeface="EMprint" panose="020B0503020204020204" pitchFamily="34" charset="0"/>
          </a:endParaRPr>
        </a:p>
      </dgm:t>
    </dgm:pt>
    <dgm:pt modelId="{2CC0497B-E646-4544-AFCF-65B79A8BD67A}" type="parTrans" cxnId="{1020901A-5B9C-40C9-874C-27C154F52646}">
      <dgm:prSet/>
      <dgm:spPr/>
      <dgm:t>
        <a:bodyPr/>
        <a:lstStyle/>
        <a:p>
          <a:endParaRPr lang="en-US">
            <a:latin typeface="EMprint" panose="020B0503020204020204" pitchFamily="34" charset="0"/>
          </a:endParaRPr>
        </a:p>
      </dgm:t>
    </dgm:pt>
    <dgm:pt modelId="{710609E2-9B36-463A-B5AA-7B19422E4B26}" type="sibTrans" cxnId="{1020901A-5B9C-40C9-874C-27C154F52646}">
      <dgm:prSet/>
      <dgm:spPr/>
      <dgm:t>
        <a:bodyPr/>
        <a:lstStyle/>
        <a:p>
          <a:endParaRPr lang="en-US">
            <a:latin typeface="EMprint" panose="020B0503020204020204" pitchFamily="34" charset="0"/>
          </a:endParaRPr>
        </a:p>
      </dgm:t>
    </dgm:pt>
    <dgm:pt modelId="{13A8A59A-1434-474F-B38A-783B0CB0AF3C}">
      <dgm:prSet phldrT="[Text]"/>
      <dgm:spPr/>
      <dgm:t>
        <a:bodyPr/>
        <a:lstStyle/>
        <a:p>
          <a:r>
            <a:rPr lang="en-US" dirty="0" smtClean="0">
              <a:latin typeface="EMprint" panose="020B0503020204020204" pitchFamily="34" charset="0"/>
            </a:rPr>
            <a:t>Who is doing what</a:t>
          </a:r>
          <a:endParaRPr lang="en-US" dirty="0">
            <a:latin typeface="EMprint" panose="020B0503020204020204" pitchFamily="34" charset="0"/>
          </a:endParaRPr>
        </a:p>
      </dgm:t>
    </dgm:pt>
    <dgm:pt modelId="{ECC7C31C-FF3E-4BCB-AA4D-5CC36B1A585E}" type="parTrans" cxnId="{F0B37A2D-2CB5-41A6-B7D2-7EBFED2DF17B}">
      <dgm:prSet/>
      <dgm:spPr/>
      <dgm:t>
        <a:bodyPr/>
        <a:lstStyle/>
        <a:p>
          <a:endParaRPr lang="en-US">
            <a:latin typeface="EMprint" panose="020B0503020204020204" pitchFamily="34" charset="0"/>
          </a:endParaRPr>
        </a:p>
      </dgm:t>
    </dgm:pt>
    <dgm:pt modelId="{758E56B0-6663-46FF-B3DF-704C5BFB7782}" type="sibTrans" cxnId="{F0B37A2D-2CB5-41A6-B7D2-7EBFED2DF17B}">
      <dgm:prSet/>
      <dgm:spPr/>
      <dgm:t>
        <a:bodyPr/>
        <a:lstStyle/>
        <a:p>
          <a:endParaRPr lang="en-US">
            <a:latin typeface="EMprint" panose="020B0503020204020204" pitchFamily="34" charset="0"/>
          </a:endParaRPr>
        </a:p>
      </dgm:t>
    </dgm:pt>
    <dgm:pt modelId="{0BE419A1-F59A-471F-82AA-0E4009F5A918}">
      <dgm:prSet phldrT="[Text]"/>
      <dgm:spPr/>
      <dgm:t>
        <a:bodyPr/>
        <a:lstStyle/>
        <a:p>
          <a:r>
            <a:rPr lang="en-US" dirty="0" smtClean="0">
              <a:latin typeface="EMprint" panose="020B0503020204020204" pitchFamily="34" charset="0"/>
            </a:rPr>
            <a:t>Organization is a black box</a:t>
          </a:r>
          <a:endParaRPr lang="en-US" dirty="0">
            <a:latin typeface="EMprint" panose="020B0503020204020204" pitchFamily="34" charset="0"/>
          </a:endParaRPr>
        </a:p>
      </dgm:t>
    </dgm:pt>
    <dgm:pt modelId="{CE80C0CB-17EA-4668-8F54-06BC5F7CAA72}" type="parTrans" cxnId="{72ED8ED3-C910-4B06-ABA4-DDB9C4B1CE3E}">
      <dgm:prSet/>
      <dgm:spPr/>
      <dgm:t>
        <a:bodyPr/>
        <a:lstStyle/>
        <a:p>
          <a:endParaRPr lang="en-US">
            <a:latin typeface="EMprint" panose="020B0503020204020204" pitchFamily="34" charset="0"/>
          </a:endParaRPr>
        </a:p>
      </dgm:t>
    </dgm:pt>
    <dgm:pt modelId="{595B8B24-A8D9-4401-BADD-E6154E98414C}" type="sibTrans" cxnId="{72ED8ED3-C910-4B06-ABA4-DDB9C4B1CE3E}">
      <dgm:prSet/>
      <dgm:spPr/>
      <dgm:t>
        <a:bodyPr/>
        <a:lstStyle/>
        <a:p>
          <a:endParaRPr lang="en-US">
            <a:latin typeface="EMprint" panose="020B0503020204020204" pitchFamily="34" charset="0"/>
          </a:endParaRPr>
        </a:p>
      </dgm:t>
    </dgm:pt>
    <dgm:pt modelId="{ABBBDABF-3D94-4150-B080-3370C524F92F}">
      <dgm:prSet phldrT="[Text]"/>
      <dgm:spPr/>
      <dgm:t>
        <a:bodyPr/>
        <a:lstStyle/>
        <a:p>
          <a:r>
            <a:rPr lang="en-US" dirty="0" smtClean="0">
              <a:latin typeface="EMprint" panose="020B0503020204020204" pitchFamily="34" charset="0"/>
            </a:rPr>
            <a:t>Priority</a:t>
          </a:r>
          <a:endParaRPr lang="en-US" dirty="0">
            <a:latin typeface="EMprint" panose="020B0503020204020204" pitchFamily="34" charset="0"/>
          </a:endParaRPr>
        </a:p>
      </dgm:t>
    </dgm:pt>
    <dgm:pt modelId="{60519384-CFD3-46C1-8AC0-1DC4F54D8E97}" type="parTrans" cxnId="{12E31E42-A810-4C75-A4DF-CE0608F8A77B}">
      <dgm:prSet/>
      <dgm:spPr/>
      <dgm:t>
        <a:bodyPr/>
        <a:lstStyle/>
        <a:p>
          <a:endParaRPr lang="en-US">
            <a:latin typeface="EMprint" panose="020B0503020204020204" pitchFamily="34" charset="0"/>
          </a:endParaRPr>
        </a:p>
      </dgm:t>
    </dgm:pt>
    <dgm:pt modelId="{CCC03D76-CCF2-40DD-B049-B7EA602FCD2F}" type="sibTrans" cxnId="{12E31E42-A810-4C75-A4DF-CE0608F8A77B}">
      <dgm:prSet/>
      <dgm:spPr/>
      <dgm:t>
        <a:bodyPr/>
        <a:lstStyle/>
        <a:p>
          <a:endParaRPr lang="en-US">
            <a:latin typeface="EMprint" panose="020B0503020204020204" pitchFamily="34" charset="0"/>
          </a:endParaRPr>
        </a:p>
      </dgm:t>
    </dgm:pt>
    <dgm:pt modelId="{82095462-E05F-41DF-8E8B-B0A48D4B88C2}">
      <dgm:prSet phldrT="[Text]"/>
      <dgm:spPr/>
      <dgm:t>
        <a:bodyPr/>
        <a:lstStyle/>
        <a:p>
          <a:r>
            <a:rPr lang="en-US" dirty="0" smtClean="0">
              <a:latin typeface="EMprint" panose="020B0503020204020204" pitchFamily="34" charset="0"/>
            </a:rPr>
            <a:t>Busy with low priority work</a:t>
          </a:r>
          <a:endParaRPr lang="en-US" dirty="0">
            <a:latin typeface="EMprint" panose="020B0503020204020204" pitchFamily="34" charset="0"/>
          </a:endParaRPr>
        </a:p>
      </dgm:t>
    </dgm:pt>
    <dgm:pt modelId="{07A3927B-9FCE-4FCC-89FA-84A480FD924E}" type="parTrans" cxnId="{694452EB-A521-46D4-91E7-200F02E33999}">
      <dgm:prSet/>
      <dgm:spPr/>
      <dgm:t>
        <a:bodyPr/>
        <a:lstStyle/>
        <a:p>
          <a:endParaRPr lang="en-US">
            <a:latin typeface="EMprint" panose="020B0503020204020204" pitchFamily="34" charset="0"/>
          </a:endParaRPr>
        </a:p>
      </dgm:t>
    </dgm:pt>
    <dgm:pt modelId="{ACC53BBE-C56C-4C0A-BF39-7C51EE6F9462}" type="sibTrans" cxnId="{694452EB-A521-46D4-91E7-200F02E33999}">
      <dgm:prSet/>
      <dgm:spPr/>
      <dgm:t>
        <a:bodyPr/>
        <a:lstStyle/>
        <a:p>
          <a:endParaRPr lang="en-US">
            <a:latin typeface="EMprint" panose="020B0503020204020204" pitchFamily="34" charset="0"/>
          </a:endParaRPr>
        </a:p>
      </dgm:t>
    </dgm:pt>
    <dgm:pt modelId="{C99EBA71-0874-48EB-9824-14E392B014CB}">
      <dgm:prSet phldrT="[Text]"/>
      <dgm:spPr/>
      <dgm:t>
        <a:bodyPr/>
        <a:lstStyle/>
        <a:p>
          <a:r>
            <a:rPr lang="en-US" dirty="0" smtClean="0">
              <a:latin typeface="EMprint" panose="020B0503020204020204" pitchFamily="34" charset="0"/>
            </a:rPr>
            <a:t>Collaboration</a:t>
          </a:r>
          <a:endParaRPr lang="en-US" dirty="0">
            <a:latin typeface="EMprint" panose="020B0503020204020204" pitchFamily="34" charset="0"/>
          </a:endParaRPr>
        </a:p>
      </dgm:t>
    </dgm:pt>
    <dgm:pt modelId="{AF3D79CC-D8C2-42D2-93A0-D2B6A015223E}" type="parTrans" cxnId="{AAD1BEE8-19B5-409B-9F11-E1D10A213405}">
      <dgm:prSet/>
      <dgm:spPr/>
      <dgm:t>
        <a:bodyPr/>
        <a:lstStyle/>
        <a:p>
          <a:endParaRPr lang="en-US">
            <a:latin typeface="EMprint" panose="020B0503020204020204" pitchFamily="34" charset="0"/>
          </a:endParaRPr>
        </a:p>
      </dgm:t>
    </dgm:pt>
    <dgm:pt modelId="{71375067-B116-4689-80B7-34429BFBFE6B}" type="sibTrans" cxnId="{AAD1BEE8-19B5-409B-9F11-E1D10A213405}">
      <dgm:prSet/>
      <dgm:spPr/>
      <dgm:t>
        <a:bodyPr/>
        <a:lstStyle/>
        <a:p>
          <a:endParaRPr lang="en-US">
            <a:latin typeface="EMprint" panose="020B0503020204020204" pitchFamily="34" charset="0"/>
          </a:endParaRPr>
        </a:p>
      </dgm:t>
    </dgm:pt>
    <dgm:pt modelId="{EDD0217C-4446-4F19-822B-5D9D1D73A542}">
      <dgm:prSet phldrT="[Text]"/>
      <dgm:spPr/>
      <dgm:t>
        <a:bodyPr/>
        <a:lstStyle/>
        <a:p>
          <a:r>
            <a:rPr lang="en-US" smtClean="0">
              <a:latin typeface="EMprint" panose="020B0503020204020204" pitchFamily="34" charset="0"/>
            </a:rPr>
            <a:t>Task driven</a:t>
          </a:r>
          <a:endParaRPr lang="en-US" dirty="0">
            <a:latin typeface="EMprint" panose="020B0503020204020204" pitchFamily="34" charset="0"/>
          </a:endParaRPr>
        </a:p>
      </dgm:t>
    </dgm:pt>
    <dgm:pt modelId="{349D2F1B-F2AC-495E-B221-0C4069A4649B}" type="parTrans" cxnId="{287833FA-5474-487C-9E5C-B61E6DBB27AB}">
      <dgm:prSet/>
      <dgm:spPr/>
      <dgm:t>
        <a:bodyPr/>
        <a:lstStyle/>
        <a:p>
          <a:endParaRPr lang="en-US">
            <a:latin typeface="EMprint" panose="020B0503020204020204" pitchFamily="34" charset="0"/>
          </a:endParaRPr>
        </a:p>
      </dgm:t>
    </dgm:pt>
    <dgm:pt modelId="{F5519674-E85E-4ECB-B2E6-9844D2684E72}" type="sibTrans" cxnId="{287833FA-5474-487C-9E5C-B61E6DBB27AB}">
      <dgm:prSet/>
      <dgm:spPr/>
      <dgm:t>
        <a:bodyPr/>
        <a:lstStyle/>
        <a:p>
          <a:endParaRPr lang="en-US">
            <a:latin typeface="EMprint" panose="020B0503020204020204" pitchFamily="34" charset="0"/>
          </a:endParaRPr>
        </a:p>
      </dgm:t>
    </dgm:pt>
    <dgm:pt modelId="{52628A86-65F3-4A2D-BA12-5BA510F83FC6}">
      <dgm:prSet phldrT="[Text]"/>
      <dgm:spPr/>
      <dgm:t>
        <a:bodyPr/>
        <a:lstStyle/>
        <a:p>
          <a:r>
            <a:rPr lang="en-US" dirty="0" smtClean="0">
              <a:latin typeface="EMprint" panose="020B0503020204020204" pitchFamily="34" charset="0"/>
            </a:rPr>
            <a:t>Silos</a:t>
          </a:r>
          <a:endParaRPr lang="en-US" dirty="0">
            <a:latin typeface="EMprint" panose="020B0503020204020204" pitchFamily="34" charset="0"/>
          </a:endParaRPr>
        </a:p>
      </dgm:t>
    </dgm:pt>
    <dgm:pt modelId="{A52D9F51-27E7-4702-85D4-E77986C36D1C}" type="parTrans" cxnId="{B0F8D4ED-38C4-41A5-87FB-D6B2A8A5AB4D}">
      <dgm:prSet/>
      <dgm:spPr/>
      <dgm:t>
        <a:bodyPr/>
        <a:lstStyle/>
        <a:p>
          <a:endParaRPr lang="en-US">
            <a:latin typeface="EMprint" panose="020B0503020204020204" pitchFamily="34" charset="0"/>
          </a:endParaRPr>
        </a:p>
      </dgm:t>
    </dgm:pt>
    <dgm:pt modelId="{6D33F530-9CA4-4745-AE29-61A1514494AF}" type="sibTrans" cxnId="{B0F8D4ED-38C4-41A5-87FB-D6B2A8A5AB4D}">
      <dgm:prSet/>
      <dgm:spPr/>
      <dgm:t>
        <a:bodyPr/>
        <a:lstStyle/>
        <a:p>
          <a:endParaRPr lang="en-US">
            <a:latin typeface="EMprint" panose="020B0503020204020204" pitchFamily="34" charset="0"/>
          </a:endParaRPr>
        </a:p>
      </dgm:t>
    </dgm:pt>
    <dgm:pt modelId="{02A9E058-9977-4881-BFC6-70FDEF083774}">
      <dgm:prSet phldrT="[Text]"/>
      <dgm:spPr/>
      <dgm:t>
        <a:bodyPr/>
        <a:lstStyle/>
        <a:p>
          <a:r>
            <a:rPr lang="en-US" dirty="0" smtClean="0">
              <a:latin typeface="EMprint" panose="020B0503020204020204" pitchFamily="34" charset="0"/>
            </a:rPr>
            <a:t>Big picture</a:t>
          </a:r>
          <a:endParaRPr lang="en-US" dirty="0">
            <a:latin typeface="EMprint" panose="020B0503020204020204" pitchFamily="34" charset="0"/>
          </a:endParaRPr>
        </a:p>
      </dgm:t>
    </dgm:pt>
    <dgm:pt modelId="{5A050E13-B117-4FCF-BE2E-D44DA3BCBAD6}" type="parTrans" cxnId="{08F326D6-EBF2-47AC-901E-501902FB4854}">
      <dgm:prSet/>
      <dgm:spPr/>
      <dgm:t>
        <a:bodyPr/>
        <a:lstStyle/>
        <a:p>
          <a:endParaRPr lang="en-US">
            <a:latin typeface="EMprint" panose="020B0503020204020204" pitchFamily="34" charset="0"/>
          </a:endParaRPr>
        </a:p>
      </dgm:t>
    </dgm:pt>
    <dgm:pt modelId="{1F6A0DED-6860-44D6-A39F-16759144727C}" type="sibTrans" cxnId="{08F326D6-EBF2-47AC-901E-501902FB4854}">
      <dgm:prSet/>
      <dgm:spPr/>
      <dgm:t>
        <a:bodyPr/>
        <a:lstStyle/>
        <a:p>
          <a:endParaRPr lang="en-US">
            <a:latin typeface="EMprint" panose="020B0503020204020204" pitchFamily="34" charset="0"/>
          </a:endParaRPr>
        </a:p>
      </dgm:t>
    </dgm:pt>
    <dgm:pt modelId="{0E277152-0FF4-4F5C-9849-2304416DC0A6}">
      <dgm:prSet phldrT="[Text]"/>
      <dgm:spPr/>
      <dgm:t>
        <a:bodyPr/>
        <a:lstStyle/>
        <a:p>
          <a:r>
            <a:rPr lang="en-US" dirty="0" smtClean="0">
              <a:latin typeface="EMprint" panose="020B0503020204020204" pitchFamily="34" charset="0"/>
            </a:rPr>
            <a:t>Not empowered / motivated</a:t>
          </a:r>
          <a:endParaRPr lang="en-US" dirty="0">
            <a:latin typeface="EMprint" panose="020B0503020204020204" pitchFamily="34" charset="0"/>
          </a:endParaRPr>
        </a:p>
      </dgm:t>
    </dgm:pt>
    <dgm:pt modelId="{59B80848-A775-4182-B5F0-F960A98349BB}" type="parTrans" cxnId="{5775B9E4-1848-4FF9-8B5F-562DB06F6D3D}">
      <dgm:prSet/>
      <dgm:spPr/>
      <dgm:t>
        <a:bodyPr/>
        <a:lstStyle/>
        <a:p>
          <a:endParaRPr lang="en-US">
            <a:latin typeface="EMprint" panose="020B0503020204020204" pitchFamily="34" charset="0"/>
          </a:endParaRPr>
        </a:p>
      </dgm:t>
    </dgm:pt>
    <dgm:pt modelId="{7C5134AD-399D-415F-806C-5098A5A0C95E}" type="sibTrans" cxnId="{5775B9E4-1848-4FF9-8B5F-562DB06F6D3D}">
      <dgm:prSet/>
      <dgm:spPr/>
      <dgm:t>
        <a:bodyPr/>
        <a:lstStyle/>
        <a:p>
          <a:endParaRPr lang="en-US">
            <a:latin typeface="EMprint" panose="020B0503020204020204" pitchFamily="34" charset="0"/>
          </a:endParaRPr>
        </a:p>
      </dgm:t>
    </dgm:pt>
    <dgm:pt modelId="{4CEBB051-8794-4820-86DC-E9820AD2FBC1}">
      <dgm:prSet phldrT="[Text]"/>
      <dgm:spPr/>
      <dgm:t>
        <a:bodyPr/>
        <a:lstStyle/>
        <a:p>
          <a:r>
            <a:rPr lang="en-US" dirty="0" smtClean="0">
              <a:latin typeface="EMprint" panose="020B0503020204020204" pitchFamily="34" charset="0"/>
            </a:rPr>
            <a:t>Focus</a:t>
          </a:r>
          <a:endParaRPr lang="en-US" dirty="0">
            <a:latin typeface="EMprint" panose="020B0503020204020204" pitchFamily="34" charset="0"/>
          </a:endParaRPr>
        </a:p>
      </dgm:t>
    </dgm:pt>
    <dgm:pt modelId="{5F60DC4E-F68A-4E4E-ABDC-3B09E2721479}" type="parTrans" cxnId="{763A1B2E-4480-490A-8E10-6CB7FBB6B11A}">
      <dgm:prSet/>
      <dgm:spPr/>
      <dgm:t>
        <a:bodyPr/>
        <a:lstStyle/>
        <a:p>
          <a:endParaRPr lang="en-US">
            <a:latin typeface="EMprint" panose="020B0503020204020204" pitchFamily="34" charset="0"/>
          </a:endParaRPr>
        </a:p>
      </dgm:t>
    </dgm:pt>
    <dgm:pt modelId="{6445F05B-CE3A-4D89-9CCA-24F5A7C3382D}" type="sibTrans" cxnId="{763A1B2E-4480-490A-8E10-6CB7FBB6B11A}">
      <dgm:prSet/>
      <dgm:spPr/>
      <dgm:t>
        <a:bodyPr/>
        <a:lstStyle/>
        <a:p>
          <a:endParaRPr lang="en-US">
            <a:latin typeface="EMprint" panose="020B0503020204020204" pitchFamily="34" charset="0"/>
          </a:endParaRPr>
        </a:p>
      </dgm:t>
    </dgm:pt>
    <dgm:pt modelId="{88252888-4648-4C63-839F-1F66B33B0A0A}">
      <dgm:prSet phldrT="[Text]"/>
      <dgm:spPr/>
      <dgm:t>
        <a:bodyPr/>
        <a:lstStyle/>
        <a:p>
          <a:r>
            <a:rPr lang="en-US" dirty="0" smtClean="0">
              <a:latin typeface="EMprint" panose="020B0503020204020204" pitchFamily="34" charset="0"/>
            </a:rPr>
            <a:t>Multitasking</a:t>
          </a:r>
          <a:endParaRPr lang="en-US" dirty="0">
            <a:latin typeface="EMprint" panose="020B0503020204020204" pitchFamily="34" charset="0"/>
          </a:endParaRPr>
        </a:p>
      </dgm:t>
    </dgm:pt>
    <dgm:pt modelId="{6E20C362-2921-4DD5-B7CA-D7FC683C859E}" type="parTrans" cxnId="{2730533C-26F6-4D65-8A07-285FD36E4E9B}">
      <dgm:prSet/>
      <dgm:spPr/>
      <dgm:t>
        <a:bodyPr/>
        <a:lstStyle/>
        <a:p>
          <a:endParaRPr lang="en-US">
            <a:latin typeface="EMprint" panose="020B0503020204020204" pitchFamily="34" charset="0"/>
          </a:endParaRPr>
        </a:p>
      </dgm:t>
    </dgm:pt>
    <dgm:pt modelId="{E4DBCB5D-87DC-4A22-8054-474DBA76B281}" type="sibTrans" cxnId="{2730533C-26F6-4D65-8A07-285FD36E4E9B}">
      <dgm:prSet/>
      <dgm:spPr/>
      <dgm:t>
        <a:bodyPr/>
        <a:lstStyle/>
        <a:p>
          <a:endParaRPr lang="en-US">
            <a:latin typeface="EMprint" panose="020B0503020204020204" pitchFamily="34" charset="0"/>
          </a:endParaRPr>
        </a:p>
      </dgm:t>
    </dgm:pt>
    <dgm:pt modelId="{A16CE7B0-BAAB-4B5D-9FDA-F144132BCC7E}">
      <dgm:prSet phldrT="[Text]"/>
      <dgm:spPr/>
      <dgm:t>
        <a:bodyPr/>
        <a:lstStyle/>
        <a:p>
          <a:r>
            <a:rPr lang="en-US" dirty="0" smtClean="0">
              <a:latin typeface="EMprint" panose="020B0503020204020204" pitchFamily="34" charset="0"/>
            </a:rPr>
            <a:t>Start work but not finish it</a:t>
          </a:r>
          <a:endParaRPr lang="en-US" dirty="0">
            <a:latin typeface="EMprint" panose="020B0503020204020204" pitchFamily="34" charset="0"/>
          </a:endParaRPr>
        </a:p>
      </dgm:t>
    </dgm:pt>
    <dgm:pt modelId="{26F999EB-EF58-4F8C-B48E-86FCC1D05A36}" type="parTrans" cxnId="{78555A36-EB39-4254-AA2C-943DD806A208}">
      <dgm:prSet/>
      <dgm:spPr/>
      <dgm:t>
        <a:bodyPr/>
        <a:lstStyle/>
        <a:p>
          <a:endParaRPr lang="en-US">
            <a:latin typeface="EMprint" panose="020B0503020204020204" pitchFamily="34" charset="0"/>
          </a:endParaRPr>
        </a:p>
      </dgm:t>
    </dgm:pt>
    <dgm:pt modelId="{2AD6BC0F-6AB6-43ED-99AF-99659524D7AE}" type="sibTrans" cxnId="{78555A36-EB39-4254-AA2C-943DD806A208}">
      <dgm:prSet/>
      <dgm:spPr/>
      <dgm:t>
        <a:bodyPr/>
        <a:lstStyle/>
        <a:p>
          <a:endParaRPr lang="en-US">
            <a:latin typeface="EMprint" panose="020B0503020204020204" pitchFamily="34" charset="0"/>
          </a:endParaRPr>
        </a:p>
      </dgm:t>
    </dgm:pt>
    <dgm:pt modelId="{06E4A99E-D9C4-44F8-89BA-8D46BD3E84B9}">
      <dgm:prSet phldrT="[Text]"/>
      <dgm:spPr/>
      <dgm:t>
        <a:bodyPr/>
        <a:lstStyle/>
        <a:p>
          <a:r>
            <a:rPr lang="en-US" dirty="0" smtClean="0">
              <a:latin typeface="EMprint" panose="020B0503020204020204" pitchFamily="34" charset="0"/>
            </a:rPr>
            <a:t>Squeaky wheel</a:t>
          </a:r>
          <a:endParaRPr lang="en-US" dirty="0">
            <a:latin typeface="EMprint" panose="020B0503020204020204" pitchFamily="34" charset="0"/>
          </a:endParaRPr>
        </a:p>
      </dgm:t>
    </dgm:pt>
    <dgm:pt modelId="{4E521291-E8BB-437D-B2F1-EC49C259141A}" type="parTrans" cxnId="{6AEA8C1B-81D9-40D9-95CD-55BF6883E47B}">
      <dgm:prSet/>
      <dgm:spPr/>
      <dgm:t>
        <a:bodyPr/>
        <a:lstStyle/>
        <a:p>
          <a:endParaRPr lang="en-US">
            <a:latin typeface="EMprint" panose="020B0503020204020204" pitchFamily="34" charset="0"/>
          </a:endParaRPr>
        </a:p>
      </dgm:t>
    </dgm:pt>
    <dgm:pt modelId="{76C9E1F5-EB34-4A90-B66F-F87544694B77}" type="sibTrans" cxnId="{6AEA8C1B-81D9-40D9-95CD-55BF6883E47B}">
      <dgm:prSet/>
      <dgm:spPr/>
      <dgm:t>
        <a:bodyPr/>
        <a:lstStyle/>
        <a:p>
          <a:endParaRPr lang="en-US">
            <a:latin typeface="EMprint" panose="020B0503020204020204" pitchFamily="34" charset="0"/>
          </a:endParaRPr>
        </a:p>
      </dgm:t>
    </dgm:pt>
    <dgm:pt modelId="{AB7F10A3-B494-42BB-A5EB-2B93E25F203F}">
      <dgm:prSet phldrT="[Text]"/>
      <dgm:spPr/>
      <dgm:t>
        <a:bodyPr/>
        <a:lstStyle/>
        <a:p>
          <a:r>
            <a:rPr lang="en-US" smtClean="0">
              <a:latin typeface="EMprint" panose="020B0503020204020204" pitchFamily="34" charset="0"/>
            </a:rPr>
            <a:t>Improvement</a:t>
          </a:r>
          <a:endParaRPr lang="en-US" dirty="0">
            <a:latin typeface="EMprint" panose="020B0503020204020204" pitchFamily="34" charset="0"/>
          </a:endParaRPr>
        </a:p>
      </dgm:t>
    </dgm:pt>
    <dgm:pt modelId="{FDD8C870-0831-41ED-A517-0D7F81265282}" type="parTrans" cxnId="{658D2ED2-C7FA-4C5A-A881-6A7A54CFBAA6}">
      <dgm:prSet/>
      <dgm:spPr/>
      <dgm:t>
        <a:bodyPr/>
        <a:lstStyle/>
        <a:p>
          <a:endParaRPr lang="en-US">
            <a:latin typeface="EMprint" panose="020B0503020204020204" pitchFamily="34" charset="0"/>
          </a:endParaRPr>
        </a:p>
      </dgm:t>
    </dgm:pt>
    <dgm:pt modelId="{B74DF43A-A8DF-4442-9C90-E52BE2B0CCCD}" type="sibTrans" cxnId="{658D2ED2-C7FA-4C5A-A881-6A7A54CFBAA6}">
      <dgm:prSet/>
      <dgm:spPr/>
      <dgm:t>
        <a:bodyPr/>
        <a:lstStyle/>
        <a:p>
          <a:endParaRPr lang="en-US">
            <a:latin typeface="EMprint" panose="020B0503020204020204" pitchFamily="34" charset="0"/>
          </a:endParaRPr>
        </a:p>
      </dgm:t>
    </dgm:pt>
    <dgm:pt modelId="{112F0C3D-DADB-45DF-BC9A-FA26688AC5C2}">
      <dgm:prSet phldrT="[Text]"/>
      <dgm:spPr/>
      <dgm:t>
        <a:bodyPr/>
        <a:lstStyle/>
        <a:p>
          <a:r>
            <a:rPr lang="en-US" dirty="0" smtClean="0">
              <a:latin typeface="EMprint" panose="020B0503020204020204" pitchFamily="34" charset="0"/>
            </a:rPr>
            <a:t>Team goal</a:t>
          </a:r>
          <a:endParaRPr lang="en-US" dirty="0">
            <a:latin typeface="EMprint" panose="020B0503020204020204" pitchFamily="34" charset="0"/>
          </a:endParaRPr>
        </a:p>
      </dgm:t>
    </dgm:pt>
    <dgm:pt modelId="{E397ED26-AD00-4DDE-A4B7-B9AA135BCB7C}" type="parTrans" cxnId="{E3DAC92F-0E0E-408A-BFB8-1EDBC70B1A1A}">
      <dgm:prSet/>
      <dgm:spPr/>
      <dgm:t>
        <a:bodyPr/>
        <a:lstStyle/>
        <a:p>
          <a:endParaRPr lang="en-US">
            <a:latin typeface="EMprint" panose="020B0503020204020204" pitchFamily="34" charset="0"/>
          </a:endParaRPr>
        </a:p>
      </dgm:t>
    </dgm:pt>
    <dgm:pt modelId="{4B319164-9209-407E-B24C-52C83806C868}" type="sibTrans" cxnId="{E3DAC92F-0E0E-408A-BFB8-1EDBC70B1A1A}">
      <dgm:prSet/>
      <dgm:spPr/>
      <dgm:t>
        <a:bodyPr/>
        <a:lstStyle/>
        <a:p>
          <a:endParaRPr lang="en-US">
            <a:latin typeface="EMprint" panose="020B0503020204020204" pitchFamily="34" charset="0"/>
          </a:endParaRPr>
        </a:p>
      </dgm:t>
    </dgm:pt>
    <dgm:pt modelId="{98C94CBA-9666-4F06-B6EC-B6B533D8CBB3}">
      <dgm:prSet phldrT="[Text]"/>
      <dgm:spPr/>
      <dgm:t>
        <a:bodyPr/>
        <a:lstStyle/>
        <a:p>
          <a:r>
            <a:rPr lang="en-US" dirty="0" smtClean="0">
              <a:latin typeface="EMprint" panose="020B0503020204020204" pitchFamily="34" charset="0"/>
            </a:rPr>
            <a:t>Lack of metrics</a:t>
          </a:r>
          <a:endParaRPr lang="en-US" dirty="0">
            <a:latin typeface="EMprint" panose="020B0503020204020204" pitchFamily="34" charset="0"/>
          </a:endParaRPr>
        </a:p>
      </dgm:t>
    </dgm:pt>
    <dgm:pt modelId="{911269E6-A8E3-4AD2-B575-2C1C6620D943}" type="parTrans" cxnId="{8098D6C0-D052-4CF3-9873-73E857647838}">
      <dgm:prSet/>
      <dgm:spPr/>
      <dgm:t>
        <a:bodyPr/>
        <a:lstStyle/>
        <a:p>
          <a:endParaRPr lang="en-US">
            <a:latin typeface="EMprint" panose="020B0503020204020204" pitchFamily="34" charset="0"/>
          </a:endParaRPr>
        </a:p>
      </dgm:t>
    </dgm:pt>
    <dgm:pt modelId="{953D3F37-F633-425D-8131-2C6C8F01E27C}" type="sibTrans" cxnId="{8098D6C0-D052-4CF3-9873-73E857647838}">
      <dgm:prSet/>
      <dgm:spPr/>
      <dgm:t>
        <a:bodyPr/>
        <a:lstStyle/>
        <a:p>
          <a:endParaRPr lang="en-US">
            <a:latin typeface="EMprint" panose="020B0503020204020204" pitchFamily="34" charset="0"/>
          </a:endParaRPr>
        </a:p>
      </dgm:t>
    </dgm:pt>
    <dgm:pt modelId="{AA36E4C2-D22D-42F8-92A1-43B54F2C7BB2}">
      <dgm:prSet phldrT="[Text]"/>
      <dgm:spPr/>
      <dgm:t>
        <a:bodyPr/>
        <a:lstStyle/>
        <a:p>
          <a:r>
            <a:rPr lang="en-US" dirty="0" smtClean="0">
              <a:latin typeface="EMprint" panose="020B0503020204020204" pitchFamily="34" charset="0"/>
            </a:rPr>
            <a:t>Commitment to customers</a:t>
          </a:r>
          <a:endParaRPr lang="en-US" dirty="0">
            <a:latin typeface="EMprint" panose="020B0503020204020204" pitchFamily="34" charset="0"/>
          </a:endParaRPr>
        </a:p>
      </dgm:t>
    </dgm:pt>
    <dgm:pt modelId="{4E981CFE-014C-47A6-A1C1-FEED092420FE}" type="parTrans" cxnId="{27F6C8B1-A105-424C-9611-E1CF1C9B0A63}">
      <dgm:prSet/>
      <dgm:spPr/>
      <dgm:t>
        <a:bodyPr/>
        <a:lstStyle/>
        <a:p>
          <a:endParaRPr lang="en-US">
            <a:latin typeface="EMprint" panose="020B0503020204020204" pitchFamily="34" charset="0"/>
          </a:endParaRPr>
        </a:p>
      </dgm:t>
    </dgm:pt>
    <dgm:pt modelId="{333C54E1-D30D-4EB6-8FAF-D8034ACE0045}" type="sibTrans" cxnId="{27F6C8B1-A105-424C-9611-E1CF1C9B0A63}">
      <dgm:prSet/>
      <dgm:spPr/>
      <dgm:t>
        <a:bodyPr/>
        <a:lstStyle/>
        <a:p>
          <a:endParaRPr lang="en-US">
            <a:latin typeface="EMprint" panose="020B0503020204020204" pitchFamily="34" charset="0"/>
          </a:endParaRPr>
        </a:p>
      </dgm:t>
    </dgm:pt>
    <dgm:pt modelId="{30F75056-4464-4515-AD49-DFF3528C02BA}">
      <dgm:prSet phldrT="[Text]"/>
      <dgm:spPr/>
      <dgm:t>
        <a:bodyPr/>
        <a:lstStyle/>
        <a:p>
          <a:r>
            <a:rPr lang="en-US" dirty="0" smtClean="0">
              <a:latin typeface="EMprint" panose="020B0503020204020204" pitchFamily="34" charset="0"/>
            </a:rPr>
            <a:t>Unaligned across the team</a:t>
          </a:r>
          <a:endParaRPr lang="en-US" dirty="0">
            <a:latin typeface="EMprint" panose="020B0503020204020204" pitchFamily="34" charset="0"/>
          </a:endParaRPr>
        </a:p>
      </dgm:t>
    </dgm:pt>
    <dgm:pt modelId="{0453996C-9667-4795-A668-31577AF1AF05}" type="parTrans" cxnId="{9744A1A7-2556-449B-A955-3B6C70A45A0C}">
      <dgm:prSet/>
      <dgm:spPr/>
      <dgm:t>
        <a:bodyPr/>
        <a:lstStyle/>
        <a:p>
          <a:endParaRPr lang="en-US">
            <a:latin typeface="EMprint" panose="020B0503020204020204" pitchFamily="34" charset="0"/>
          </a:endParaRPr>
        </a:p>
      </dgm:t>
    </dgm:pt>
    <dgm:pt modelId="{8CDB7534-07A8-4B63-8CE9-2CA1BA30762B}" type="sibTrans" cxnId="{9744A1A7-2556-449B-A955-3B6C70A45A0C}">
      <dgm:prSet/>
      <dgm:spPr/>
      <dgm:t>
        <a:bodyPr/>
        <a:lstStyle/>
        <a:p>
          <a:endParaRPr lang="en-US">
            <a:latin typeface="EMprint" panose="020B0503020204020204" pitchFamily="34" charset="0"/>
          </a:endParaRPr>
        </a:p>
      </dgm:t>
    </dgm:pt>
    <dgm:pt modelId="{DE113404-8B91-4F3E-AD82-5AD7FF9E5BC9}" type="pres">
      <dgm:prSet presAssocID="{BD0CC88C-3955-4E6D-9C8C-D75A82F9C0F9}" presName="diagram" presStyleCnt="0">
        <dgm:presLayoutVars>
          <dgm:dir/>
          <dgm:animLvl val="lvl"/>
          <dgm:resizeHandles val="exact"/>
        </dgm:presLayoutVars>
      </dgm:prSet>
      <dgm:spPr/>
      <dgm:t>
        <a:bodyPr/>
        <a:lstStyle/>
        <a:p>
          <a:endParaRPr lang="en-US"/>
        </a:p>
      </dgm:t>
    </dgm:pt>
    <dgm:pt modelId="{95D82730-C05A-4664-AA3D-21374D2AF332}" type="pres">
      <dgm:prSet presAssocID="{7BB6F715-2381-4764-A352-3F522EEB5D62}" presName="compNode" presStyleCnt="0"/>
      <dgm:spPr/>
    </dgm:pt>
    <dgm:pt modelId="{17CD4737-74C6-42B5-8AC2-20D9C35F4233}" type="pres">
      <dgm:prSet presAssocID="{7BB6F715-2381-4764-A352-3F522EEB5D62}" presName="childRect" presStyleLbl="bgAcc1" presStyleIdx="0" presStyleCnt="5">
        <dgm:presLayoutVars>
          <dgm:bulletEnabled val="1"/>
        </dgm:presLayoutVars>
      </dgm:prSet>
      <dgm:spPr/>
      <dgm:t>
        <a:bodyPr/>
        <a:lstStyle/>
        <a:p>
          <a:endParaRPr lang="en-US"/>
        </a:p>
      </dgm:t>
    </dgm:pt>
    <dgm:pt modelId="{B91620E9-C3EF-44D0-A2F1-9649FB1FA033}" type="pres">
      <dgm:prSet presAssocID="{7BB6F715-2381-4764-A352-3F522EEB5D62}" presName="parentText" presStyleLbl="node1" presStyleIdx="0" presStyleCnt="0">
        <dgm:presLayoutVars>
          <dgm:chMax val="0"/>
          <dgm:bulletEnabled val="1"/>
        </dgm:presLayoutVars>
      </dgm:prSet>
      <dgm:spPr/>
      <dgm:t>
        <a:bodyPr/>
        <a:lstStyle/>
        <a:p>
          <a:endParaRPr lang="en-US"/>
        </a:p>
      </dgm:t>
    </dgm:pt>
    <dgm:pt modelId="{5EC413B3-0F69-4F70-AD61-67B893C2968F}" type="pres">
      <dgm:prSet presAssocID="{7BB6F715-2381-4764-A352-3F522EEB5D62}" presName="parentRect" presStyleLbl="alignNode1" presStyleIdx="0" presStyleCnt="5"/>
      <dgm:spPr/>
      <dgm:t>
        <a:bodyPr/>
        <a:lstStyle/>
        <a:p>
          <a:endParaRPr lang="en-US"/>
        </a:p>
      </dgm:t>
    </dgm:pt>
    <dgm:pt modelId="{4330BDEF-882B-46AA-B292-6E43A80FA0B3}" type="pres">
      <dgm:prSet presAssocID="{7BB6F715-2381-4764-A352-3F522EEB5D62}" presName="adorn" presStyleLbl="fgAccFollowNode1" presStyleIdx="0" presStyleCnt="5"/>
      <dgm:spPr/>
    </dgm:pt>
    <dgm:pt modelId="{3A974196-8440-4928-B364-3C9322EE0A5A}" type="pres">
      <dgm:prSet presAssocID="{710609E2-9B36-463A-B5AA-7B19422E4B26}" presName="sibTrans" presStyleLbl="sibTrans2D1" presStyleIdx="0" presStyleCnt="0"/>
      <dgm:spPr/>
      <dgm:t>
        <a:bodyPr/>
        <a:lstStyle/>
        <a:p>
          <a:endParaRPr lang="en-US"/>
        </a:p>
      </dgm:t>
    </dgm:pt>
    <dgm:pt modelId="{422F719C-A650-4215-A1E7-D21ED516072C}" type="pres">
      <dgm:prSet presAssocID="{ABBBDABF-3D94-4150-B080-3370C524F92F}" presName="compNode" presStyleCnt="0"/>
      <dgm:spPr/>
    </dgm:pt>
    <dgm:pt modelId="{6196E791-105A-45A1-9DDE-1B17357087E1}" type="pres">
      <dgm:prSet presAssocID="{ABBBDABF-3D94-4150-B080-3370C524F92F}" presName="childRect" presStyleLbl="bgAcc1" presStyleIdx="1" presStyleCnt="5">
        <dgm:presLayoutVars>
          <dgm:bulletEnabled val="1"/>
        </dgm:presLayoutVars>
      </dgm:prSet>
      <dgm:spPr/>
      <dgm:t>
        <a:bodyPr/>
        <a:lstStyle/>
        <a:p>
          <a:endParaRPr lang="en-US"/>
        </a:p>
      </dgm:t>
    </dgm:pt>
    <dgm:pt modelId="{A397F71E-4041-4BA0-86FA-9E01C6D3DDBB}" type="pres">
      <dgm:prSet presAssocID="{ABBBDABF-3D94-4150-B080-3370C524F92F}" presName="parentText" presStyleLbl="node1" presStyleIdx="0" presStyleCnt="0">
        <dgm:presLayoutVars>
          <dgm:chMax val="0"/>
          <dgm:bulletEnabled val="1"/>
        </dgm:presLayoutVars>
      </dgm:prSet>
      <dgm:spPr/>
      <dgm:t>
        <a:bodyPr/>
        <a:lstStyle/>
        <a:p>
          <a:endParaRPr lang="en-US"/>
        </a:p>
      </dgm:t>
    </dgm:pt>
    <dgm:pt modelId="{0A413090-BA17-48E0-A381-F142BA305D2F}" type="pres">
      <dgm:prSet presAssocID="{ABBBDABF-3D94-4150-B080-3370C524F92F}" presName="parentRect" presStyleLbl="alignNode1" presStyleIdx="1" presStyleCnt="5"/>
      <dgm:spPr/>
      <dgm:t>
        <a:bodyPr/>
        <a:lstStyle/>
        <a:p>
          <a:endParaRPr lang="en-US"/>
        </a:p>
      </dgm:t>
    </dgm:pt>
    <dgm:pt modelId="{64A677E6-F655-405E-A8A0-303A4697B092}" type="pres">
      <dgm:prSet presAssocID="{ABBBDABF-3D94-4150-B080-3370C524F92F}" presName="adorn" presStyleLbl="fgAccFollowNode1" presStyleIdx="1" presStyleCnt="5"/>
      <dgm:spPr/>
    </dgm:pt>
    <dgm:pt modelId="{86B8241E-89E6-4B0A-AF0A-0E512B864494}" type="pres">
      <dgm:prSet presAssocID="{CCC03D76-CCF2-40DD-B049-B7EA602FCD2F}" presName="sibTrans" presStyleLbl="sibTrans2D1" presStyleIdx="0" presStyleCnt="0"/>
      <dgm:spPr/>
      <dgm:t>
        <a:bodyPr/>
        <a:lstStyle/>
        <a:p>
          <a:endParaRPr lang="en-US"/>
        </a:p>
      </dgm:t>
    </dgm:pt>
    <dgm:pt modelId="{775B36F8-431F-4B89-9F91-A9ABE988963B}" type="pres">
      <dgm:prSet presAssocID="{C99EBA71-0874-48EB-9824-14E392B014CB}" presName="compNode" presStyleCnt="0"/>
      <dgm:spPr/>
    </dgm:pt>
    <dgm:pt modelId="{6AC317A3-2FCF-4691-89E2-07B80A13DC18}" type="pres">
      <dgm:prSet presAssocID="{C99EBA71-0874-48EB-9824-14E392B014CB}" presName="childRect" presStyleLbl="bgAcc1" presStyleIdx="2" presStyleCnt="5">
        <dgm:presLayoutVars>
          <dgm:bulletEnabled val="1"/>
        </dgm:presLayoutVars>
      </dgm:prSet>
      <dgm:spPr/>
      <dgm:t>
        <a:bodyPr/>
        <a:lstStyle/>
        <a:p>
          <a:endParaRPr lang="en-US"/>
        </a:p>
      </dgm:t>
    </dgm:pt>
    <dgm:pt modelId="{A09EEA50-84AB-49E3-8666-F9B9095AF793}" type="pres">
      <dgm:prSet presAssocID="{C99EBA71-0874-48EB-9824-14E392B014CB}" presName="parentText" presStyleLbl="node1" presStyleIdx="0" presStyleCnt="0">
        <dgm:presLayoutVars>
          <dgm:chMax val="0"/>
          <dgm:bulletEnabled val="1"/>
        </dgm:presLayoutVars>
      </dgm:prSet>
      <dgm:spPr/>
      <dgm:t>
        <a:bodyPr/>
        <a:lstStyle/>
        <a:p>
          <a:endParaRPr lang="en-US"/>
        </a:p>
      </dgm:t>
    </dgm:pt>
    <dgm:pt modelId="{C4DD0756-F993-435F-B4C1-58F85647E14E}" type="pres">
      <dgm:prSet presAssocID="{C99EBA71-0874-48EB-9824-14E392B014CB}" presName="parentRect" presStyleLbl="alignNode1" presStyleIdx="2" presStyleCnt="5"/>
      <dgm:spPr/>
      <dgm:t>
        <a:bodyPr/>
        <a:lstStyle/>
        <a:p>
          <a:endParaRPr lang="en-US"/>
        </a:p>
      </dgm:t>
    </dgm:pt>
    <dgm:pt modelId="{69A2611A-C28D-470F-857B-EDF2D1D6FD5E}" type="pres">
      <dgm:prSet presAssocID="{C99EBA71-0874-48EB-9824-14E392B014CB}" presName="adorn" presStyleLbl="fgAccFollowNode1" presStyleIdx="2" presStyleCnt="5"/>
      <dgm:spPr/>
    </dgm:pt>
    <dgm:pt modelId="{7CC27826-6028-4B1F-A8C6-FF2496DF3120}" type="pres">
      <dgm:prSet presAssocID="{71375067-B116-4689-80B7-34429BFBFE6B}" presName="sibTrans" presStyleLbl="sibTrans2D1" presStyleIdx="0" presStyleCnt="0"/>
      <dgm:spPr/>
      <dgm:t>
        <a:bodyPr/>
        <a:lstStyle/>
        <a:p>
          <a:endParaRPr lang="en-US"/>
        </a:p>
      </dgm:t>
    </dgm:pt>
    <dgm:pt modelId="{2822BAE4-23CE-4007-98D4-6128A0C2F6F1}" type="pres">
      <dgm:prSet presAssocID="{4CEBB051-8794-4820-86DC-E9820AD2FBC1}" presName="compNode" presStyleCnt="0"/>
      <dgm:spPr/>
    </dgm:pt>
    <dgm:pt modelId="{8BE2AE30-E8C5-4F9F-AD16-FF98068F06C2}" type="pres">
      <dgm:prSet presAssocID="{4CEBB051-8794-4820-86DC-E9820AD2FBC1}" presName="childRect" presStyleLbl="bgAcc1" presStyleIdx="3" presStyleCnt="5">
        <dgm:presLayoutVars>
          <dgm:bulletEnabled val="1"/>
        </dgm:presLayoutVars>
      </dgm:prSet>
      <dgm:spPr/>
      <dgm:t>
        <a:bodyPr/>
        <a:lstStyle/>
        <a:p>
          <a:endParaRPr lang="en-US"/>
        </a:p>
      </dgm:t>
    </dgm:pt>
    <dgm:pt modelId="{806948D5-FB2E-4C8A-9DA8-A98B6B223250}" type="pres">
      <dgm:prSet presAssocID="{4CEBB051-8794-4820-86DC-E9820AD2FBC1}" presName="parentText" presStyleLbl="node1" presStyleIdx="0" presStyleCnt="0">
        <dgm:presLayoutVars>
          <dgm:chMax val="0"/>
          <dgm:bulletEnabled val="1"/>
        </dgm:presLayoutVars>
      </dgm:prSet>
      <dgm:spPr/>
      <dgm:t>
        <a:bodyPr/>
        <a:lstStyle/>
        <a:p>
          <a:endParaRPr lang="en-US"/>
        </a:p>
      </dgm:t>
    </dgm:pt>
    <dgm:pt modelId="{8CF75322-253A-4C15-BAAB-7BA2F6EBF292}" type="pres">
      <dgm:prSet presAssocID="{4CEBB051-8794-4820-86DC-E9820AD2FBC1}" presName="parentRect" presStyleLbl="alignNode1" presStyleIdx="3" presStyleCnt="5"/>
      <dgm:spPr/>
      <dgm:t>
        <a:bodyPr/>
        <a:lstStyle/>
        <a:p>
          <a:endParaRPr lang="en-US"/>
        </a:p>
      </dgm:t>
    </dgm:pt>
    <dgm:pt modelId="{C3EFB3DE-DEB3-4D01-86BE-85E51B94E5BF}" type="pres">
      <dgm:prSet presAssocID="{4CEBB051-8794-4820-86DC-E9820AD2FBC1}" presName="adorn" presStyleLbl="fgAccFollowNode1" presStyleIdx="3" presStyleCnt="5"/>
      <dgm:spPr/>
    </dgm:pt>
    <dgm:pt modelId="{A66AB17D-CB03-42F5-B80F-7932FB700B30}" type="pres">
      <dgm:prSet presAssocID="{6445F05B-CE3A-4D89-9CCA-24F5A7C3382D}" presName="sibTrans" presStyleLbl="sibTrans2D1" presStyleIdx="0" presStyleCnt="0"/>
      <dgm:spPr/>
      <dgm:t>
        <a:bodyPr/>
        <a:lstStyle/>
        <a:p>
          <a:endParaRPr lang="en-US"/>
        </a:p>
      </dgm:t>
    </dgm:pt>
    <dgm:pt modelId="{9A13EB6A-EC49-4F74-B01F-AF76757C81BB}" type="pres">
      <dgm:prSet presAssocID="{AB7F10A3-B494-42BB-A5EB-2B93E25F203F}" presName="compNode" presStyleCnt="0"/>
      <dgm:spPr/>
    </dgm:pt>
    <dgm:pt modelId="{66718ECC-508E-4BF7-8E04-2B41BCEC3369}" type="pres">
      <dgm:prSet presAssocID="{AB7F10A3-B494-42BB-A5EB-2B93E25F203F}" presName="childRect" presStyleLbl="bgAcc1" presStyleIdx="4" presStyleCnt="5">
        <dgm:presLayoutVars>
          <dgm:bulletEnabled val="1"/>
        </dgm:presLayoutVars>
      </dgm:prSet>
      <dgm:spPr/>
      <dgm:t>
        <a:bodyPr/>
        <a:lstStyle/>
        <a:p>
          <a:endParaRPr lang="en-US"/>
        </a:p>
      </dgm:t>
    </dgm:pt>
    <dgm:pt modelId="{8860BFB6-0F75-4C05-B464-CC5A184697B9}" type="pres">
      <dgm:prSet presAssocID="{AB7F10A3-B494-42BB-A5EB-2B93E25F203F}" presName="parentText" presStyleLbl="node1" presStyleIdx="0" presStyleCnt="0">
        <dgm:presLayoutVars>
          <dgm:chMax val="0"/>
          <dgm:bulletEnabled val="1"/>
        </dgm:presLayoutVars>
      </dgm:prSet>
      <dgm:spPr/>
      <dgm:t>
        <a:bodyPr/>
        <a:lstStyle/>
        <a:p>
          <a:endParaRPr lang="en-US"/>
        </a:p>
      </dgm:t>
    </dgm:pt>
    <dgm:pt modelId="{22CD8054-997F-4EC4-A812-08437583C4AB}" type="pres">
      <dgm:prSet presAssocID="{AB7F10A3-B494-42BB-A5EB-2B93E25F203F}" presName="parentRect" presStyleLbl="alignNode1" presStyleIdx="4" presStyleCnt="5"/>
      <dgm:spPr/>
      <dgm:t>
        <a:bodyPr/>
        <a:lstStyle/>
        <a:p>
          <a:endParaRPr lang="en-US"/>
        </a:p>
      </dgm:t>
    </dgm:pt>
    <dgm:pt modelId="{A7D29CA5-1775-4695-AAB8-04B7D5CF98EC}" type="pres">
      <dgm:prSet presAssocID="{AB7F10A3-B494-42BB-A5EB-2B93E25F203F}" presName="adorn" presStyleLbl="fgAccFollowNode1" presStyleIdx="4" presStyleCnt="5"/>
      <dgm:spPr/>
    </dgm:pt>
  </dgm:ptLst>
  <dgm:cxnLst>
    <dgm:cxn modelId="{6BA85998-DB94-4C3E-9762-78D4B4AA6E65}" type="presOf" srcId="{30F75056-4464-4515-AD49-DFF3528C02BA}" destId="{6196E791-105A-45A1-9DDE-1B17357087E1}" srcOrd="0" destOrd="2" presId="urn:microsoft.com/office/officeart/2005/8/layout/bList2"/>
    <dgm:cxn modelId="{658D2ED2-C7FA-4C5A-A881-6A7A54CFBAA6}" srcId="{BD0CC88C-3955-4E6D-9C8C-D75A82F9C0F9}" destId="{AB7F10A3-B494-42BB-A5EB-2B93E25F203F}" srcOrd="4" destOrd="0" parTransId="{FDD8C870-0831-41ED-A517-0D7F81265282}" sibTransId="{B74DF43A-A8DF-4442-9C90-E52BE2B0CCCD}"/>
    <dgm:cxn modelId="{AA9BB193-426F-4D5E-8542-9B4336E344BD}" type="presOf" srcId="{ABBBDABF-3D94-4150-B080-3370C524F92F}" destId="{A397F71E-4041-4BA0-86FA-9E01C6D3DDBB}" srcOrd="0" destOrd="0" presId="urn:microsoft.com/office/officeart/2005/8/layout/bList2"/>
    <dgm:cxn modelId="{12E31E42-A810-4C75-A4DF-CE0608F8A77B}" srcId="{BD0CC88C-3955-4E6D-9C8C-D75A82F9C0F9}" destId="{ABBBDABF-3D94-4150-B080-3370C524F92F}" srcOrd="1" destOrd="0" parTransId="{60519384-CFD3-46C1-8AC0-1DC4F54D8E97}" sibTransId="{CCC03D76-CCF2-40DD-B049-B7EA602FCD2F}"/>
    <dgm:cxn modelId="{287833FA-5474-487C-9E5C-B61E6DBB27AB}" srcId="{C99EBA71-0874-48EB-9824-14E392B014CB}" destId="{EDD0217C-4446-4F19-822B-5D9D1D73A542}" srcOrd="0" destOrd="0" parTransId="{349D2F1B-F2AC-495E-B221-0C4069A4649B}" sibTransId="{F5519674-E85E-4ECB-B2E6-9844D2684E72}"/>
    <dgm:cxn modelId="{EDCAE8A0-5CB6-4903-ACEB-A18EDA66E775}" type="presOf" srcId="{4CEBB051-8794-4820-86DC-E9820AD2FBC1}" destId="{806948D5-FB2E-4C8A-9DA8-A98B6B223250}" srcOrd="0" destOrd="0" presId="urn:microsoft.com/office/officeart/2005/8/layout/bList2"/>
    <dgm:cxn modelId="{E3C87F58-F97A-48F0-8FB2-24B4A0FFA200}" type="presOf" srcId="{AB7F10A3-B494-42BB-A5EB-2B93E25F203F}" destId="{8860BFB6-0F75-4C05-B464-CC5A184697B9}" srcOrd="0" destOrd="0" presId="urn:microsoft.com/office/officeart/2005/8/layout/bList2"/>
    <dgm:cxn modelId="{AAD1BEE8-19B5-409B-9F11-E1D10A213405}" srcId="{BD0CC88C-3955-4E6D-9C8C-D75A82F9C0F9}" destId="{C99EBA71-0874-48EB-9824-14E392B014CB}" srcOrd="2" destOrd="0" parTransId="{AF3D79CC-D8C2-42D2-93A0-D2B6A015223E}" sibTransId="{71375067-B116-4689-80B7-34429BFBFE6B}"/>
    <dgm:cxn modelId="{BF8EF826-6BC5-4810-AE7F-DCEC86008F8A}" type="presOf" srcId="{4CEBB051-8794-4820-86DC-E9820AD2FBC1}" destId="{8CF75322-253A-4C15-BAAB-7BA2F6EBF292}" srcOrd="1" destOrd="0" presId="urn:microsoft.com/office/officeart/2005/8/layout/bList2"/>
    <dgm:cxn modelId="{8098D6C0-D052-4CF3-9873-73E857647838}" srcId="{AB7F10A3-B494-42BB-A5EB-2B93E25F203F}" destId="{98C94CBA-9666-4F06-B6EC-B6B533D8CBB3}" srcOrd="1" destOrd="0" parTransId="{911269E6-A8E3-4AD2-B575-2C1C6620D943}" sibTransId="{953D3F37-F633-425D-8131-2C6C8F01E27C}"/>
    <dgm:cxn modelId="{08F326D6-EBF2-47AC-901E-501902FB4854}" srcId="{7BB6F715-2381-4764-A352-3F522EEB5D62}" destId="{02A9E058-9977-4881-BFC6-70FDEF083774}" srcOrd="2" destOrd="0" parTransId="{5A050E13-B117-4FCF-BE2E-D44DA3BCBAD6}" sibTransId="{1F6A0DED-6860-44D6-A39F-16759144727C}"/>
    <dgm:cxn modelId="{0FE1B263-30B2-4D0C-9AF3-BAE91F295905}" type="presOf" srcId="{AA36E4C2-D22D-42F8-92A1-43B54F2C7BB2}" destId="{66718ECC-508E-4BF7-8E04-2B41BCEC3369}" srcOrd="0" destOrd="2" presId="urn:microsoft.com/office/officeart/2005/8/layout/bList2"/>
    <dgm:cxn modelId="{59488679-3C5B-4D98-9881-A03A5254E2B8}" type="presOf" srcId="{52628A86-65F3-4A2D-BA12-5BA510F83FC6}" destId="{6AC317A3-2FCF-4691-89E2-07B80A13DC18}" srcOrd="0" destOrd="1" presId="urn:microsoft.com/office/officeart/2005/8/layout/bList2"/>
    <dgm:cxn modelId="{B0F8D4ED-38C4-41A5-87FB-D6B2A8A5AB4D}" srcId="{C99EBA71-0874-48EB-9824-14E392B014CB}" destId="{52628A86-65F3-4A2D-BA12-5BA510F83FC6}" srcOrd="1" destOrd="0" parTransId="{A52D9F51-27E7-4702-85D4-E77986C36D1C}" sibTransId="{6D33F530-9CA4-4745-AE29-61A1514494AF}"/>
    <dgm:cxn modelId="{5775B9E4-1848-4FF9-8B5F-562DB06F6D3D}" srcId="{C99EBA71-0874-48EB-9824-14E392B014CB}" destId="{0E277152-0FF4-4F5C-9849-2304416DC0A6}" srcOrd="2" destOrd="0" parTransId="{59B80848-A775-4182-B5F0-F960A98349BB}" sibTransId="{7C5134AD-399D-415F-806C-5098A5A0C95E}"/>
    <dgm:cxn modelId="{974F0061-729D-4B89-8E53-510B6AB77E0F}" type="presOf" srcId="{112F0C3D-DADB-45DF-BC9A-FA26688AC5C2}" destId="{66718ECC-508E-4BF7-8E04-2B41BCEC3369}" srcOrd="0" destOrd="0" presId="urn:microsoft.com/office/officeart/2005/8/layout/bList2"/>
    <dgm:cxn modelId="{AB0B8AAB-6846-4224-9CD2-884C1E6A1445}" type="presOf" srcId="{AB7F10A3-B494-42BB-A5EB-2B93E25F203F}" destId="{22CD8054-997F-4EC4-A812-08437583C4AB}" srcOrd="1" destOrd="0" presId="urn:microsoft.com/office/officeart/2005/8/layout/bList2"/>
    <dgm:cxn modelId="{7122BA2F-4910-4669-B12A-C62B550A8F79}" type="presOf" srcId="{06E4A99E-D9C4-44F8-89BA-8D46BD3E84B9}" destId="{6196E791-105A-45A1-9DDE-1B17357087E1}" srcOrd="0" destOrd="1" presId="urn:microsoft.com/office/officeart/2005/8/layout/bList2"/>
    <dgm:cxn modelId="{320E15C5-DCFE-433A-BBC4-F03C4DDE216B}" type="presOf" srcId="{88252888-4648-4C63-839F-1F66B33B0A0A}" destId="{8BE2AE30-E8C5-4F9F-AD16-FF98068F06C2}" srcOrd="0" destOrd="0" presId="urn:microsoft.com/office/officeart/2005/8/layout/bList2"/>
    <dgm:cxn modelId="{0FF69949-A7F6-4CEE-A52A-EDFF63A07BE0}" type="presOf" srcId="{CCC03D76-CCF2-40DD-B049-B7EA602FCD2F}" destId="{86B8241E-89E6-4B0A-AF0A-0E512B864494}" srcOrd="0" destOrd="0" presId="urn:microsoft.com/office/officeart/2005/8/layout/bList2"/>
    <dgm:cxn modelId="{18360E5B-7619-4011-91F2-988511C2B3D8}" type="presOf" srcId="{C99EBA71-0874-48EB-9824-14E392B014CB}" destId="{C4DD0756-F993-435F-B4C1-58F85647E14E}" srcOrd="1" destOrd="0" presId="urn:microsoft.com/office/officeart/2005/8/layout/bList2"/>
    <dgm:cxn modelId="{D3DAA0D1-1ECB-46FC-A7A6-240946DCDA56}" type="presOf" srcId="{0E277152-0FF4-4F5C-9849-2304416DC0A6}" destId="{6AC317A3-2FCF-4691-89E2-07B80A13DC18}" srcOrd="0" destOrd="2" presId="urn:microsoft.com/office/officeart/2005/8/layout/bList2"/>
    <dgm:cxn modelId="{5F55BF0E-98BE-4CB3-8EB1-9EA9A65879E4}" type="presOf" srcId="{82095462-E05F-41DF-8E8B-B0A48D4B88C2}" destId="{6196E791-105A-45A1-9DDE-1B17357087E1}" srcOrd="0" destOrd="0" presId="urn:microsoft.com/office/officeart/2005/8/layout/bList2"/>
    <dgm:cxn modelId="{78555A36-EB39-4254-AA2C-943DD806A208}" srcId="{4CEBB051-8794-4820-86DC-E9820AD2FBC1}" destId="{A16CE7B0-BAAB-4B5D-9FDA-F144132BCC7E}" srcOrd="1" destOrd="0" parTransId="{26F999EB-EF58-4F8C-B48E-86FCC1D05A36}" sibTransId="{2AD6BC0F-6AB6-43ED-99AF-99659524D7AE}"/>
    <dgm:cxn modelId="{2730533C-26F6-4D65-8A07-285FD36E4E9B}" srcId="{4CEBB051-8794-4820-86DC-E9820AD2FBC1}" destId="{88252888-4648-4C63-839F-1F66B33B0A0A}" srcOrd="0" destOrd="0" parTransId="{6E20C362-2921-4DD5-B7CA-D7FC683C859E}" sibTransId="{E4DBCB5D-87DC-4A22-8054-474DBA76B281}"/>
    <dgm:cxn modelId="{6AEA8C1B-81D9-40D9-95CD-55BF6883E47B}" srcId="{ABBBDABF-3D94-4150-B080-3370C524F92F}" destId="{06E4A99E-D9C4-44F8-89BA-8D46BD3E84B9}" srcOrd="1" destOrd="0" parTransId="{4E521291-E8BB-437D-B2F1-EC49C259141A}" sibTransId="{76C9E1F5-EB34-4A90-B66F-F87544694B77}"/>
    <dgm:cxn modelId="{FEA88A89-FA49-4E48-BC21-8E64F7ABD6AF}" type="presOf" srcId="{7BB6F715-2381-4764-A352-3F522EEB5D62}" destId="{B91620E9-C3EF-44D0-A2F1-9649FB1FA033}" srcOrd="0" destOrd="0" presId="urn:microsoft.com/office/officeart/2005/8/layout/bList2"/>
    <dgm:cxn modelId="{4498E418-941E-43AF-BD05-36201D37F904}" type="presOf" srcId="{0BE419A1-F59A-471F-82AA-0E4009F5A918}" destId="{17CD4737-74C6-42B5-8AC2-20D9C35F4233}" srcOrd="0" destOrd="1" presId="urn:microsoft.com/office/officeart/2005/8/layout/bList2"/>
    <dgm:cxn modelId="{694452EB-A521-46D4-91E7-200F02E33999}" srcId="{ABBBDABF-3D94-4150-B080-3370C524F92F}" destId="{82095462-E05F-41DF-8E8B-B0A48D4B88C2}" srcOrd="0" destOrd="0" parTransId="{07A3927B-9FCE-4FCC-89FA-84A480FD924E}" sibTransId="{ACC53BBE-C56C-4C0A-BF39-7C51EE6F9462}"/>
    <dgm:cxn modelId="{E3DAC92F-0E0E-408A-BFB8-1EDBC70B1A1A}" srcId="{AB7F10A3-B494-42BB-A5EB-2B93E25F203F}" destId="{112F0C3D-DADB-45DF-BC9A-FA26688AC5C2}" srcOrd="0" destOrd="0" parTransId="{E397ED26-AD00-4DDE-A4B7-B9AA135BCB7C}" sibTransId="{4B319164-9209-407E-B24C-52C83806C868}"/>
    <dgm:cxn modelId="{ECC9B6A1-3458-4290-BAEB-41369FF41D53}" type="presOf" srcId="{EDD0217C-4446-4F19-822B-5D9D1D73A542}" destId="{6AC317A3-2FCF-4691-89E2-07B80A13DC18}" srcOrd="0" destOrd="0" presId="urn:microsoft.com/office/officeart/2005/8/layout/bList2"/>
    <dgm:cxn modelId="{DA92F8BA-F41B-43A0-9E4F-2FC1D8DF10AC}" type="presOf" srcId="{C99EBA71-0874-48EB-9824-14E392B014CB}" destId="{A09EEA50-84AB-49E3-8666-F9B9095AF793}" srcOrd="0" destOrd="0" presId="urn:microsoft.com/office/officeart/2005/8/layout/bList2"/>
    <dgm:cxn modelId="{A5CA54B7-ED37-4A03-B459-766E35A0B712}" type="presOf" srcId="{02A9E058-9977-4881-BFC6-70FDEF083774}" destId="{17CD4737-74C6-42B5-8AC2-20D9C35F4233}" srcOrd="0" destOrd="2" presId="urn:microsoft.com/office/officeart/2005/8/layout/bList2"/>
    <dgm:cxn modelId="{763A1B2E-4480-490A-8E10-6CB7FBB6B11A}" srcId="{BD0CC88C-3955-4E6D-9C8C-D75A82F9C0F9}" destId="{4CEBB051-8794-4820-86DC-E9820AD2FBC1}" srcOrd="3" destOrd="0" parTransId="{5F60DC4E-F68A-4E4E-ABDC-3B09E2721479}" sibTransId="{6445F05B-CE3A-4D89-9CCA-24F5A7C3382D}"/>
    <dgm:cxn modelId="{27F6C8B1-A105-424C-9611-E1CF1C9B0A63}" srcId="{AB7F10A3-B494-42BB-A5EB-2B93E25F203F}" destId="{AA36E4C2-D22D-42F8-92A1-43B54F2C7BB2}" srcOrd="2" destOrd="0" parTransId="{4E981CFE-014C-47A6-A1C1-FEED092420FE}" sibTransId="{333C54E1-D30D-4EB6-8FAF-D8034ACE0045}"/>
    <dgm:cxn modelId="{72ED8ED3-C910-4B06-ABA4-DDB9C4B1CE3E}" srcId="{7BB6F715-2381-4764-A352-3F522EEB5D62}" destId="{0BE419A1-F59A-471F-82AA-0E4009F5A918}" srcOrd="1" destOrd="0" parTransId="{CE80C0CB-17EA-4668-8F54-06BC5F7CAA72}" sibTransId="{595B8B24-A8D9-4401-BADD-E6154E98414C}"/>
    <dgm:cxn modelId="{B4704302-148C-428B-AFFC-15F730758795}" type="presOf" srcId="{6445F05B-CE3A-4D89-9CCA-24F5A7C3382D}" destId="{A66AB17D-CB03-42F5-B80F-7932FB700B30}" srcOrd="0" destOrd="0" presId="urn:microsoft.com/office/officeart/2005/8/layout/bList2"/>
    <dgm:cxn modelId="{FBD32460-454F-4A37-ACD7-5AAE8780508B}" type="presOf" srcId="{BD0CC88C-3955-4E6D-9C8C-D75A82F9C0F9}" destId="{DE113404-8B91-4F3E-AD82-5AD7FF9E5BC9}" srcOrd="0" destOrd="0" presId="urn:microsoft.com/office/officeart/2005/8/layout/bList2"/>
    <dgm:cxn modelId="{E1CC8AD1-5224-4753-A445-F10EA013E9A1}" type="presOf" srcId="{71375067-B116-4689-80B7-34429BFBFE6B}" destId="{7CC27826-6028-4B1F-A8C6-FF2496DF3120}" srcOrd="0" destOrd="0" presId="urn:microsoft.com/office/officeart/2005/8/layout/bList2"/>
    <dgm:cxn modelId="{E6148448-9456-4063-8115-DB8ED2743FC3}" type="presOf" srcId="{98C94CBA-9666-4F06-B6EC-B6B533D8CBB3}" destId="{66718ECC-508E-4BF7-8E04-2B41BCEC3369}" srcOrd="0" destOrd="1" presId="urn:microsoft.com/office/officeart/2005/8/layout/bList2"/>
    <dgm:cxn modelId="{F2FC1BF5-D55F-4112-B7B4-A84972FEEEA4}" type="presOf" srcId="{710609E2-9B36-463A-B5AA-7B19422E4B26}" destId="{3A974196-8440-4928-B364-3C9322EE0A5A}" srcOrd="0" destOrd="0" presId="urn:microsoft.com/office/officeart/2005/8/layout/bList2"/>
    <dgm:cxn modelId="{1B79092F-9E39-40A7-9A37-9CFCB56011CA}" type="presOf" srcId="{ABBBDABF-3D94-4150-B080-3370C524F92F}" destId="{0A413090-BA17-48E0-A381-F142BA305D2F}" srcOrd="1" destOrd="0" presId="urn:microsoft.com/office/officeart/2005/8/layout/bList2"/>
    <dgm:cxn modelId="{E0A29037-59E6-4BB0-AF0B-CCE890D93782}" type="presOf" srcId="{A16CE7B0-BAAB-4B5D-9FDA-F144132BCC7E}" destId="{8BE2AE30-E8C5-4F9F-AD16-FF98068F06C2}" srcOrd="0" destOrd="1" presId="urn:microsoft.com/office/officeart/2005/8/layout/bList2"/>
    <dgm:cxn modelId="{1020901A-5B9C-40C9-874C-27C154F52646}" srcId="{BD0CC88C-3955-4E6D-9C8C-D75A82F9C0F9}" destId="{7BB6F715-2381-4764-A352-3F522EEB5D62}" srcOrd="0" destOrd="0" parTransId="{2CC0497B-E646-4544-AFCF-65B79A8BD67A}" sibTransId="{710609E2-9B36-463A-B5AA-7B19422E4B26}"/>
    <dgm:cxn modelId="{9744A1A7-2556-449B-A955-3B6C70A45A0C}" srcId="{ABBBDABF-3D94-4150-B080-3370C524F92F}" destId="{30F75056-4464-4515-AD49-DFF3528C02BA}" srcOrd="2" destOrd="0" parTransId="{0453996C-9667-4795-A668-31577AF1AF05}" sibTransId="{8CDB7534-07A8-4B63-8CE9-2CA1BA30762B}"/>
    <dgm:cxn modelId="{6E77C38C-A3C3-4825-8A05-A1CFFBAD4179}" type="presOf" srcId="{7BB6F715-2381-4764-A352-3F522EEB5D62}" destId="{5EC413B3-0F69-4F70-AD61-67B893C2968F}" srcOrd="1" destOrd="0" presId="urn:microsoft.com/office/officeart/2005/8/layout/bList2"/>
    <dgm:cxn modelId="{4EDEDF99-5499-4D97-839A-1E4734ACE55C}" type="presOf" srcId="{13A8A59A-1434-474F-B38A-783B0CB0AF3C}" destId="{17CD4737-74C6-42B5-8AC2-20D9C35F4233}" srcOrd="0" destOrd="0" presId="urn:microsoft.com/office/officeart/2005/8/layout/bList2"/>
    <dgm:cxn modelId="{F0B37A2D-2CB5-41A6-B7D2-7EBFED2DF17B}" srcId="{7BB6F715-2381-4764-A352-3F522EEB5D62}" destId="{13A8A59A-1434-474F-B38A-783B0CB0AF3C}" srcOrd="0" destOrd="0" parTransId="{ECC7C31C-FF3E-4BCB-AA4D-5CC36B1A585E}" sibTransId="{758E56B0-6663-46FF-B3DF-704C5BFB7782}"/>
    <dgm:cxn modelId="{3C1046E5-69AF-4C98-9F12-B9A79E868D61}" type="presParOf" srcId="{DE113404-8B91-4F3E-AD82-5AD7FF9E5BC9}" destId="{95D82730-C05A-4664-AA3D-21374D2AF332}" srcOrd="0" destOrd="0" presId="urn:microsoft.com/office/officeart/2005/8/layout/bList2"/>
    <dgm:cxn modelId="{317FA343-83C1-4108-8090-EE13F51432B8}" type="presParOf" srcId="{95D82730-C05A-4664-AA3D-21374D2AF332}" destId="{17CD4737-74C6-42B5-8AC2-20D9C35F4233}" srcOrd="0" destOrd="0" presId="urn:microsoft.com/office/officeart/2005/8/layout/bList2"/>
    <dgm:cxn modelId="{E6C313FE-69EE-4C23-B2A8-B090CD8DC41E}" type="presParOf" srcId="{95D82730-C05A-4664-AA3D-21374D2AF332}" destId="{B91620E9-C3EF-44D0-A2F1-9649FB1FA033}" srcOrd="1" destOrd="0" presId="urn:microsoft.com/office/officeart/2005/8/layout/bList2"/>
    <dgm:cxn modelId="{580761DB-8C6D-4418-9DFE-3904565BD95D}" type="presParOf" srcId="{95D82730-C05A-4664-AA3D-21374D2AF332}" destId="{5EC413B3-0F69-4F70-AD61-67B893C2968F}" srcOrd="2" destOrd="0" presId="urn:microsoft.com/office/officeart/2005/8/layout/bList2"/>
    <dgm:cxn modelId="{37A5721D-0260-40CA-A0AD-5DFFBF6F5379}" type="presParOf" srcId="{95D82730-C05A-4664-AA3D-21374D2AF332}" destId="{4330BDEF-882B-46AA-B292-6E43A80FA0B3}" srcOrd="3" destOrd="0" presId="urn:microsoft.com/office/officeart/2005/8/layout/bList2"/>
    <dgm:cxn modelId="{409ACBF1-5E56-412C-B2E4-2DC2A34CBA91}" type="presParOf" srcId="{DE113404-8B91-4F3E-AD82-5AD7FF9E5BC9}" destId="{3A974196-8440-4928-B364-3C9322EE0A5A}" srcOrd="1" destOrd="0" presId="urn:microsoft.com/office/officeart/2005/8/layout/bList2"/>
    <dgm:cxn modelId="{E3B20546-FF3B-48E6-AA95-C3C12FB08558}" type="presParOf" srcId="{DE113404-8B91-4F3E-AD82-5AD7FF9E5BC9}" destId="{422F719C-A650-4215-A1E7-D21ED516072C}" srcOrd="2" destOrd="0" presId="urn:microsoft.com/office/officeart/2005/8/layout/bList2"/>
    <dgm:cxn modelId="{71FD51BA-BBC4-4454-B282-B06EB927DC93}" type="presParOf" srcId="{422F719C-A650-4215-A1E7-D21ED516072C}" destId="{6196E791-105A-45A1-9DDE-1B17357087E1}" srcOrd="0" destOrd="0" presId="urn:microsoft.com/office/officeart/2005/8/layout/bList2"/>
    <dgm:cxn modelId="{6C88245D-BA6D-4F7E-A1AE-307094E120F7}" type="presParOf" srcId="{422F719C-A650-4215-A1E7-D21ED516072C}" destId="{A397F71E-4041-4BA0-86FA-9E01C6D3DDBB}" srcOrd="1" destOrd="0" presId="urn:microsoft.com/office/officeart/2005/8/layout/bList2"/>
    <dgm:cxn modelId="{D05D1089-6903-4785-8992-1B58B97D9E8B}" type="presParOf" srcId="{422F719C-A650-4215-A1E7-D21ED516072C}" destId="{0A413090-BA17-48E0-A381-F142BA305D2F}" srcOrd="2" destOrd="0" presId="urn:microsoft.com/office/officeart/2005/8/layout/bList2"/>
    <dgm:cxn modelId="{0FA3D784-6697-4F01-BC86-A17851E1D02F}" type="presParOf" srcId="{422F719C-A650-4215-A1E7-D21ED516072C}" destId="{64A677E6-F655-405E-A8A0-303A4697B092}" srcOrd="3" destOrd="0" presId="urn:microsoft.com/office/officeart/2005/8/layout/bList2"/>
    <dgm:cxn modelId="{8582DAB4-A853-4FF0-8D67-53EC39691E2F}" type="presParOf" srcId="{DE113404-8B91-4F3E-AD82-5AD7FF9E5BC9}" destId="{86B8241E-89E6-4B0A-AF0A-0E512B864494}" srcOrd="3" destOrd="0" presId="urn:microsoft.com/office/officeart/2005/8/layout/bList2"/>
    <dgm:cxn modelId="{539D9EB0-A897-49D5-AA10-7B619BFD8F7C}" type="presParOf" srcId="{DE113404-8B91-4F3E-AD82-5AD7FF9E5BC9}" destId="{775B36F8-431F-4B89-9F91-A9ABE988963B}" srcOrd="4" destOrd="0" presId="urn:microsoft.com/office/officeart/2005/8/layout/bList2"/>
    <dgm:cxn modelId="{6EE90C85-3101-4F99-B98B-ADF2DD641E01}" type="presParOf" srcId="{775B36F8-431F-4B89-9F91-A9ABE988963B}" destId="{6AC317A3-2FCF-4691-89E2-07B80A13DC18}" srcOrd="0" destOrd="0" presId="urn:microsoft.com/office/officeart/2005/8/layout/bList2"/>
    <dgm:cxn modelId="{025F22F9-6522-4795-8728-43168CC42F22}" type="presParOf" srcId="{775B36F8-431F-4B89-9F91-A9ABE988963B}" destId="{A09EEA50-84AB-49E3-8666-F9B9095AF793}" srcOrd="1" destOrd="0" presId="urn:microsoft.com/office/officeart/2005/8/layout/bList2"/>
    <dgm:cxn modelId="{9C40051B-664E-47CE-87BD-D7CAA289DF61}" type="presParOf" srcId="{775B36F8-431F-4B89-9F91-A9ABE988963B}" destId="{C4DD0756-F993-435F-B4C1-58F85647E14E}" srcOrd="2" destOrd="0" presId="urn:microsoft.com/office/officeart/2005/8/layout/bList2"/>
    <dgm:cxn modelId="{7C3B7C74-3DDF-4247-95F1-1B44D8E53D12}" type="presParOf" srcId="{775B36F8-431F-4B89-9F91-A9ABE988963B}" destId="{69A2611A-C28D-470F-857B-EDF2D1D6FD5E}" srcOrd="3" destOrd="0" presId="urn:microsoft.com/office/officeart/2005/8/layout/bList2"/>
    <dgm:cxn modelId="{148C3067-6D8D-4F14-9E07-41FE6FEC1000}" type="presParOf" srcId="{DE113404-8B91-4F3E-AD82-5AD7FF9E5BC9}" destId="{7CC27826-6028-4B1F-A8C6-FF2496DF3120}" srcOrd="5" destOrd="0" presId="urn:microsoft.com/office/officeart/2005/8/layout/bList2"/>
    <dgm:cxn modelId="{A4607A6D-2593-4234-895C-D9F7DD0B08B0}" type="presParOf" srcId="{DE113404-8B91-4F3E-AD82-5AD7FF9E5BC9}" destId="{2822BAE4-23CE-4007-98D4-6128A0C2F6F1}" srcOrd="6" destOrd="0" presId="urn:microsoft.com/office/officeart/2005/8/layout/bList2"/>
    <dgm:cxn modelId="{EB725EDB-225B-43E5-8EAC-B5E1EC76EBF7}" type="presParOf" srcId="{2822BAE4-23CE-4007-98D4-6128A0C2F6F1}" destId="{8BE2AE30-E8C5-4F9F-AD16-FF98068F06C2}" srcOrd="0" destOrd="0" presId="urn:microsoft.com/office/officeart/2005/8/layout/bList2"/>
    <dgm:cxn modelId="{4C731B33-709C-42EC-8972-DEE81797607A}" type="presParOf" srcId="{2822BAE4-23CE-4007-98D4-6128A0C2F6F1}" destId="{806948D5-FB2E-4C8A-9DA8-A98B6B223250}" srcOrd="1" destOrd="0" presId="urn:microsoft.com/office/officeart/2005/8/layout/bList2"/>
    <dgm:cxn modelId="{1C9C753C-223B-4836-8AF0-2CF16A508B56}" type="presParOf" srcId="{2822BAE4-23CE-4007-98D4-6128A0C2F6F1}" destId="{8CF75322-253A-4C15-BAAB-7BA2F6EBF292}" srcOrd="2" destOrd="0" presId="urn:microsoft.com/office/officeart/2005/8/layout/bList2"/>
    <dgm:cxn modelId="{0E87428D-E30B-4FBC-9B34-70327F6D3A76}" type="presParOf" srcId="{2822BAE4-23CE-4007-98D4-6128A0C2F6F1}" destId="{C3EFB3DE-DEB3-4D01-86BE-85E51B94E5BF}" srcOrd="3" destOrd="0" presId="urn:microsoft.com/office/officeart/2005/8/layout/bList2"/>
    <dgm:cxn modelId="{2D978080-B44C-48B6-93C1-DE55C6F42B2A}" type="presParOf" srcId="{DE113404-8B91-4F3E-AD82-5AD7FF9E5BC9}" destId="{A66AB17D-CB03-42F5-B80F-7932FB700B30}" srcOrd="7" destOrd="0" presId="urn:microsoft.com/office/officeart/2005/8/layout/bList2"/>
    <dgm:cxn modelId="{617ABE8E-A1B1-4D25-95B4-494F14F64F89}" type="presParOf" srcId="{DE113404-8B91-4F3E-AD82-5AD7FF9E5BC9}" destId="{9A13EB6A-EC49-4F74-B01F-AF76757C81BB}" srcOrd="8" destOrd="0" presId="urn:microsoft.com/office/officeart/2005/8/layout/bList2"/>
    <dgm:cxn modelId="{D2541598-3091-4AD1-BCA6-7E85808F9863}" type="presParOf" srcId="{9A13EB6A-EC49-4F74-B01F-AF76757C81BB}" destId="{66718ECC-508E-4BF7-8E04-2B41BCEC3369}" srcOrd="0" destOrd="0" presId="urn:microsoft.com/office/officeart/2005/8/layout/bList2"/>
    <dgm:cxn modelId="{ED5D9D0D-B453-4147-ABB3-19974D37C7F1}" type="presParOf" srcId="{9A13EB6A-EC49-4F74-B01F-AF76757C81BB}" destId="{8860BFB6-0F75-4C05-B464-CC5A184697B9}" srcOrd="1" destOrd="0" presId="urn:microsoft.com/office/officeart/2005/8/layout/bList2"/>
    <dgm:cxn modelId="{A5425B77-1947-44AB-9583-75AF26B4FA66}" type="presParOf" srcId="{9A13EB6A-EC49-4F74-B01F-AF76757C81BB}" destId="{22CD8054-997F-4EC4-A812-08437583C4AB}" srcOrd="2" destOrd="0" presId="urn:microsoft.com/office/officeart/2005/8/layout/bList2"/>
    <dgm:cxn modelId="{3B3EB35B-C96B-47F7-8551-3B6AF2E76359}" type="presParOf" srcId="{9A13EB6A-EC49-4F74-B01F-AF76757C81BB}" destId="{A7D29CA5-1775-4695-AAB8-04B7D5CF98E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5A099D61-59B6-4C18-AA96-0923F5E34A68}" type="presOf" srcId="{D0A16347-7194-4826-9553-2EBF5FA95C2A}" destId="{4656A343-A1EB-44A3-893B-CD965895CA7E}"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B1630683-6012-484E-9E28-1B018335168E}" type="presOf" srcId="{D7954917-4B08-47CE-AF93-288C75BE27A2}" destId="{C39BE947-5126-4E96-9721-7C15DA6F98CC}" srcOrd="0" destOrd="0" presId="urn:microsoft.com/office/officeart/2005/8/layout/radial6"/>
    <dgm:cxn modelId="{8F93D9B0-1E44-4D8F-95CB-89E3C8FA4A04}" type="presOf" srcId="{8859F9E9-2416-4655-AF22-C1311CEFAE08}" destId="{93A05B33-5EC1-4A52-9581-C10D78E717E1}" srcOrd="0" destOrd="0" presId="urn:microsoft.com/office/officeart/2005/8/layout/radial6"/>
    <dgm:cxn modelId="{FF217DE4-1068-40E0-BBC8-9E1BD958D668}" type="presOf" srcId="{20DC3A41-B485-4CE2-8089-22A356EA05E1}" destId="{1C48EF99-C8AA-444A-BC9B-A746C14838C6}" srcOrd="0" destOrd="0" presId="urn:microsoft.com/office/officeart/2005/8/layout/radial6"/>
    <dgm:cxn modelId="{C895C471-604D-4B49-999B-E8CF87CD46CC}" type="presOf" srcId="{981B8AB3-2CD6-4000-A544-D87E19B6590E}" destId="{C37A049A-4E82-4567-8EBE-EFBE2E7FDD4B}" srcOrd="0" destOrd="0" presId="urn:microsoft.com/office/officeart/2005/8/layout/radial6"/>
    <dgm:cxn modelId="{FEBF827E-EB83-4380-9FB9-8D75F046F138}" type="presOf" srcId="{52A4AEA9-E960-4526-99F0-7EC4B4797408}" destId="{3C402686-4099-4E07-A7EE-CF141521552A}" srcOrd="0" destOrd="0" presId="urn:microsoft.com/office/officeart/2005/8/layout/radial6"/>
    <dgm:cxn modelId="{49867A5F-6D94-4652-B541-7A8F2F85FBCA}" srcId="{37E74465-C1ED-4E99-8DBB-A30F813009BC}" destId="{8B26C45B-842B-41AB-915F-C7DCE969FC0D}" srcOrd="4" destOrd="0" parTransId="{87647C37-950C-41A4-9D79-69C57DB7AEF4}" sibTransId="{21FC5BB7-27E7-4A72-96DE-CE090C51A60B}"/>
    <dgm:cxn modelId="{95E6961F-26FD-49C6-836C-2CB55BC6CA8B}" srcId="{37E74465-C1ED-4E99-8DBB-A30F813009BC}" destId="{C3C5617F-7C95-409D-8040-1A86C2433296}" srcOrd="3" destOrd="0" parTransId="{9B514DEA-07A6-45AA-9C30-09076D7675A0}" sibTransId="{981B8AB3-2CD6-4000-A544-D87E19B6590E}"/>
    <dgm:cxn modelId="{8473AE3E-E186-4BA6-A0BE-5544BEB40FF2}" srcId="{37E74465-C1ED-4E99-8DBB-A30F813009BC}" destId="{F4E6D930-C93E-48B3-9317-C59B917F9718}" srcOrd="5" destOrd="0" parTransId="{D205338C-C7CA-4C3B-B8A1-2195AE13F3D5}" sibTransId="{20DC3A41-B485-4CE2-8089-22A356EA05E1}"/>
    <dgm:cxn modelId="{A2AF102F-A985-459E-98AE-A032F4035126}" type="presOf" srcId="{BAE19A07-F005-45B7-8155-FECE8E9CD987}" destId="{7C9229EE-8D7A-4D46-9350-AF57FB09F3AB}" srcOrd="0" destOrd="0" presId="urn:microsoft.com/office/officeart/2005/8/layout/radial6"/>
    <dgm:cxn modelId="{511A7F84-2CAA-41F2-8CAC-7E30D999F881}" srcId="{37E74465-C1ED-4E99-8DBB-A30F813009BC}" destId="{D0A16347-7194-4826-9553-2EBF5FA95C2A}" srcOrd="0" destOrd="0" parTransId="{C4A2C6FC-6B24-43A1-99D7-9C31B0589414}" sibTransId="{52A4AEA9-E960-4526-99F0-7EC4B4797408}"/>
    <dgm:cxn modelId="{2DA0A0C1-6EA3-4DF4-8A04-DE4476166292}" type="presOf" srcId="{21FC5BB7-27E7-4A72-96DE-CE090C51A60B}" destId="{3C0FB93C-87F2-427F-86E9-65B754BE53E0}" srcOrd="0" destOrd="0" presId="urn:microsoft.com/office/officeart/2005/8/layout/radial6"/>
    <dgm:cxn modelId="{27DC42EF-DE1B-40F9-B2C2-DB24FEA205F4}" type="presOf" srcId="{8B26C45B-842B-41AB-915F-C7DCE969FC0D}" destId="{BB42D9AE-1957-4748-8063-44B94C392B05}" srcOrd="0" destOrd="0" presId="urn:microsoft.com/office/officeart/2005/8/layout/radial6"/>
    <dgm:cxn modelId="{0B443074-3A12-4105-A76B-2989AB12DEF1}" type="presOf" srcId="{37E74465-C1ED-4E99-8DBB-A30F813009BC}" destId="{F168EB3F-0ACE-4062-94D2-82D040DA2C6F}"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9CA383A2-2411-4100-97B3-990A178969E8}" type="presOf" srcId="{F4E6D930-C93E-48B3-9317-C59B917F9718}" destId="{D3237196-55E9-4C3E-B582-63E831BF5591}" srcOrd="0" destOrd="0" presId="urn:microsoft.com/office/officeart/2005/8/layout/radial6"/>
    <dgm:cxn modelId="{8E2329D3-B206-4F5A-86E2-7128ED98D2DD}" type="presOf" srcId="{C3C5617F-7C95-409D-8040-1A86C2433296}" destId="{908F2782-2A41-401D-B0AE-EB6AE4A4F753}" srcOrd="0" destOrd="0" presId="urn:microsoft.com/office/officeart/2005/8/layout/radial6"/>
    <dgm:cxn modelId="{BA63CF7C-109F-451F-B801-F9B05EE94E35}" type="presOf" srcId="{3E3B6FFC-C722-4D59-94E0-900124D92BB9}" destId="{2EE47987-B909-4732-AE28-FF95FAE7823C}" srcOrd="0" destOrd="0" presId="urn:microsoft.com/office/officeart/2005/8/layout/radial6"/>
    <dgm:cxn modelId="{C8F86CDB-2AA8-46E1-BFEB-91263FA6175F}" type="presOf" srcId="{AA9C32BC-0ADC-4589-BEA4-CACCE9C21901}" destId="{02B471A0-C65E-4730-9361-41D7D626412A}"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05FD45DB-BCCA-429F-9004-FD3959E16E24}" type="presParOf" srcId="{93A05B33-5EC1-4A52-9581-C10D78E717E1}" destId="{F168EB3F-0ACE-4062-94D2-82D040DA2C6F}" srcOrd="0" destOrd="0" presId="urn:microsoft.com/office/officeart/2005/8/layout/radial6"/>
    <dgm:cxn modelId="{D51A5EE1-DC29-47AB-914D-94A7F46B9F06}" type="presParOf" srcId="{93A05B33-5EC1-4A52-9581-C10D78E717E1}" destId="{4656A343-A1EB-44A3-893B-CD965895CA7E}" srcOrd="1" destOrd="0" presId="urn:microsoft.com/office/officeart/2005/8/layout/radial6"/>
    <dgm:cxn modelId="{26BAB323-1F0B-4FF8-A989-7AFDEC627946}" type="presParOf" srcId="{93A05B33-5EC1-4A52-9581-C10D78E717E1}" destId="{49F05892-2894-4E88-8E09-8B7FE3E4140E}" srcOrd="2" destOrd="0" presId="urn:microsoft.com/office/officeart/2005/8/layout/radial6"/>
    <dgm:cxn modelId="{3383D3C8-A8C9-47DC-9BA8-53D541FE7C9A}" type="presParOf" srcId="{93A05B33-5EC1-4A52-9581-C10D78E717E1}" destId="{3C402686-4099-4E07-A7EE-CF141521552A}" srcOrd="3" destOrd="0" presId="urn:microsoft.com/office/officeart/2005/8/layout/radial6"/>
    <dgm:cxn modelId="{9D00E612-FBA4-41E9-B164-569F5A38545C}" type="presParOf" srcId="{93A05B33-5EC1-4A52-9581-C10D78E717E1}" destId="{7C9229EE-8D7A-4D46-9350-AF57FB09F3AB}" srcOrd="4" destOrd="0" presId="urn:microsoft.com/office/officeart/2005/8/layout/radial6"/>
    <dgm:cxn modelId="{25365850-9D3E-49B7-BB2D-81803DF14352}" type="presParOf" srcId="{93A05B33-5EC1-4A52-9581-C10D78E717E1}" destId="{F34B2C67-7746-4FF0-BEBC-2AE46576A76D}" srcOrd="5" destOrd="0" presId="urn:microsoft.com/office/officeart/2005/8/layout/radial6"/>
    <dgm:cxn modelId="{1D280494-FE2F-439F-8BAB-30EA045498AA}" type="presParOf" srcId="{93A05B33-5EC1-4A52-9581-C10D78E717E1}" destId="{02B471A0-C65E-4730-9361-41D7D626412A}" srcOrd="6" destOrd="0" presId="urn:microsoft.com/office/officeart/2005/8/layout/radial6"/>
    <dgm:cxn modelId="{33C5F76D-DBE8-4F7F-A57A-F6D9A36BC082}" type="presParOf" srcId="{93A05B33-5EC1-4A52-9581-C10D78E717E1}" destId="{2EE47987-B909-4732-AE28-FF95FAE7823C}" srcOrd="7" destOrd="0" presId="urn:microsoft.com/office/officeart/2005/8/layout/radial6"/>
    <dgm:cxn modelId="{28E680B2-A1A9-45EF-82DA-C48FB53EA905}" type="presParOf" srcId="{93A05B33-5EC1-4A52-9581-C10D78E717E1}" destId="{479D313F-9397-4EE8-A873-D40936350F85}" srcOrd="8" destOrd="0" presId="urn:microsoft.com/office/officeart/2005/8/layout/radial6"/>
    <dgm:cxn modelId="{C0F5CBD6-2347-4087-9295-1BBED3F03B96}" type="presParOf" srcId="{93A05B33-5EC1-4A52-9581-C10D78E717E1}" destId="{C39BE947-5126-4E96-9721-7C15DA6F98CC}" srcOrd="9" destOrd="0" presId="urn:microsoft.com/office/officeart/2005/8/layout/radial6"/>
    <dgm:cxn modelId="{9916AD41-A753-43C5-BC17-01E7DC1D2407}" type="presParOf" srcId="{93A05B33-5EC1-4A52-9581-C10D78E717E1}" destId="{908F2782-2A41-401D-B0AE-EB6AE4A4F753}" srcOrd="10" destOrd="0" presId="urn:microsoft.com/office/officeart/2005/8/layout/radial6"/>
    <dgm:cxn modelId="{96BADD80-1D0A-4E3B-9E6A-75176DE6576C}" type="presParOf" srcId="{93A05B33-5EC1-4A52-9581-C10D78E717E1}" destId="{C3738A59-E6D2-4D94-9343-F09E6566C571}" srcOrd="11" destOrd="0" presId="urn:microsoft.com/office/officeart/2005/8/layout/radial6"/>
    <dgm:cxn modelId="{D73024E2-48A1-43B2-84B1-B4293B4DDE55}" type="presParOf" srcId="{93A05B33-5EC1-4A52-9581-C10D78E717E1}" destId="{C37A049A-4E82-4567-8EBE-EFBE2E7FDD4B}" srcOrd="12" destOrd="0" presId="urn:microsoft.com/office/officeart/2005/8/layout/radial6"/>
    <dgm:cxn modelId="{8B562BC6-144A-4B52-8379-B4C217837876}" type="presParOf" srcId="{93A05B33-5EC1-4A52-9581-C10D78E717E1}" destId="{BB42D9AE-1957-4748-8063-44B94C392B05}" srcOrd="13" destOrd="0" presId="urn:microsoft.com/office/officeart/2005/8/layout/radial6"/>
    <dgm:cxn modelId="{23551CC3-7FF3-4DCB-9CAD-0CBFB17B4528}" type="presParOf" srcId="{93A05B33-5EC1-4A52-9581-C10D78E717E1}" destId="{09F43A92-4710-4708-B94A-2C9163BF7EA5}" srcOrd="14" destOrd="0" presId="urn:microsoft.com/office/officeart/2005/8/layout/radial6"/>
    <dgm:cxn modelId="{83A8AF1F-7290-4910-8816-A3B1C36BBCA5}" type="presParOf" srcId="{93A05B33-5EC1-4A52-9581-C10D78E717E1}" destId="{3C0FB93C-87F2-427F-86E9-65B754BE53E0}" srcOrd="15" destOrd="0" presId="urn:microsoft.com/office/officeart/2005/8/layout/radial6"/>
    <dgm:cxn modelId="{02A6D5CF-98DB-4FF8-BACB-3B218264AA91}" type="presParOf" srcId="{93A05B33-5EC1-4A52-9581-C10D78E717E1}" destId="{D3237196-55E9-4C3E-B582-63E831BF5591}" srcOrd="16" destOrd="0" presId="urn:microsoft.com/office/officeart/2005/8/layout/radial6"/>
    <dgm:cxn modelId="{CD66B942-E115-4427-97EB-FEB3B565444D}" type="presParOf" srcId="{93A05B33-5EC1-4A52-9581-C10D78E717E1}" destId="{482A3908-6A8F-4D6A-AB75-9E5C682F90E5}" srcOrd="17" destOrd="0" presId="urn:microsoft.com/office/officeart/2005/8/layout/radial6"/>
    <dgm:cxn modelId="{A8AFBA9A-A017-4E9C-8C75-15923ADA25ED}"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23967DBD-9BD8-4BE4-B052-A96D26C11AD7}" type="presOf" srcId="{8B26C45B-842B-41AB-915F-C7DCE969FC0D}" destId="{BB42D9AE-1957-4748-8063-44B94C392B05}"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068D16B2-509A-49FD-B379-5560E4DA20CC}" type="presOf" srcId="{52A4AEA9-E960-4526-99F0-7EC4B4797408}" destId="{3C402686-4099-4E07-A7EE-CF141521552A}" srcOrd="0" destOrd="0" presId="urn:microsoft.com/office/officeart/2005/8/layout/radial6"/>
    <dgm:cxn modelId="{86B9FE73-01CC-40DB-890D-335B7E4D7E6F}" type="presOf" srcId="{3E3B6FFC-C722-4D59-94E0-900124D92BB9}" destId="{2EE47987-B909-4732-AE28-FF95FAE7823C}" srcOrd="0" destOrd="0" presId="urn:microsoft.com/office/officeart/2005/8/layout/radial6"/>
    <dgm:cxn modelId="{C22B7AA8-42FA-4D0B-9DBC-B20D86042655}" type="presOf" srcId="{981B8AB3-2CD6-4000-A544-D87E19B6590E}" destId="{C37A049A-4E82-4567-8EBE-EFBE2E7FDD4B}" srcOrd="0" destOrd="0" presId="urn:microsoft.com/office/officeart/2005/8/layout/radial6"/>
    <dgm:cxn modelId="{8D4E6701-4DCD-4866-9B6A-CC1CC6DFD61D}" type="presOf" srcId="{20DC3A41-B485-4CE2-8089-22A356EA05E1}" destId="{1C48EF99-C8AA-444A-BC9B-A746C14838C6}" srcOrd="0" destOrd="0" presId="urn:microsoft.com/office/officeart/2005/8/layout/radial6"/>
    <dgm:cxn modelId="{BF5E2BDA-2F62-40ED-8538-FE8F1C196480}" type="presOf" srcId="{AA9C32BC-0ADC-4589-BEA4-CACCE9C21901}" destId="{02B471A0-C65E-4730-9361-41D7D626412A}" srcOrd="0" destOrd="0" presId="urn:microsoft.com/office/officeart/2005/8/layout/radial6"/>
    <dgm:cxn modelId="{4EAAEA53-4ED9-47D3-8DAC-4DB88CDA4167}" type="presOf" srcId="{D7954917-4B08-47CE-AF93-288C75BE27A2}" destId="{C39BE947-5126-4E96-9721-7C15DA6F98CC}" srcOrd="0" destOrd="0" presId="urn:microsoft.com/office/officeart/2005/8/layout/radial6"/>
    <dgm:cxn modelId="{1BFE47DB-13E0-46EE-BB08-59361B3C0C34}" type="presOf" srcId="{F4E6D930-C93E-48B3-9317-C59B917F9718}" destId="{D3237196-55E9-4C3E-B582-63E831BF5591}" srcOrd="0" destOrd="0" presId="urn:microsoft.com/office/officeart/2005/8/layout/radial6"/>
    <dgm:cxn modelId="{49867A5F-6D94-4652-B541-7A8F2F85FBCA}" srcId="{37E74465-C1ED-4E99-8DBB-A30F813009BC}" destId="{8B26C45B-842B-41AB-915F-C7DCE969FC0D}" srcOrd="4" destOrd="0" parTransId="{87647C37-950C-41A4-9D79-69C57DB7AEF4}" sibTransId="{21FC5BB7-27E7-4A72-96DE-CE090C51A60B}"/>
    <dgm:cxn modelId="{95E6961F-26FD-49C6-836C-2CB55BC6CA8B}" srcId="{37E74465-C1ED-4E99-8DBB-A30F813009BC}" destId="{C3C5617F-7C95-409D-8040-1A86C2433296}" srcOrd="3" destOrd="0" parTransId="{9B514DEA-07A6-45AA-9C30-09076D7675A0}" sibTransId="{981B8AB3-2CD6-4000-A544-D87E19B6590E}"/>
    <dgm:cxn modelId="{8473AE3E-E186-4BA6-A0BE-5544BEB40FF2}" srcId="{37E74465-C1ED-4E99-8DBB-A30F813009BC}" destId="{F4E6D930-C93E-48B3-9317-C59B917F9718}" srcOrd="5" destOrd="0" parTransId="{D205338C-C7CA-4C3B-B8A1-2195AE13F3D5}" sibTransId="{20DC3A41-B485-4CE2-8089-22A356EA05E1}"/>
    <dgm:cxn modelId="{511A7F84-2CAA-41F2-8CAC-7E30D999F881}" srcId="{37E74465-C1ED-4E99-8DBB-A30F813009BC}" destId="{D0A16347-7194-4826-9553-2EBF5FA95C2A}" srcOrd="0" destOrd="0" parTransId="{C4A2C6FC-6B24-43A1-99D7-9C31B0589414}" sibTransId="{52A4AEA9-E960-4526-99F0-7EC4B4797408}"/>
    <dgm:cxn modelId="{D47BD413-6452-4950-9F52-5CE7EC575815}" type="presOf" srcId="{D0A16347-7194-4826-9553-2EBF5FA95C2A}" destId="{4656A343-A1EB-44A3-893B-CD965895CA7E}" srcOrd="0" destOrd="0" presId="urn:microsoft.com/office/officeart/2005/8/layout/radial6"/>
    <dgm:cxn modelId="{12C9E426-2215-4EA5-AD1E-2B7EC9EC4A59}" type="presOf" srcId="{BAE19A07-F005-45B7-8155-FECE8E9CD987}" destId="{7C9229EE-8D7A-4D46-9350-AF57FB09F3AB}" srcOrd="0" destOrd="0" presId="urn:microsoft.com/office/officeart/2005/8/layout/radial6"/>
    <dgm:cxn modelId="{E720C3CF-8302-44B1-9857-E81FB1728C86}" type="presOf" srcId="{21FC5BB7-27E7-4A72-96DE-CE090C51A60B}" destId="{3C0FB93C-87F2-427F-86E9-65B754BE53E0}"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76185AC9-9655-4A0C-A9DF-BCB778A348D6}" type="presOf" srcId="{C3C5617F-7C95-409D-8040-1A86C2433296}" destId="{908F2782-2A41-401D-B0AE-EB6AE4A4F753}" srcOrd="0" destOrd="0" presId="urn:microsoft.com/office/officeart/2005/8/layout/radial6"/>
    <dgm:cxn modelId="{E1532ADA-F697-47D4-9B6B-62091A2CBFC0}" type="presOf" srcId="{37E74465-C1ED-4E99-8DBB-A30F813009BC}" destId="{F168EB3F-0ACE-4062-94D2-82D040DA2C6F}"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AC571148-060C-42D6-BFEF-29B25A1DE358}" type="presOf" srcId="{8859F9E9-2416-4655-AF22-C1311CEFAE08}" destId="{93A05B33-5EC1-4A52-9581-C10D78E717E1}" srcOrd="0" destOrd="0" presId="urn:microsoft.com/office/officeart/2005/8/layout/radial6"/>
    <dgm:cxn modelId="{22C6075D-BB95-4DF7-BCD6-1E49DEAACAA7}" type="presParOf" srcId="{93A05B33-5EC1-4A52-9581-C10D78E717E1}" destId="{F168EB3F-0ACE-4062-94D2-82D040DA2C6F}" srcOrd="0" destOrd="0" presId="urn:microsoft.com/office/officeart/2005/8/layout/radial6"/>
    <dgm:cxn modelId="{65C79CEC-9A0E-4DD2-937A-E1139E1DEB0D}" type="presParOf" srcId="{93A05B33-5EC1-4A52-9581-C10D78E717E1}" destId="{4656A343-A1EB-44A3-893B-CD965895CA7E}" srcOrd="1" destOrd="0" presId="urn:microsoft.com/office/officeart/2005/8/layout/radial6"/>
    <dgm:cxn modelId="{358234A8-FCD6-434F-A234-EDFBBAD76D74}" type="presParOf" srcId="{93A05B33-5EC1-4A52-9581-C10D78E717E1}" destId="{49F05892-2894-4E88-8E09-8B7FE3E4140E}" srcOrd="2" destOrd="0" presId="urn:microsoft.com/office/officeart/2005/8/layout/radial6"/>
    <dgm:cxn modelId="{CD9B1EF6-B735-4C1A-B4CE-6CB9F96D8DBD}" type="presParOf" srcId="{93A05B33-5EC1-4A52-9581-C10D78E717E1}" destId="{3C402686-4099-4E07-A7EE-CF141521552A}" srcOrd="3" destOrd="0" presId="urn:microsoft.com/office/officeart/2005/8/layout/radial6"/>
    <dgm:cxn modelId="{0734DFC9-6C73-49D7-83E4-15178B848595}" type="presParOf" srcId="{93A05B33-5EC1-4A52-9581-C10D78E717E1}" destId="{7C9229EE-8D7A-4D46-9350-AF57FB09F3AB}" srcOrd="4" destOrd="0" presId="urn:microsoft.com/office/officeart/2005/8/layout/radial6"/>
    <dgm:cxn modelId="{419DFEA2-DA23-4F80-8F52-8E9DAEB69187}" type="presParOf" srcId="{93A05B33-5EC1-4A52-9581-C10D78E717E1}" destId="{F34B2C67-7746-4FF0-BEBC-2AE46576A76D}" srcOrd="5" destOrd="0" presId="urn:microsoft.com/office/officeart/2005/8/layout/radial6"/>
    <dgm:cxn modelId="{3D9EB11B-CBFB-41D4-B694-081E3E298670}" type="presParOf" srcId="{93A05B33-5EC1-4A52-9581-C10D78E717E1}" destId="{02B471A0-C65E-4730-9361-41D7D626412A}" srcOrd="6" destOrd="0" presId="urn:microsoft.com/office/officeart/2005/8/layout/radial6"/>
    <dgm:cxn modelId="{ECC99BAD-B46F-4128-B124-6423F3E2A1FA}" type="presParOf" srcId="{93A05B33-5EC1-4A52-9581-C10D78E717E1}" destId="{2EE47987-B909-4732-AE28-FF95FAE7823C}" srcOrd="7" destOrd="0" presId="urn:microsoft.com/office/officeart/2005/8/layout/radial6"/>
    <dgm:cxn modelId="{A98B31A2-4FAD-430A-85C5-7998E6481886}" type="presParOf" srcId="{93A05B33-5EC1-4A52-9581-C10D78E717E1}" destId="{479D313F-9397-4EE8-A873-D40936350F85}" srcOrd="8" destOrd="0" presId="urn:microsoft.com/office/officeart/2005/8/layout/radial6"/>
    <dgm:cxn modelId="{8CA22D50-4477-45BA-AFBB-8AEFDF07C286}" type="presParOf" srcId="{93A05B33-5EC1-4A52-9581-C10D78E717E1}" destId="{C39BE947-5126-4E96-9721-7C15DA6F98CC}" srcOrd="9" destOrd="0" presId="urn:microsoft.com/office/officeart/2005/8/layout/radial6"/>
    <dgm:cxn modelId="{F2DACA39-3F78-4E14-903C-A8B81DDB2E78}" type="presParOf" srcId="{93A05B33-5EC1-4A52-9581-C10D78E717E1}" destId="{908F2782-2A41-401D-B0AE-EB6AE4A4F753}" srcOrd="10" destOrd="0" presId="urn:microsoft.com/office/officeart/2005/8/layout/radial6"/>
    <dgm:cxn modelId="{217148C5-EB5B-46BA-823A-107D7768DC30}" type="presParOf" srcId="{93A05B33-5EC1-4A52-9581-C10D78E717E1}" destId="{C3738A59-E6D2-4D94-9343-F09E6566C571}" srcOrd="11" destOrd="0" presId="urn:microsoft.com/office/officeart/2005/8/layout/radial6"/>
    <dgm:cxn modelId="{34B712B2-9738-4ECB-A3DA-FB91EFEA14EB}" type="presParOf" srcId="{93A05B33-5EC1-4A52-9581-C10D78E717E1}" destId="{C37A049A-4E82-4567-8EBE-EFBE2E7FDD4B}" srcOrd="12" destOrd="0" presId="urn:microsoft.com/office/officeart/2005/8/layout/radial6"/>
    <dgm:cxn modelId="{EFD6E324-68C5-4D3A-A34B-D25B30468CF5}" type="presParOf" srcId="{93A05B33-5EC1-4A52-9581-C10D78E717E1}" destId="{BB42D9AE-1957-4748-8063-44B94C392B05}" srcOrd="13" destOrd="0" presId="urn:microsoft.com/office/officeart/2005/8/layout/radial6"/>
    <dgm:cxn modelId="{F687FE3D-A66D-4DBD-8708-7F43DEEF7BB6}" type="presParOf" srcId="{93A05B33-5EC1-4A52-9581-C10D78E717E1}" destId="{09F43A92-4710-4708-B94A-2C9163BF7EA5}" srcOrd="14" destOrd="0" presId="urn:microsoft.com/office/officeart/2005/8/layout/radial6"/>
    <dgm:cxn modelId="{18A10CE7-ECE7-424F-BF1B-915DE01C0904}" type="presParOf" srcId="{93A05B33-5EC1-4A52-9581-C10D78E717E1}" destId="{3C0FB93C-87F2-427F-86E9-65B754BE53E0}" srcOrd="15" destOrd="0" presId="urn:microsoft.com/office/officeart/2005/8/layout/radial6"/>
    <dgm:cxn modelId="{ADBB67D6-C848-400E-ABB7-1E246C1883BC}" type="presParOf" srcId="{93A05B33-5EC1-4A52-9581-C10D78E717E1}" destId="{D3237196-55E9-4C3E-B582-63E831BF5591}" srcOrd="16" destOrd="0" presId="urn:microsoft.com/office/officeart/2005/8/layout/radial6"/>
    <dgm:cxn modelId="{86AB01CA-8B3C-4360-BCE6-12CB09A80663}" type="presParOf" srcId="{93A05B33-5EC1-4A52-9581-C10D78E717E1}" destId="{482A3908-6A8F-4D6A-AB75-9E5C682F90E5}" srcOrd="17" destOrd="0" presId="urn:microsoft.com/office/officeart/2005/8/layout/radial6"/>
    <dgm:cxn modelId="{F2CBDAD9-C8BF-4375-BDCC-FBD1F75239BE}"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AF048CCC-024E-446B-85D8-7FACB2E99B22}" type="presOf" srcId="{8B26C45B-842B-41AB-915F-C7DCE969FC0D}" destId="{BB42D9AE-1957-4748-8063-44B94C392B05}"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B3ABCD56-DE32-49A6-977D-1827DD683610}" type="presOf" srcId="{20DC3A41-B485-4CE2-8089-22A356EA05E1}" destId="{1C48EF99-C8AA-444A-BC9B-A746C14838C6}" srcOrd="0" destOrd="0" presId="urn:microsoft.com/office/officeart/2005/8/layout/radial6"/>
    <dgm:cxn modelId="{00AD5B90-5322-47DE-A52B-8A0E886F0EDC}" type="presOf" srcId="{8859F9E9-2416-4655-AF22-C1311CEFAE08}" destId="{93A05B33-5EC1-4A52-9581-C10D78E717E1}" srcOrd="0" destOrd="0" presId="urn:microsoft.com/office/officeart/2005/8/layout/radial6"/>
    <dgm:cxn modelId="{560AEAB4-130B-4AF6-BBC3-B9C9213F686B}" type="presOf" srcId="{D0A16347-7194-4826-9553-2EBF5FA95C2A}" destId="{4656A343-A1EB-44A3-893B-CD965895CA7E}" srcOrd="0" destOrd="0" presId="urn:microsoft.com/office/officeart/2005/8/layout/radial6"/>
    <dgm:cxn modelId="{AC6FA2C2-1333-4491-9184-D82B2B8BD6DB}" type="presOf" srcId="{BAE19A07-F005-45B7-8155-FECE8E9CD987}" destId="{7C9229EE-8D7A-4D46-9350-AF57FB09F3AB}" srcOrd="0" destOrd="0" presId="urn:microsoft.com/office/officeart/2005/8/layout/radial6"/>
    <dgm:cxn modelId="{76E1E1FD-90F1-44F6-ABC8-0E694E2B9928}" type="presOf" srcId="{F4E6D930-C93E-48B3-9317-C59B917F9718}" destId="{D3237196-55E9-4C3E-B582-63E831BF5591}" srcOrd="0" destOrd="0" presId="urn:microsoft.com/office/officeart/2005/8/layout/radial6"/>
    <dgm:cxn modelId="{1144DB93-EF9C-4CC8-8D89-BBEA7891911A}" type="presOf" srcId="{D7954917-4B08-47CE-AF93-288C75BE27A2}" destId="{C39BE947-5126-4E96-9721-7C15DA6F98CC}" srcOrd="0" destOrd="0" presId="urn:microsoft.com/office/officeart/2005/8/layout/radial6"/>
    <dgm:cxn modelId="{49867A5F-6D94-4652-B541-7A8F2F85FBCA}" srcId="{37E74465-C1ED-4E99-8DBB-A30F813009BC}" destId="{8B26C45B-842B-41AB-915F-C7DCE969FC0D}" srcOrd="4" destOrd="0" parTransId="{87647C37-950C-41A4-9D79-69C57DB7AEF4}" sibTransId="{21FC5BB7-27E7-4A72-96DE-CE090C51A60B}"/>
    <dgm:cxn modelId="{95E6961F-26FD-49C6-836C-2CB55BC6CA8B}" srcId="{37E74465-C1ED-4E99-8DBB-A30F813009BC}" destId="{C3C5617F-7C95-409D-8040-1A86C2433296}" srcOrd="3" destOrd="0" parTransId="{9B514DEA-07A6-45AA-9C30-09076D7675A0}" sibTransId="{981B8AB3-2CD6-4000-A544-D87E19B6590E}"/>
    <dgm:cxn modelId="{A7FEA33F-5DE9-45CF-B534-78109673A83E}" type="presOf" srcId="{C3C5617F-7C95-409D-8040-1A86C2433296}" destId="{908F2782-2A41-401D-B0AE-EB6AE4A4F753}" srcOrd="0" destOrd="0" presId="urn:microsoft.com/office/officeart/2005/8/layout/radial6"/>
    <dgm:cxn modelId="{8473AE3E-E186-4BA6-A0BE-5544BEB40FF2}" srcId="{37E74465-C1ED-4E99-8DBB-A30F813009BC}" destId="{F4E6D930-C93E-48B3-9317-C59B917F9718}" srcOrd="5" destOrd="0" parTransId="{D205338C-C7CA-4C3B-B8A1-2195AE13F3D5}" sibTransId="{20DC3A41-B485-4CE2-8089-22A356EA05E1}"/>
    <dgm:cxn modelId="{511A7F84-2CAA-41F2-8CAC-7E30D999F881}" srcId="{37E74465-C1ED-4E99-8DBB-A30F813009BC}" destId="{D0A16347-7194-4826-9553-2EBF5FA95C2A}" srcOrd="0" destOrd="0" parTransId="{C4A2C6FC-6B24-43A1-99D7-9C31B0589414}" sibTransId="{52A4AEA9-E960-4526-99F0-7EC4B4797408}"/>
    <dgm:cxn modelId="{2C4BF5DE-1A5F-4242-B315-E318E7BEB1D7}" type="presOf" srcId="{AA9C32BC-0ADC-4589-BEA4-CACCE9C21901}" destId="{02B471A0-C65E-4730-9361-41D7D626412A}" srcOrd="0" destOrd="0" presId="urn:microsoft.com/office/officeart/2005/8/layout/radial6"/>
    <dgm:cxn modelId="{E556D93B-0A97-4F0F-9400-A02448A1D9F8}" type="presOf" srcId="{3E3B6FFC-C722-4D59-94E0-900124D92BB9}" destId="{2EE47987-B909-4732-AE28-FF95FAE7823C}"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A03CBFD0-EEAD-4EC5-AA3E-33245921FBED}" type="presOf" srcId="{37E74465-C1ED-4E99-8DBB-A30F813009BC}" destId="{F168EB3F-0ACE-4062-94D2-82D040DA2C6F}" srcOrd="0" destOrd="0" presId="urn:microsoft.com/office/officeart/2005/8/layout/radial6"/>
    <dgm:cxn modelId="{9DF6B4EC-4ACD-48CD-BFAF-2FAC8A1032BF}" type="presOf" srcId="{21FC5BB7-27E7-4A72-96DE-CE090C51A60B}" destId="{3C0FB93C-87F2-427F-86E9-65B754BE53E0}" srcOrd="0" destOrd="0" presId="urn:microsoft.com/office/officeart/2005/8/layout/radial6"/>
    <dgm:cxn modelId="{0B91A936-C829-4319-9CD6-8075F620E397}" type="presOf" srcId="{981B8AB3-2CD6-4000-A544-D87E19B6590E}" destId="{C37A049A-4E82-4567-8EBE-EFBE2E7FDD4B}" srcOrd="0" destOrd="0" presId="urn:microsoft.com/office/officeart/2005/8/layout/radial6"/>
    <dgm:cxn modelId="{BB6CFC92-5690-42E4-BDBF-0138B9EEBFA4}" type="presOf" srcId="{52A4AEA9-E960-4526-99F0-7EC4B4797408}" destId="{3C402686-4099-4E07-A7EE-CF141521552A}"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3F7C87DF-96DF-441F-8596-E87FAB5C6F15}" type="presParOf" srcId="{93A05B33-5EC1-4A52-9581-C10D78E717E1}" destId="{F168EB3F-0ACE-4062-94D2-82D040DA2C6F}" srcOrd="0" destOrd="0" presId="urn:microsoft.com/office/officeart/2005/8/layout/radial6"/>
    <dgm:cxn modelId="{05A99D99-A53F-46A7-A75F-BED68CFF71C7}" type="presParOf" srcId="{93A05B33-5EC1-4A52-9581-C10D78E717E1}" destId="{4656A343-A1EB-44A3-893B-CD965895CA7E}" srcOrd="1" destOrd="0" presId="urn:microsoft.com/office/officeart/2005/8/layout/radial6"/>
    <dgm:cxn modelId="{A9F78DC5-FE15-494F-B493-2548D57414BC}" type="presParOf" srcId="{93A05B33-5EC1-4A52-9581-C10D78E717E1}" destId="{49F05892-2894-4E88-8E09-8B7FE3E4140E}" srcOrd="2" destOrd="0" presId="urn:microsoft.com/office/officeart/2005/8/layout/radial6"/>
    <dgm:cxn modelId="{006A9A36-5128-4B6A-AF5E-7610940C3B3A}" type="presParOf" srcId="{93A05B33-5EC1-4A52-9581-C10D78E717E1}" destId="{3C402686-4099-4E07-A7EE-CF141521552A}" srcOrd="3" destOrd="0" presId="urn:microsoft.com/office/officeart/2005/8/layout/radial6"/>
    <dgm:cxn modelId="{1A98E356-A707-475A-8BC8-C313AE9247C6}" type="presParOf" srcId="{93A05B33-5EC1-4A52-9581-C10D78E717E1}" destId="{7C9229EE-8D7A-4D46-9350-AF57FB09F3AB}" srcOrd="4" destOrd="0" presId="urn:microsoft.com/office/officeart/2005/8/layout/radial6"/>
    <dgm:cxn modelId="{54011287-AF29-4DCC-89AD-2178095076D3}" type="presParOf" srcId="{93A05B33-5EC1-4A52-9581-C10D78E717E1}" destId="{F34B2C67-7746-4FF0-BEBC-2AE46576A76D}" srcOrd="5" destOrd="0" presId="urn:microsoft.com/office/officeart/2005/8/layout/radial6"/>
    <dgm:cxn modelId="{5445007F-1B6C-474F-AFCC-DBD205CB74EE}" type="presParOf" srcId="{93A05B33-5EC1-4A52-9581-C10D78E717E1}" destId="{02B471A0-C65E-4730-9361-41D7D626412A}" srcOrd="6" destOrd="0" presId="urn:microsoft.com/office/officeart/2005/8/layout/radial6"/>
    <dgm:cxn modelId="{B5D6211A-AE17-4811-895E-46B3B5B51176}" type="presParOf" srcId="{93A05B33-5EC1-4A52-9581-C10D78E717E1}" destId="{2EE47987-B909-4732-AE28-FF95FAE7823C}" srcOrd="7" destOrd="0" presId="urn:microsoft.com/office/officeart/2005/8/layout/radial6"/>
    <dgm:cxn modelId="{C07BFE31-17BB-4070-936B-CF2A978ECDFA}" type="presParOf" srcId="{93A05B33-5EC1-4A52-9581-C10D78E717E1}" destId="{479D313F-9397-4EE8-A873-D40936350F85}" srcOrd="8" destOrd="0" presId="urn:microsoft.com/office/officeart/2005/8/layout/radial6"/>
    <dgm:cxn modelId="{540D846E-08EE-4C72-997F-0C8E97AE6B65}" type="presParOf" srcId="{93A05B33-5EC1-4A52-9581-C10D78E717E1}" destId="{C39BE947-5126-4E96-9721-7C15DA6F98CC}" srcOrd="9" destOrd="0" presId="urn:microsoft.com/office/officeart/2005/8/layout/radial6"/>
    <dgm:cxn modelId="{640C1CDD-9DB0-4FEC-95E4-17F1B7A02AB7}" type="presParOf" srcId="{93A05B33-5EC1-4A52-9581-C10D78E717E1}" destId="{908F2782-2A41-401D-B0AE-EB6AE4A4F753}" srcOrd="10" destOrd="0" presId="urn:microsoft.com/office/officeart/2005/8/layout/radial6"/>
    <dgm:cxn modelId="{CBEB0A15-3603-41B9-A7D6-251A1C8E975A}" type="presParOf" srcId="{93A05B33-5EC1-4A52-9581-C10D78E717E1}" destId="{C3738A59-E6D2-4D94-9343-F09E6566C571}" srcOrd="11" destOrd="0" presId="urn:microsoft.com/office/officeart/2005/8/layout/radial6"/>
    <dgm:cxn modelId="{EF8BE21D-B8C3-40E7-8C78-CA0737962ED2}" type="presParOf" srcId="{93A05B33-5EC1-4A52-9581-C10D78E717E1}" destId="{C37A049A-4E82-4567-8EBE-EFBE2E7FDD4B}" srcOrd="12" destOrd="0" presId="urn:microsoft.com/office/officeart/2005/8/layout/radial6"/>
    <dgm:cxn modelId="{CABBA2CB-B467-4376-B6AC-A26AE0FA73B1}" type="presParOf" srcId="{93A05B33-5EC1-4A52-9581-C10D78E717E1}" destId="{BB42D9AE-1957-4748-8063-44B94C392B05}" srcOrd="13" destOrd="0" presId="urn:microsoft.com/office/officeart/2005/8/layout/radial6"/>
    <dgm:cxn modelId="{02B37CD4-6B7D-48ED-936B-8F738DB48613}" type="presParOf" srcId="{93A05B33-5EC1-4A52-9581-C10D78E717E1}" destId="{09F43A92-4710-4708-B94A-2C9163BF7EA5}" srcOrd="14" destOrd="0" presId="urn:microsoft.com/office/officeart/2005/8/layout/radial6"/>
    <dgm:cxn modelId="{234553DF-5571-4C1C-A9E4-1C1ED499B77E}" type="presParOf" srcId="{93A05B33-5EC1-4A52-9581-C10D78E717E1}" destId="{3C0FB93C-87F2-427F-86E9-65B754BE53E0}" srcOrd="15" destOrd="0" presId="urn:microsoft.com/office/officeart/2005/8/layout/radial6"/>
    <dgm:cxn modelId="{AF176F55-0391-400A-9812-BDBC406E8C3E}" type="presParOf" srcId="{93A05B33-5EC1-4A52-9581-C10D78E717E1}" destId="{D3237196-55E9-4C3E-B582-63E831BF5591}" srcOrd="16" destOrd="0" presId="urn:microsoft.com/office/officeart/2005/8/layout/radial6"/>
    <dgm:cxn modelId="{92E72271-87FD-47C9-849C-56D41556B898}" type="presParOf" srcId="{93A05B33-5EC1-4A52-9581-C10D78E717E1}" destId="{482A3908-6A8F-4D6A-AB75-9E5C682F90E5}" srcOrd="17" destOrd="0" presId="urn:microsoft.com/office/officeart/2005/8/layout/radial6"/>
    <dgm:cxn modelId="{7B73924D-FACA-4048-8155-94E081998626}"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E40A246-364B-44DA-9307-B57626DB1B41}" type="doc">
      <dgm:prSet loTypeId="urn:microsoft.com/office/officeart/2005/8/layout/chevron1" loCatId="process" qsTypeId="urn:microsoft.com/office/officeart/2005/8/quickstyle/simple1" qsCatId="simple" csTypeId="urn:microsoft.com/office/officeart/2005/8/colors/accent1_2" csCatId="accent1" phldr="1"/>
      <dgm:spPr/>
    </dgm:pt>
    <dgm:pt modelId="{34B04724-A87E-470E-BCF6-EFDA68DB98E3}">
      <dgm:prSet phldrT="[Text]"/>
      <dgm:spPr/>
      <dgm:t>
        <a:bodyPr/>
        <a:lstStyle/>
        <a:p>
          <a:r>
            <a:rPr lang="en-US" dirty="0" smtClean="0"/>
            <a:t>Learn</a:t>
          </a:r>
          <a:endParaRPr lang="en-US" dirty="0"/>
        </a:p>
      </dgm:t>
    </dgm:pt>
    <dgm:pt modelId="{B1F6C38C-D5FC-48DB-8958-028AA0C02202}" type="parTrans" cxnId="{A233C05E-A177-461C-B329-CAA62B37FA58}">
      <dgm:prSet/>
      <dgm:spPr/>
      <dgm:t>
        <a:bodyPr/>
        <a:lstStyle/>
        <a:p>
          <a:endParaRPr lang="en-US"/>
        </a:p>
      </dgm:t>
    </dgm:pt>
    <dgm:pt modelId="{039B1C08-32AB-4432-B5A5-F16416260BBC}" type="sibTrans" cxnId="{A233C05E-A177-461C-B329-CAA62B37FA58}">
      <dgm:prSet/>
      <dgm:spPr/>
      <dgm:t>
        <a:bodyPr/>
        <a:lstStyle/>
        <a:p>
          <a:endParaRPr lang="en-US"/>
        </a:p>
      </dgm:t>
    </dgm:pt>
    <dgm:pt modelId="{CEA58004-22D6-4B6C-98FE-4FF9BC10D6D3}">
      <dgm:prSet phldrT="[Text]"/>
      <dgm:spPr/>
      <dgm:t>
        <a:bodyPr/>
        <a:lstStyle/>
        <a:p>
          <a:r>
            <a:rPr lang="en-US" dirty="0" smtClean="0"/>
            <a:t>Share Feedback</a:t>
          </a:r>
          <a:endParaRPr lang="en-US" dirty="0"/>
        </a:p>
      </dgm:t>
    </dgm:pt>
    <dgm:pt modelId="{542B5425-EEF3-4237-A4CE-FF6BF5A47B34}" type="parTrans" cxnId="{02166E84-B8C4-4DB8-999D-4FB234C38117}">
      <dgm:prSet/>
      <dgm:spPr/>
      <dgm:t>
        <a:bodyPr/>
        <a:lstStyle/>
        <a:p>
          <a:endParaRPr lang="en-US"/>
        </a:p>
      </dgm:t>
    </dgm:pt>
    <dgm:pt modelId="{ED29E935-BCEA-4DE2-888F-2C09709B23F0}" type="sibTrans" cxnId="{02166E84-B8C4-4DB8-999D-4FB234C38117}">
      <dgm:prSet/>
      <dgm:spPr/>
      <dgm:t>
        <a:bodyPr/>
        <a:lstStyle/>
        <a:p>
          <a:endParaRPr lang="en-US"/>
        </a:p>
      </dgm:t>
    </dgm:pt>
    <dgm:pt modelId="{73B24498-A2A3-46E6-8860-C463CC27CFF0}">
      <dgm:prSet phldrT="[Text]"/>
      <dgm:spPr/>
      <dgm:t>
        <a:bodyPr/>
        <a:lstStyle/>
        <a:p>
          <a:r>
            <a:rPr lang="en-US" dirty="0" smtClean="0"/>
            <a:t>Understand</a:t>
          </a:r>
          <a:endParaRPr lang="en-US" dirty="0"/>
        </a:p>
      </dgm:t>
    </dgm:pt>
    <dgm:pt modelId="{31090813-955F-4D1B-BAC9-0FA423FEF494}" type="parTrans" cxnId="{1333FFA3-208F-49D1-8B42-12AF317DB38D}">
      <dgm:prSet/>
      <dgm:spPr/>
      <dgm:t>
        <a:bodyPr/>
        <a:lstStyle/>
        <a:p>
          <a:endParaRPr lang="en-US"/>
        </a:p>
      </dgm:t>
    </dgm:pt>
    <dgm:pt modelId="{246ED315-83A8-4282-B37C-B355C4D7D7BF}" type="sibTrans" cxnId="{1333FFA3-208F-49D1-8B42-12AF317DB38D}">
      <dgm:prSet/>
      <dgm:spPr/>
      <dgm:t>
        <a:bodyPr/>
        <a:lstStyle/>
        <a:p>
          <a:endParaRPr lang="en-US"/>
        </a:p>
      </dgm:t>
    </dgm:pt>
    <dgm:pt modelId="{C2CB0A64-CFAE-4955-87FC-6FCB61224D54}">
      <dgm:prSet phldrT="[Text]"/>
      <dgm:spPr/>
      <dgm:t>
        <a:bodyPr/>
        <a:lstStyle/>
        <a:p>
          <a:r>
            <a:rPr lang="en-US" dirty="0" smtClean="0"/>
            <a:t>Vote</a:t>
          </a:r>
          <a:endParaRPr lang="en-US" dirty="0"/>
        </a:p>
      </dgm:t>
    </dgm:pt>
    <dgm:pt modelId="{9440BB5D-23F4-42DC-9955-B9ED7EC36090}" type="parTrans" cxnId="{34D00408-44BC-442C-99B6-91E82FC7F3F0}">
      <dgm:prSet/>
      <dgm:spPr/>
      <dgm:t>
        <a:bodyPr/>
        <a:lstStyle/>
        <a:p>
          <a:endParaRPr lang="en-US"/>
        </a:p>
      </dgm:t>
    </dgm:pt>
    <dgm:pt modelId="{5EF93508-4164-42E1-99CD-76A314F8C92A}" type="sibTrans" cxnId="{34D00408-44BC-442C-99B6-91E82FC7F3F0}">
      <dgm:prSet/>
      <dgm:spPr/>
      <dgm:t>
        <a:bodyPr/>
        <a:lstStyle/>
        <a:p>
          <a:endParaRPr lang="en-US"/>
        </a:p>
      </dgm:t>
    </dgm:pt>
    <dgm:pt modelId="{FEE160BE-3666-4D24-881D-64FEA4AC68E7}">
      <dgm:prSet phldrT="[Text]"/>
      <dgm:spPr/>
      <dgm:t>
        <a:bodyPr/>
        <a:lstStyle/>
        <a:p>
          <a:r>
            <a:rPr lang="en-US" dirty="0" smtClean="0"/>
            <a:t>Improve</a:t>
          </a:r>
          <a:endParaRPr lang="en-US" dirty="0"/>
        </a:p>
      </dgm:t>
    </dgm:pt>
    <dgm:pt modelId="{C6D7E5A0-9007-4B92-9F8C-8820FC80C7B9}" type="parTrans" cxnId="{C137CB1C-5A6D-45A5-93DC-068161BA0636}">
      <dgm:prSet/>
      <dgm:spPr/>
      <dgm:t>
        <a:bodyPr/>
        <a:lstStyle/>
        <a:p>
          <a:endParaRPr lang="en-US"/>
        </a:p>
      </dgm:t>
    </dgm:pt>
    <dgm:pt modelId="{885FB47C-E5C5-415C-8B2E-EF96DA092D5E}" type="sibTrans" cxnId="{C137CB1C-5A6D-45A5-93DC-068161BA0636}">
      <dgm:prSet/>
      <dgm:spPr/>
      <dgm:t>
        <a:bodyPr/>
        <a:lstStyle/>
        <a:p>
          <a:endParaRPr lang="en-US"/>
        </a:p>
      </dgm:t>
    </dgm:pt>
    <dgm:pt modelId="{176C82B9-6A2E-4EAF-A303-69C6AD65B536}" type="pres">
      <dgm:prSet presAssocID="{7E40A246-364B-44DA-9307-B57626DB1B41}" presName="Name0" presStyleCnt="0">
        <dgm:presLayoutVars>
          <dgm:dir/>
          <dgm:animLvl val="lvl"/>
          <dgm:resizeHandles val="exact"/>
        </dgm:presLayoutVars>
      </dgm:prSet>
      <dgm:spPr/>
    </dgm:pt>
    <dgm:pt modelId="{926F26FF-DA5A-4137-9524-4D9488C5F8D3}" type="pres">
      <dgm:prSet presAssocID="{34B04724-A87E-470E-BCF6-EFDA68DB98E3}" presName="parTxOnly" presStyleLbl="node1" presStyleIdx="0" presStyleCnt="5">
        <dgm:presLayoutVars>
          <dgm:chMax val="0"/>
          <dgm:chPref val="0"/>
          <dgm:bulletEnabled val="1"/>
        </dgm:presLayoutVars>
      </dgm:prSet>
      <dgm:spPr/>
      <dgm:t>
        <a:bodyPr/>
        <a:lstStyle/>
        <a:p>
          <a:endParaRPr lang="en-US"/>
        </a:p>
      </dgm:t>
    </dgm:pt>
    <dgm:pt modelId="{41A7A15A-2296-49BA-9433-1751ED3CA2A5}" type="pres">
      <dgm:prSet presAssocID="{039B1C08-32AB-4432-B5A5-F16416260BBC}" presName="parTxOnlySpace" presStyleCnt="0"/>
      <dgm:spPr/>
    </dgm:pt>
    <dgm:pt modelId="{40B80746-1030-4A38-BA52-6367ADFEF12E}" type="pres">
      <dgm:prSet presAssocID="{CEA58004-22D6-4B6C-98FE-4FF9BC10D6D3}" presName="parTxOnly" presStyleLbl="node1" presStyleIdx="1" presStyleCnt="5">
        <dgm:presLayoutVars>
          <dgm:chMax val="0"/>
          <dgm:chPref val="0"/>
          <dgm:bulletEnabled val="1"/>
        </dgm:presLayoutVars>
      </dgm:prSet>
      <dgm:spPr/>
      <dgm:t>
        <a:bodyPr/>
        <a:lstStyle/>
        <a:p>
          <a:endParaRPr lang="en-US"/>
        </a:p>
      </dgm:t>
    </dgm:pt>
    <dgm:pt modelId="{A06F72FA-A293-4B20-AA94-CC32F1FA4DB9}" type="pres">
      <dgm:prSet presAssocID="{ED29E935-BCEA-4DE2-888F-2C09709B23F0}" presName="parTxOnlySpace" presStyleCnt="0"/>
      <dgm:spPr/>
    </dgm:pt>
    <dgm:pt modelId="{F69D27D6-F044-473F-A761-A6C527C21850}" type="pres">
      <dgm:prSet presAssocID="{73B24498-A2A3-46E6-8860-C463CC27CFF0}" presName="parTxOnly" presStyleLbl="node1" presStyleIdx="2" presStyleCnt="5">
        <dgm:presLayoutVars>
          <dgm:chMax val="0"/>
          <dgm:chPref val="0"/>
          <dgm:bulletEnabled val="1"/>
        </dgm:presLayoutVars>
      </dgm:prSet>
      <dgm:spPr/>
      <dgm:t>
        <a:bodyPr/>
        <a:lstStyle/>
        <a:p>
          <a:endParaRPr lang="en-US"/>
        </a:p>
      </dgm:t>
    </dgm:pt>
    <dgm:pt modelId="{18883584-18D2-4787-9BA1-9327C42013B9}" type="pres">
      <dgm:prSet presAssocID="{246ED315-83A8-4282-B37C-B355C4D7D7BF}" presName="parTxOnlySpace" presStyleCnt="0"/>
      <dgm:spPr/>
    </dgm:pt>
    <dgm:pt modelId="{2BBA2286-BD3A-492C-B8F8-7FEBADBA7743}" type="pres">
      <dgm:prSet presAssocID="{C2CB0A64-CFAE-4955-87FC-6FCB61224D54}" presName="parTxOnly" presStyleLbl="node1" presStyleIdx="3" presStyleCnt="5">
        <dgm:presLayoutVars>
          <dgm:chMax val="0"/>
          <dgm:chPref val="0"/>
          <dgm:bulletEnabled val="1"/>
        </dgm:presLayoutVars>
      </dgm:prSet>
      <dgm:spPr/>
      <dgm:t>
        <a:bodyPr/>
        <a:lstStyle/>
        <a:p>
          <a:endParaRPr lang="en-US"/>
        </a:p>
      </dgm:t>
    </dgm:pt>
    <dgm:pt modelId="{25524E01-B1A2-44E1-9D8C-9A3D89135137}" type="pres">
      <dgm:prSet presAssocID="{5EF93508-4164-42E1-99CD-76A314F8C92A}" presName="parTxOnlySpace" presStyleCnt="0"/>
      <dgm:spPr/>
    </dgm:pt>
    <dgm:pt modelId="{14E2FBD9-F1E2-4025-89DE-5486C75D8AAA}" type="pres">
      <dgm:prSet presAssocID="{FEE160BE-3666-4D24-881D-64FEA4AC68E7}" presName="parTxOnly" presStyleLbl="node1" presStyleIdx="4" presStyleCnt="5">
        <dgm:presLayoutVars>
          <dgm:chMax val="0"/>
          <dgm:chPref val="0"/>
          <dgm:bulletEnabled val="1"/>
        </dgm:presLayoutVars>
      </dgm:prSet>
      <dgm:spPr/>
      <dgm:t>
        <a:bodyPr/>
        <a:lstStyle/>
        <a:p>
          <a:endParaRPr lang="en-US"/>
        </a:p>
      </dgm:t>
    </dgm:pt>
  </dgm:ptLst>
  <dgm:cxnLst>
    <dgm:cxn modelId="{8AF27979-2CB4-43D6-9A9B-426671ECA22C}" type="presOf" srcId="{34B04724-A87E-470E-BCF6-EFDA68DB98E3}" destId="{926F26FF-DA5A-4137-9524-4D9488C5F8D3}" srcOrd="0" destOrd="0" presId="urn:microsoft.com/office/officeart/2005/8/layout/chevron1"/>
    <dgm:cxn modelId="{1333FFA3-208F-49D1-8B42-12AF317DB38D}" srcId="{7E40A246-364B-44DA-9307-B57626DB1B41}" destId="{73B24498-A2A3-46E6-8860-C463CC27CFF0}" srcOrd="2" destOrd="0" parTransId="{31090813-955F-4D1B-BAC9-0FA423FEF494}" sibTransId="{246ED315-83A8-4282-B37C-B355C4D7D7BF}"/>
    <dgm:cxn modelId="{C137CB1C-5A6D-45A5-93DC-068161BA0636}" srcId="{7E40A246-364B-44DA-9307-B57626DB1B41}" destId="{FEE160BE-3666-4D24-881D-64FEA4AC68E7}" srcOrd="4" destOrd="0" parTransId="{C6D7E5A0-9007-4B92-9F8C-8820FC80C7B9}" sibTransId="{885FB47C-E5C5-415C-8B2E-EF96DA092D5E}"/>
    <dgm:cxn modelId="{0D0DAE4E-CD64-4989-8C56-CE1750A0395C}" type="presOf" srcId="{C2CB0A64-CFAE-4955-87FC-6FCB61224D54}" destId="{2BBA2286-BD3A-492C-B8F8-7FEBADBA7743}" srcOrd="0" destOrd="0" presId="urn:microsoft.com/office/officeart/2005/8/layout/chevron1"/>
    <dgm:cxn modelId="{02166E84-B8C4-4DB8-999D-4FB234C38117}" srcId="{7E40A246-364B-44DA-9307-B57626DB1B41}" destId="{CEA58004-22D6-4B6C-98FE-4FF9BC10D6D3}" srcOrd="1" destOrd="0" parTransId="{542B5425-EEF3-4237-A4CE-FF6BF5A47B34}" sibTransId="{ED29E935-BCEA-4DE2-888F-2C09709B23F0}"/>
    <dgm:cxn modelId="{6D4F7807-C02F-464A-98E0-25A3A5A8634B}" type="presOf" srcId="{73B24498-A2A3-46E6-8860-C463CC27CFF0}" destId="{F69D27D6-F044-473F-A761-A6C527C21850}" srcOrd="0" destOrd="0" presId="urn:microsoft.com/office/officeart/2005/8/layout/chevron1"/>
    <dgm:cxn modelId="{34D00408-44BC-442C-99B6-91E82FC7F3F0}" srcId="{7E40A246-364B-44DA-9307-B57626DB1B41}" destId="{C2CB0A64-CFAE-4955-87FC-6FCB61224D54}" srcOrd="3" destOrd="0" parTransId="{9440BB5D-23F4-42DC-9955-B9ED7EC36090}" sibTransId="{5EF93508-4164-42E1-99CD-76A314F8C92A}"/>
    <dgm:cxn modelId="{861E8C10-1E39-40B8-BE6F-47FC6C8A95D7}" type="presOf" srcId="{CEA58004-22D6-4B6C-98FE-4FF9BC10D6D3}" destId="{40B80746-1030-4A38-BA52-6367ADFEF12E}" srcOrd="0" destOrd="0" presId="urn:microsoft.com/office/officeart/2005/8/layout/chevron1"/>
    <dgm:cxn modelId="{2E3B7462-203E-479B-9FD0-7ACCAE46E4AE}" type="presOf" srcId="{FEE160BE-3666-4D24-881D-64FEA4AC68E7}" destId="{14E2FBD9-F1E2-4025-89DE-5486C75D8AAA}" srcOrd="0" destOrd="0" presId="urn:microsoft.com/office/officeart/2005/8/layout/chevron1"/>
    <dgm:cxn modelId="{A233C05E-A177-461C-B329-CAA62B37FA58}" srcId="{7E40A246-364B-44DA-9307-B57626DB1B41}" destId="{34B04724-A87E-470E-BCF6-EFDA68DB98E3}" srcOrd="0" destOrd="0" parTransId="{B1F6C38C-D5FC-48DB-8958-028AA0C02202}" sibTransId="{039B1C08-32AB-4432-B5A5-F16416260BBC}"/>
    <dgm:cxn modelId="{1219C302-EC4B-4614-A0E9-038B5794C0F8}" type="presOf" srcId="{7E40A246-364B-44DA-9307-B57626DB1B41}" destId="{176C82B9-6A2E-4EAF-A303-69C6AD65B536}" srcOrd="0" destOrd="0" presId="urn:microsoft.com/office/officeart/2005/8/layout/chevron1"/>
    <dgm:cxn modelId="{8F94FE91-41A8-47EF-B2A1-0D2848D56317}" type="presParOf" srcId="{176C82B9-6A2E-4EAF-A303-69C6AD65B536}" destId="{926F26FF-DA5A-4137-9524-4D9488C5F8D3}" srcOrd="0" destOrd="0" presId="urn:microsoft.com/office/officeart/2005/8/layout/chevron1"/>
    <dgm:cxn modelId="{37092EF3-6016-4ADB-A59D-BC978A73D1E0}" type="presParOf" srcId="{176C82B9-6A2E-4EAF-A303-69C6AD65B536}" destId="{41A7A15A-2296-49BA-9433-1751ED3CA2A5}" srcOrd="1" destOrd="0" presId="urn:microsoft.com/office/officeart/2005/8/layout/chevron1"/>
    <dgm:cxn modelId="{9FE8EC69-5A72-453A-AB75-52BDAE126B92}" type="presParOf" srcId="{176C82B9-6A2E-4EAF-A303-69C6AD65B536}" destId="{40B80746-1030-4A38-BA52-6367ADFEF12E}" srcOrd="2" destOrd="0" presId="urn:microsoft.com/office/officeart/2005/8/layout/chevron1"/>
    <dgm:cxn modelId="{DD4B8B9C-F868-4747-A6C0-91648FD732B0}" type="presParOf" srcId="{176C82B9-6A2E-4EAF-A303-69C6AD65B536}" destId="{A06F72FA-A293-4B20-AA94-CC32F1FA4DB9}" srcOrd="3" destOrd="0" presId="urn:microsoft.com/office/officeart/2005/8/layout/chevron1"/>
    <dgm:cxn modelId="{41FD5705-6B19-432D-BC4E-B6C4007BEC89}" type="presParOf" srcId="{176C82B9-6A2E-4EAF-A303-69C6AD65B536}" destId="{F69D27D6-F044-473F-A761-A6C527C21850}" srcOrd="4" destOrd="0" presId="urn:microsoft.com/office/officeart/2005/8/layout/chevron1"/>
    <dgm:cxn modelId="{93F0CA18-67F8-48AE-8043-2A8D187C87A3}" type="presParOf" srcId="{176C82B9-6A2E-4EAF-A303-69C6AD65B536}" destId="{18883584-18D2-4787-9BA1-9327C42013B9}" srcOrd="5" destOrd="0" presId="urn:microsoft.com/office/officeart/2005/8/layout/chevron1"/>
    <dgm:cxn modelId="{8E191930-F3D6-4CB8-84BB-44E6AD4A1264}" type="presParOf" srcId="{176C82B9-6A2E-4EAF-A303-69C6AD65B536}" destId="{2BBA2286-BD3A-492C-B8F8-7FEBADBA7743}" srcOrd="6" destOrd="0" presId="urn:microsoft.com/office/officeart/2005/8/layout/chevron1"/>
    <dgm:cxn modelId="{ABDED411-1B85-42B8-92F5-3E3988C4A560}" type="presParOf" srcId="{176C82B9-6A2E-4EAF-A303-69C6AD65B536}" destId="{25524E01-B1A2-44E1-9D8C-9A3D89135137}" srcOrd="7" destOrd="0" presId="urn:microsoft.com/office/officeart/2005/8/layout/chevron1"/>
    <dgm:cxn modelId="{3B94FE20-36D2-4F3D-90F8-1973799F724D}" type="presParOf" srcId="{176C82B9-6A2E-4EAF-A303-69C6AD65B536}" destId="{14E2FBD9-F1E2-4025-89DE-5486C75D8AAA}"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0CC88C-3955-4E6D-9C8C-D75A82F9C0F9}" type="doc">
      <dgm:prSet loTypeId="urn:microsoft.com/office/officeart/2005/8/layout/bList2" loCatId="list" qsTypeId="urn:microsoft.com/office/officeart/2005/8/quickstyle/simple1" qsCatId="simple" csTypeId="urn:microsoft.com/office/officeart/2005/8/colors/accent2_5" csCatId="accent2" phldr="1"/>
      <dgm:spPr/>
      <dgm:t>
        <a:bodyPr/>
        <a:lstStyle/>
        <a:p>
          <a:endParaRPr lang="en-US"/>
        </a:p>
      </dgm:t>
    </dgm:pt>
    <dgm:pt modelId="{7BB6F715-2381-4764-A352-3F522EEB5D62}">
      <dgm:prSet phldrT="[Text]"/>
      <dgm:spPr/>
      <dgm:t>
        <a:bodyPr/>
        <a:lstStyle/>
        <a:p>
          <a:r>
            <a:rPr lang="en-US" dirty="0" smtClean="0">
              <a:latin typeface="EMprint" panose="020B0503020204020204" pitchFamily="34" charset="0"/>
            </a:rPr>
            <a:t>Transparency</a:t>
          </a:r>
          <a:endParaRPr lang="en-US" dirty="0">
            <a:latin typeface="EMprint" panose="020B0503020204020204" pitchFamily="34" charset="0"/>
          </a:endParaRPr>
        </a:p>
      </dgm:t>
    </dgm:pt>
    <dgm:pt modelId="{2CC0497B-E646-4544-AFCF-65B79A8BD67A}" type="parTrans" cxnId="{1020901A-5B9C-40C9-874C-27C154F52646}">
      <dgm:prSet/>
      <dgm:spPr/>
      <dgm:t>
        <a:bodyPr/>
        <a:lstStyle/>
        <a:p>
          <a:endParaRPr lang="en-US">
            <a:latin typeface="EMprint" panose="020B0503020204020204" pitchFamily="34" charset="0"/>
          </a:endParaRPr>
        </a:p>
      </dgm:t>
    </dgm:pt>
    <dgm:pt modelId="{710609E2-9B36-463A-B5AA-7B19422E4B26}" type="sibTrans" cxnId="{1020901A-5B9C-40C9-874C-27C154F52646}">
      <dgm:prSet/>
      <dgm:spPr/>
      <dgm:t>
        <a:bodyPr/>
        <a:lstStyle/>
        <a:p>
          <a:endParaRPr lang="en-US">
            <a:latin typeface="EMprint" panose="020B0503020204020204" pitchFamily="34" charset="0"/>
          </a:endParaRPr>
        </a:p>
      </dgm:t>
    </dgm:pt>
    <dgm:pt modelId="{13A8A59A-1434-474F-B38A-783B0CB0AF3C}">
      <dgm:prSet phldrT="[Text]"/>
      <dgm:spPr/>
      <dgm:t>
        <a:bodyPr/>
        <a:lstStyle/>
        <a:p>
          <a:r>
            <a:rPr lang="en-US" dirty="0" smtClean="0">
              <a:latin typeface="EMprint" panose="020B0503020204020204" pitchFamily="34" charset="0"/>
            </a:rPr>
            <a:t>End-to-end visualization</a:t>
          </a:r>
          <a:endParaRPr lang="en-US" dirty="0">
            <a:latin typeface="EMprint" panose="020B0503020204020204" pitchFamily="34" charset="0"/>
          </a:endParaRPr>
        </a:p>
      </dgm:t>
    </dgm:pt>
    <dgm:pt modelId="{ECC7C31C-FF3E-4BCB-AA4D-5CC36B1A585E}" type="parTrans" cxnId="{F0B37A2D-2CB5-41A6-B7D2-7EBFED2DF17B}">
      <dgm:prSet/>
      <dgm:spPr/>
      <dgm:t>
        <a:bodyPr/>
        <a:lstStyle/>
        <a:p>
          <a:endParaRPr lang="en-US">
            <a:latin typeface="EMprint" panose="020B0503020204020204" pitchFamily="34" charset="0"/>
          </a:endParaRPr>
        </a:p>
      </dgm:t>
    </dgm:pt>
    <dgm:pt modelId="{758E56B0-6663-46FF-B3DF-704C5BFB7782}" type="sibTrans" cxnId="{F0B37A2D-2CB5-41A6-B7D2-7EBFED2DF17B}">
      <dgm:prSet/>
      <dgm:spPr/>
      <dgm:t>
        <a:bodyPr/>
        <a:lstStyle/>
        <a:p>
          <a:endParaRPr lang="en-US">
            <a:latin typeface="EMprint" panose="020B0503020204020204" pitchFamily="34" charset="0"/>
          </a:endParaRPr>
        </a:p>
      </dgm:t>
    </dgm:pt>
    <dgm:pt modelId="{ABBBDABF-3D94-4150-B080-3370C524F92F}">
      <dgm:prSet phldrT="[Text]"/>
      <dgm:spPr/>
      <dgm:t>
        <a:bodyPr/>
        <a:lstStyle/>
        <a:p>
          <a:r>
            <a:rPr lang="en-US" dirty="0" smtClean="0">
              <a:latin typeface="EMprint" panose="020B0503020204020204" pitchFamily="34" charset="0"/>
            </a:rPr>
            <a:t>Priority</a:t>
          </a:r>
          <a:endParaRPr lang="en-US" dirty="0">
            <a:latin typeface="EMprint" panose="020B0503020204020204" pitchFamily="34" charset="0"/>
          </a:endParaRPr>
        </a:p>
      </dgm:t>
    </dgm:pt>
    <dgm:pt modelId="{60519384-CFD3-46C1-8AC0-1DC4F54D8E97}" type="parTrans" cxnId="{12E31E42-A810-4C75-A4DF-CE0608F8A77B}">
      <dgm:prSet/>
      <dgm:spPr/>
      <dgm:t>
        <a:bodyPr/>
        <a:lstStyle/>
        <a:p>
          <a:endParaRPr lang="en-US">
            <a:latin typeface="EMprint" panose="020B0503020204020204" pitchFamily="34" charset="0"/>
          </a:endParaRPr>
        </a:p>
      </dgm:t>
    </dgm:pt>
    <dgm:pt modelId="{CCC03D76-CCF2-40DD-B049-B7EA602FCD2F}" type="sibTrans" cxnId="{12E31E42-A810-4C75-A4DF-CE0608F8A77B}">
      <dgm:prSet/>
      <dgm:spPr/>
      <dgm:t>
        <a:bodyPr/>
        <a:lstStyle/>
        <a:p>
          <a:endParaRPr lang="en-US">
            <a:latin typeface="EMprint" panose="020B0503020204020204" pitchFamily="34" charset="0"/>
          </a:endParaRPr>
        </a:p>
      </dgm:t>
    </dgm:pt>
    <dgm:pt modelId="{82095462-E05F-41DF-8E8B-B0A48D4B88C2}">
      <dgm:prSet phldrT="[Text]"/>
      <dgm:spPr/>
      <dgm:t>
        <a:bodyPr/>
        <a:lstStyle/>
        <a:p>
          <a:r>
            <a:rPr lang="en-US" dirty="0" smtClean="0">
              <a:latin typeface="EMprint" panose="020B0503020204020204" pitchFamily="34" charset="0"/>
            </a:rPr>
            <a:t>Prioritization</a:t>
          </a:r>
          <a:endParaRPr lang="en-US" dirty="0">
            <a:latin typeface="EMprint" panose="020B0503020204020204" pitchFamily="34" charset="0"/>
          </a:endParaRPr>
        </a:p>
      </dgm:t>
    </dgm:pt>
    <dgm:pt modelId="{07A3927B-9FCE-4FCC-89FA-84A480FD924E}" type="parTrans" cxnId="{694452EB-A521-46D4-91E7-200F02E33999}">
      <dgm:prSet/>
      <dgm:spPr/>
      <dgm:t>
        <a:bodyPr/>
        <a:lstStyle/>
        <a:p>
          <a:endParaRPr lang="en-US">
            <a:latin typeface="EMprint" panose="020B0503020204020204" pitchFamily="34" charset="0"/>
          </a:endParaRPr>
        </a:p>
      </dgm:t>
    </dgm:pt>
    <dgm:pt modelId="{ACC53BBE-C56C-4C0A-BF39-7C51EE6F9462}" type="sibTrans" cxnId="{694452EB-A521-46D4-91E7-200F02E33999}">
      <dgm:prSet/>
      <dgm:spPr/>
      <dgm:t>
        <a:bodyPr/>
        <a:lstStyle/>
        <a:p>
          <a:endParaRPr lang="en-US">
            <a:latin typeface="EMprint" panose="020B0503020204020204" pitchFamily="34" charset="0"/>
          </a:endParaRPr>
        </a:p>
      </dgm:t>
    </dgm:pt>
    <dgm:pt modelId="{C99EBA71-0874-48EB-9824-14E392B014CB}">
      <dgm:prSet phldrT="[Text]"/>
      <dgm:spPr/>
      <dgm:t>
        <a:bodyPr/>
        <a:lstStyle/>
        <a:p>
          <a:r>
            <a:rPr lang="en-US" dirty="0" smtClean="0">
              <a:latin typeface="EMprint" panose="020B0503020204020204" pitchFamily="34" charset="0"/>
            </a:rPr>
            <a:t>Collaboration</a:t>
          </a:r>
          <a:endParaRPr lang="en-US" dirty="0">
            <a:latin typeface="EMprint" panose="020B0503020204020204" pitchFamily="34" charset="0"/>
          </a:endParaRPr>
        </a:p>
      </dgm:t>
    </dgm:pt>
    <dgm:pt modelId="{AF3D79CC-D8C2-42D2-93A0-D2B6A015223E}" type="parTrans" cxnId="{AAD1BEE8-19B5-409B-9F11-E1D10A213405}">
      <dgm:prSet/>
      <dgm:spPr/>
      <dgm:t>
        <a:bodyPr/>
        <a:lstStyle/>
        <a:p>
          <a:endParaRPr lang="en-US">
            <a:latin typeface="EMprint" panose="020B0503020204020204" pitchFamily="34" charset="0"/>
          </a:endParaRPr>
        </a:p>
      </dgm:t>
    </dgm:pt>
    <dgm:pt modelId="{71375067-B116-4689-80B7-34429BFBFE6B}" type="sibTrans" cxnId="{AAD1BEE8-19B5-409B-9F11-E1D10A213405}">
      <dgm:prSet/>
      <dgm:spPr/>
      <dgm:t>
        <a:bodyPr/>
        <a:lstStyle/>
        <a:p>
          <a:endParaRPr lang="en-US">
            <a:latin typeface="EMprint" panose="020B0503020204020204" pitchFamily="34" charset="0"/>
          </a:endParaRPr>
        </a:p>
      </dgm:t>
    </dgm:pt>
    <dgm:pt modelId="{EDD0217C-4446-4F19-822B-5D9D1D73A542}">
      <dgm:prSet phldrT="[Text]"/>
      <dgm:spPr/>
      <dgm:t>
        <a:bodyPr/>
        <a:lstStyle/>
        <a:p>
          <a:r>
            <a:rPr lang="en-US" dirty="0" smtClean="0">
              <a:latin typeface="EMprint" panose="020B0503020204020204" pitchFamily="34" charset="0"/>
            </a:rPr>
            <a:t>Pull concept</a:t>
          </a:r>
          <a:endParaRPr lang="en-US" dirty="0">
            <a:latin typeface="EMprint" panose="020B0503020204020204" pitchFamily="34" charset="0"/>
          </a:endParaRPr>
        </a:p>
      </dgm:t>
    </dgm:pt>
    <dgm:pt modelId="{349D2F1B-F2AC-495E-B221-0C4069A4649B}" type="parTrans" cxnId="{287833FA-5474-487C-9E5C-B61E6DBB27AB}">
      <dgm:prSet/>
      <dgm:spPr/>
      <dgm:t>
        <a:bodyPr/>
        <a:lstStyle/>
        <a:p>
          <a:endParaRPr lang="en-US">
            <a:latin typeface="EMprint" panose="020B0503020204020204" pitchFamily="34" charset="0"/>
          </a:endParaRPr>
        </a:p>
      </dgm:t>
    </dgm:pt>
    <dgm:pt modelId="{F5519674-E85E-4ECB-B2E6-9844D2684E72}" type="sibTrans" cxnId="{287833FA-5474-487C-9E5C-B61E6DBB27AB}">
      <dgm:prSet/>
      <dgm:spPr/>
      <dgm:t>
        <a:bodyPr/>
        <a:lstStyle/>
        <a:p>
          <a:endParaRPr lang="en-US">
            <a:latin typeface="EMprint" panose="020B0503020204020204" pitchFamily="34" charset="0"/>
          </a:endParaRPr>
        </a:p>
      </dgm:t>
    </dgm:pt>
    <dgm:pt modelId="{4CEBB051-8794-4820-86DC-E9820AD2FBC1}">
      <dgm:prSet phldrT="[Text]"/>
      <dgm:spPr/>
      <dgm:t>
        <a:bodyPr/>
        <a:lstStyle/>
        <a:p>
          <a:r>
            <a:rPr lang="en-US" dirty="0" smtClean="0">
              <a:latin typeface="EMprint" panose="020B0503020204020204" pitchFamily="34" charset="0"/>
            </a:rPr>
            <a:t>Focus</a:t>
          </a:r>
          <a:endParaRPr lang="en-US" dirty="0">
            <a:latin typeface="EMprint" panose="020B0503020204020204" pitchFamily="34" charset="0"/>
          </a:endParaRPr>
        </a:p>
      </dgm:t>
    </dgm:pt>
    <dgm:pt modelId="{5F60DC4E-F68A-4E4E-ABDC-3B09E2721479}" type="parTrans" cxnId="{763A1B2E-4480-490A-8E10-6CB7FBB6B11A}">
      <dgm:prSet/>
      <dgm:spPr/>
      <dgm:t>
        <a:bodyPr/>
        <a:lstStyle/>
        <a:p>
          <a:endParaRPr lang="en-US">
            <a:latin typeface="EMprint" panose="020B0503020204020204" pitchFamily="34" charset="0"/>
          </a:endParaRPr>
        </a:p>
      </dgm:t>
    </dgm:pt>
    <dgm:pt modelId="{6445F05B-CE3A-4D89-9CCA-24F5A7C3382D}" type="sibTrans" cxnId="{763A1B2E-4480-490A-8E10-6CB7FBB6B11A}">
      <dgm:prSet/>
      <dgm:spPr/>
      <dgm:t>
        <a:bodyPr/>
        <a:lstStyle/>
        <a:p>
          <a:endParaRPr lang="en-US">
            <a:latin typeface="EMprint" panose="020B0503020204020204" pitchFamily="34" charset="0"/>
          </a:endParaRPr>
        </a:p>
      </dgm:t>
    </dgm:pt>
    <dgm:pt modelId="{88252888-4648-4C63-839F-1F66B33B0A0A}">
      <dgm:prSet phldrT="[Text]"/>
      <dgm:spPr/>
      <dgm:t>
        <a:bodyPr/>
        <a:lstStyle/>
        <a:p>
          <a:r>
            <a:rPr lang="en-US" dirty="0" smtClean="0">
              <a:latin typeface="EMprint" panose="020B0503020204020204" pitchFamily="34" charset="0"/>
            </a:rPr>
            <a:t>WIP Limit</a:t>
          </a:r>
          <a:endParaRPr lang="en-US" dirty="0">
            <a:latin typeface="EMprint" panose="020B0503020204020204" pitchFamily="34" charset="0"/>
          </a:endParaRPr>
        </a:p>
      </dgm:t>
    </dgm:pt>
    <dgm:pt modelId="{6E20C362-2921-4DD5-B7CA-D7FC683C859E}" type="parTrans" cxnId="{2730533C-26F6-4D65-8A07-285FD36E4E9B}">
      <dgm:prSet/>
      <dgm:spPr/>
      <dgm:t>
        <a:bodyPr/>
        <a:lstStyle/>
        <a:p>
          <a:endParaRPr lang="en-US">
            <a:latin typeface="EMprint" panose="020B0503020204020204" pitchFamily="34" charset="0"/>
          </a:endParaRPr>
        </a:p>
      </dgm:t>
    </dgm:pt>
    <dgm:pt modelId="{E4DBCB5D-87DC-4A22-8054-474DBA76B281}" type="sibTrans" cxnId="{2730533C-26F6-4D65-8A07-285FD36E4E9B}">
      <dgm:prSet/>
      <dgm:spPr/>
      <dgm:t>
        <a:bodyPr/>
        <a:lstStyle/>
        <a:p>
          <a:endParaRPr lang="en-US">
            <a:latin typeface="EMprint" panose="020B0503020204020204" pitchFamily="34" charset="0"/>
          </a:endParaRPr>
        </a:p>
      </dgm:t>
    </dgm:pt>
    <dgm:pt modelId="{D6A8ABAE-B747-41A5-8AF0-A33BBB6533B0}">
      <dgm:prSet phldrT="[Text]"/>
      <dgm:spPr/>
      <dgm:t>
        <a:bodyPr/>
        <a:lstStyle/>
        <a:p>
          <a:r>
            <a:rPr lang="en-US" dirty="0" smtClean="0">
              <a:latin typeface="EMprint" panose="020B0503020204020204" pitchFamily="34" charset="0"/>
            </a:rPr>
            <a:t>Blockers</a:t>
          </a:r>
          <a:endParaRPr lang="en-US" dirty="0">
            <a:latin typeface="EMprint" panose="020B0503020204020204" pitchFamily="34" charset="0"/>
          </a:endParaRPr>
        </a:p>
      </dgm:t>
    </dgm:pt>
    <dgm:pt modelId="{0E68EA07-1992-490E-81D0-511EE44E7D2B}" type="parTrans" cxnId="{EC8CC870-9C6F-49C6-B3B1-DA4091D5BF9F}">
      <dgm:prSet/>
      <dgm:spPr/>
      <dgm:t>
        <a:bodyPr/>
        <a:lstStyle/>
        <a:p>
          <a:endParaRPr lang="en-US">
            <a:latin typeface="EMprint" panose="020B0503020204020204" pitchFamily="34" charset="0"/>
          </a:endParaRPr>
        </a:p>
      </dgm:t>
    </dgm:pt>
    <dgm:pt modelId="{378C737A-8889-44B1-88A0-1AD13CB44124}" type="sibTrans" cxnId="{EC8CC870-9C6F-49C6-B3B1-DA4091D5BF9F}">
      <dgm:prSet/>
      <dgm:spPr/>
      <dgm:t>
        <a:bodyPr/>
        <a:lstStyle/>
        <a:p>
          <a:endParaRPr lang="en-US">
            <a:latin typeface="EMprint" panose="020B0503020204020204" pitchFamily="34" charset="0"/>
          </a:endParaRPr>
        </a:p>
      </dgm:t>
    </dgm:pt>
    <dgm:pt modelId="{1CFABE0E-9772-4F90-86B9-B17D60185A8B}">
      <dgm:prSet phldrT="[Text]"/>
      <dgm:spPr/>
      <dgm:t>
        <a:bodyPr/>
        <a:lstStyle/>
        <a:p>
          <a:r>
            <a:rPr lang="en-US" dirty="0" smtClean="0">
              <a:latin typeface="EMprint" panose="020B0503020204020204" pitchFamily="34" charset="0"/>
            </a:rPr>
            <a:t>Agile Team</a:t>
          </a:r>
          <a:endParaRPr lang="en-US" dirty="0">
            <a:latin typeface="EMprint" panose="020B0503020204020204" pitchFamily="34" charset="0"/>
          </a:endParaRPr>
        </a:p>
      </dgm:t>
    </dgm:pt>
    <dgm:pt modelId="{5BD02A89-383D-452F-9498-C14C71A45515}" type="parTrans" cxnId="{6E9AD364-8637-4061-BEB2-66FE2EEFDFFA}">
      <dgm:prSet/>
      <dgm:spPr/>
      <dgm:t>
        <a:bodyPr/>
        <a:lstStyle/>
        <a:p>
          <a:endParaRPr lang="en-US">
            <a:latin typeface="EMprint" panose="020B0503020204020204" pitchFamily="34" charset="0"/>
          </a:endParaRPr>
        </a:p>
      </dgm:t>
    </dgm:pt>
    <dgm:pt modelId="{C77248A2-CAC0-46E1-822A-6B0699D102B9}" type="sibTrans" cxnId="{6E9AD364-8637-4061-BEB2-66FE2EEFDFFA}">
      <dgm:prSet/>
      <dgm:spPr/>
      <dgm:t>
        <a:bodyPr/>
        <a:lstStyle/>
        <a:p>
          <a:endParaRPr lang="en-US">
            <a:latin typeface="EMprint" panose="020B0503020204020204" pitchFamily="34" charset="0"/>
          </a:endParaRPr>
        </a:p>
      </dgm:t>
    </dgm:pt>
    <dgm:pt modelId="{4833C274-FC4A-482D-9C37-B42A0716CC4B}">
      <dgm:prSet phldrT="[Text]"/>
      <dgm:spPr/>
      <dgm:t>
        <a:bodyPr/>
        <a:lstStyle/>
        <a:p>
          <a:r>
            <a:rPr lang="en-US" dirty="0" smtClean="0">
              <a:latin typeface="EMprint" panose="020B0503020204020204" pitchFamily="34" charset="0"/>
            </a:rPr>
            <a:t>Share view with business</a:t>
          </a:r>
          <a:endParaRPr lang="en-US" dirty="0">
            <a:latin typeface="EMprint" panose="020B0503020204020204" pitchFamily="34" charset="0"/>
          </a:endParaRPr>
        </a:p>
      </dgm:t>
    </dgm:pt>
    <dgm:pt modelId="{14436A9A-0C0D-41F4-8EE1-108D4BA14C96}" type="parTrans" cxnId="{E703AA68-9426-457C-8C40-76A87CCD679E}">
      <dgm:prSet/>
      <dgm:spPr/>
      <dgm:t>
        <a:bodyPr/>
        <a:lstStyle/>
        <a:p>
          <a:endParaRPr lang="en-US">
            <a:latin typeface="EMprint" panose="020B0503020204020204" pitchFamily="34" charset="0"/>
          </a:endParaRPr>
        </a:p>
      </dgm:t>
    </dgm:pt>
    <dgm:pt modelId="{8FA33C3B-29D5-4E29-95E3-A936E1CCF6B3}" type="sibTrans" cxnId="{E703AA68-9426-457C-8C40-76A87CCD679E}">
      <dgm:prSet/>
      <dgm:spPr/>
      <dgm:t>
        <a:bodyPr/>
        <a:lstStyle/>
        <a:p>
          <a:endParaRPr lang="en-US">
            <a:latin typeface="EMprint" panose="020B0503020204020204" pitchFamily="34" charset="0"/>
          </a:endParaRPr>
        </a:p>
      </dgm:t>
    </dgm:pt>
    <dgm:pt modelId="{1F215316-DEBD-4291-9293-F9B9157E49BA}">
      <dgm:prSet phldrT="[Text]"/>
      <dgm:spPr/>
      <dgm:t>
        <a:bodyPr/>
        <a:lstStyle/>
        <a:p>
          <a:r>
            <a:rPr lang="en-US" smtClean="0">
              <a:latin typeface="EMprint" panose="020B0503020204020204" pitchFamily="34" charset="0"/>
            </a:rPr>
            <a:t>Improvement</a:t>
          </a:r>
          <a:endParaRPr lang="en-US" dirty="0">
            <a:latin typeface="EMprint" panose="020B0503020204020204" pitchFamily="34" charset="0"/>
          </a:endParaRPr>
        </a:p>
      </dgm:t>
    </dgm:pt>
    <dgm:pt modelId="{EDE3D356-D59C-4FC2-B034-D266347C8AF2}" type="parTrans" cxnId="{61E822F4-AA6F-425D-909E-0F08A5172827}">
      <dgm:prSet/>
      <dgm:spPr/>
      <dgm:t>
        <a:bodyPr/>
        <a:lstStyle/>
        <a:p>
          <a:endParaRPr lang="en-US">
            <a:latin typeface="EMprint" panose="020B0503020204020204" pitchFamily="34" charset="0"/>
          </a:endParaRPr>
        </a:p>
      </dgm:t>
    </dgm:pt>
    <dgm:pt modelId="{70816098-48AE-4CCC-A4EA-772B11F9FDA1}" type="sibTrans" cxnId="{61E822F4-AA6F-425D-909E-0F08A5172827}">
      <dgm:prSet/>
      <dgm:spPr/>
      <dgm:t>
        <a:bodyPr/>
        <a:lstStyle/>
        <a:p>
          <a:endParaRPr lang="en-US">
            <a:latin typeface="EMprint" panose="020B0503020204020204" pitchFamily="34" charset="0"/>
          </a:endParaRPr>
        </a:p>
      </dgm:t>
    </dgm:pt>
    <dgm:pt modelId="{FF264CB7-0DBB-4F23-BFF1-97F00A4D7094}">
      <dgm:prSet phldrT="[Text]"/>
      <dgm:spPr/>
      <dgm:t>
        <a:bodyPr/>
        <a:lstStyle/>
        <a:p>
          <a:r>
            <a:rPr lang="en-US" dirty="0" smtClean="0">
              <a:latin typeface="EMprint" panose="020B0503020204020204" pitchFamily="34" charset="0"/>
            </a:rPr>
            <a:t>Visualize bottlenecks</a:t>
          </a:r>
          <a:endParaRPr lang="en-US" dirty="0">
            <a:latin typeface="EMprint" panose="020B0503020204020204" pitchFamily="34" charset="0"/>
          </a:endParaRPr>
        </a:p>
      </dgm:t>
    </dgm:pt>
    <dgm:pt modelId="{D15B80DD-3DB2-4809-A3A9-31D6D4EB1682}" type="parTrans" cxnId="{40F230FE-C48F-4503-BDF5-4F3A1EA3A0A7}">
      <dgm:prSet/>
      <dgm:spPr/>
      <dgm:t>
        <a:bodyPr/>
        <a:lstStyle/>
        <a:p>
          <a:endParaRPr lang="en-US">
            <a:latin typeface="EMprint" panose="020B0503020204020204" pitchFamily="34" charset="0"/>
          </a:endParaRPr>
        </a:p>
      </dgm:t>
    </dgm:pt>
    <dgm:pt modelId="{F18DFF60-2E38-46BD-B4D4-D3848425C0DD}" type="sibTrans" cxnId="{40F230FE-C48F-4503-BDF5-4F3A1EA3A0A7}">
      <dgm:prSet/>
      <dgm:spPr/>
      <dgm:t>
        <a:bodyPr/>
        <a:lstStyle/>
        <a:p>
          <a:endParaRPr lang="en-US">
            <a:latin typeface="EMprint" panose="020B0503020204020204" pitchFamily="34" charset="0"/>
          </a:endParaRPr>
        </a:p>
      </dgm:t>
    </dgm:pt>
    <dgm:pt modelId="{63E993A6-B423-4283-9A55-37B39D73D124}">
      <dgm:prSet phldrT="[Text]"/>
      <dgm:spPr/>
      <dgm:t>
        <a:bodyPr/>
        <a:lstStyle/>
        <a:p>
          <a:r>
            <a:rPr lang="en-US" dirty="0" smtClean="0">
              <a:latin typeface="EMprint" panose="020B0503020204020204" pitchFamily="34" charset="0"/>
            </a:rPr>
            <a:t>Metrics</a:t>
          </a:r>
          <a:endParaRPr lang="en-US" dirty="0">
            <a:latin typeface="EMprint" panose="020B0503020204020204" pitchFamily="34" charset="0"/>
          </a:endParaRPr>
        </a:p>
      </dgm:t>
    </dgm:pt>
    <dgm:pt modelId="{C0F0154D-8785-4129-8AC7-7AD53B347F19}" type="parTrans" cxnId="{55469F3E-6079-402A-B5FA-67A15A0ACA7D}">
      <dgm:prSet/>
      <dgm:spPr/>
      <dgm:t>
        <a:bodyPr/>
        <a:lstStyle/>
        <a:p>
          <a:endParaRPr lang="en-US">
            <a:latin typeface="EMprint" panose="020B0503020204020204" pitchFamily="34" charset="0"/>
          </a:endParaRPr>
        </a:p>
      </dgm:t>
    </dgm:pt>
    <dgm:pt modelId="{0639F436-E176-43F4-9647-DD4BAD685874}" type="sibTrans" cxnId="{55469F3E-6079-402A-B5FA-67A15A0ACA7D}">
      <dgm:prSet/>
      <dgm:spPr/>
      <dgm:t>
        <a:bodyPr/>
        <a:lstStyle/>
        <a:p>
          <a:endParaRPr lang="en-US">
            <a:latin typeface="EMprint" panose="020B0503020204020204" pitchFamily="34" charset="0"/>
          </a:endParaRPr>
        </a:p>
      </dgm:t>
    </dgm:pt>
    <dgm:pt modelId="{96FA2174-C9C1-465F-9416-DDD673273B9F}">
      <dgm:prSet phldrT="[Text]"/>
      <dgm:spPr/>
      <dgm:t>
        <a:bodyPr/>
        <a:lstStyle/>
        <a:p>
          <a:r>
            <a:rPr lang="en-US" dirty="0" smtClean="0">
              <a:latin typeface="EMprint" panose="020B0503020204020204" pitchFamily="34" charset="0"/>
            </a:rPr>
            <a:t>Retrospective</a:t>
          </a:r>
          <a:endParaRPr lang="en-US" dirty="0">
            <a:latin typeface="EMprint" panose="020B0503020204020204" pitchFamily="34" charset="0"/>
          </a:endParaRPr>
        </a:p>
      </dgm:t>
    </dgm:pt>
    <dgm:pt modelId="{41ACA851-FDD3-4D78-BEF6-A63F09285168}" type="parTrans" cxnId="{9716853F-C45F-4D65-89AD-E4D59B3B5E93}">
      <dgm:prSet/>
      <dgm:spPr/>
      <dgm:t>
        <a:bodyPr/>
        <a:lstStyle/>
        <a:p>
          <a:endParaRPr lang="en-US">
            <a:latin typeface="EMprint" panose="020B0503020204020204" pitchFamily="34" charset="0"/>
          </a:endParaRPr>
        </a:p>
      </dgm:t>
    </dgm:pt>
    <dgm:pt modelId="{43937289-7416-4994-96CE-99825C4BFD4F}" type="sibTrans" cxnId="{9716853F-C45F-4D65-89AD-E4D59B3B5E93}">
      <dgm:prSet/>
      <dgm:spPr/>
      <dgm:t>
        <a:bodyPr/>
        <a:lstStyle/>
        <a:p>
          <a:endParaRPr lang="en-US">
            <a:latin typeface="EMprint" panose="020B0503020204020204" pitchFamily="34" charset="0"/>
          </a:endParaRPr>
        </a:p>
      </dgm:t>
    </dgm:pt>
    <dgm:pt modelId="{3B0A83F3-4EBD-4AE2-949C-7D116FCC1C86}">
      <dgm:prSet phldrT="[Text]"/>
      <dgm:spPr/>
      <dgm:t>
        <a:bodyPr/>
        <a:lstStyle/>
        <a:p>
          <a:r>
            <a:rPr lang="en-US" dirty="0" smtClean="0">
              <a:latin typeface="EMprint" panose="020B0503020204020204" pitchFamily="34" charset="0"/>
            </a:rPr>
            <a:t>Stand up meeting</a:t>
          </a:r>
          <a:endParaRPr lang="en-US" dirty="0">
            <a:latin typeface="EMprint" panose="020B0503020204020204" pitchFamily="34" charset="0"/>
          </a:endParaRPr>
        </a:p>
      </dgm:t>
    </dgm:pt>
    <dgm:pt modelId="{E74072F1-83B9-4683-8C7F-D3E4BD02083C}" type="parTrans" cxnId="{978A4665-B4E4-41C5-AC82-FE0FF8BAC83F}">
      <dgm:prSet/>
      <dgm:spPr/>
      <dgm:t>
        <a:bodyPr/>
        <a:lstStyle/>
        <a:p>
          <a:endParaRPr lang="en-US">
            <a:latin typeface="EMprint" panose="020B0503020204020204" pitchFamily="34" charset="0"/>
          </a:endParaRPr>
        </a:p>
      </dgm:t>
    </dgm:pt>
    <dgm:pt modelId="{652262E2-A78D-4953-BC57-5B3CFEBD8735}" type="sibTrans" cxnId="{978A4665-B4E4-41C5-AC82-FE0FF8BAC83F}">
      <dgm:prSet/>
      <dgm:spPr/>
      <dgm:t>
        <a:bodyPr/>
        <a:lstStyle/>
        <a:p>
          <a:endParaRPr lang="en-US">
            <a:latin typeface="EMprint" panose="020B0503020204020204" pitchFamily="34" charset="0"/>
          </a:endParaRPr>
        </a:p>
      </dgm:t>
    </dgm:pt>
    <dgm:pt modelId="{17D16C17-47A5-4554-86F6-06E02E25B7DF}">
      <dgm:prSet phldrT="[Text]"/>
      <dgm:spPr/>
      <dgm:t>
        <a:bodyPr/>
        <a:lstStyle/>
        <a:p>
          <a:r>
            <a:rPr lang="en-US" dirty="0" smtClean="0">
              <a:latin typeface="EMprint" panose="020B0503020204020204" pitchFamily="34" charset="0"/>
            </a:rPr>
            <a:t>Pull concept</a:t>
          </a:r>
          <a:endParaRPr lang="en-US" dirty="0">
            <a:latin typeface="EMprint" panose="020B0503020204020204" pitchFamily="34" charset="0"/>
          </a:endParaRPr>
        </a:p>
      </dgm:t>
    </dgm:pt>
    <dgm:pt modelId="{CE5B4C45-8E3C-4277-9910-FA8E00366DDD}" type="parTrans" cxnId="{94A81417-FF1A-4CC1-AD08-9C57BAF7F10D}">
      <dgm:prSet/>
      <dgm:spPr/>
      <dgm:t>
        <a:bodyPr/>
        <a:lstStyle/>
        <a:p>
          <a:endParaRPr lang="en-US">
            <a:latin typeface="EMprint" panose="020B0503020204020204" pitchFamily="34" charset="0"/>
          </a:endParaRPr>
        </a:p>
      </dgm:t>
    </dgm:pt>
    <dgm:pt modelId="{5B534027-193B-4C24-9AB7-6769D12E6E60}" type="sibTrans" cxnId="{94A81417-FF1A-4CC1-AD08-9C57BAF7F10D}">
      <dgm:prSet/>
      <dgm:spPr/>
      <dgm:t>
        <a:bodyPr/>
        <a:lstStyle/>
        <a:p>
          <a:endParaRPr lang="en-US">
            <a:latin typeface="EMprint" panose="020B0503020204020204" pitchFamily="34" charset="0"/>
          </a:endParaRPr>
        </a:p>
      </dgm:t>
    </dgm:pt>
    <dgm:pt modelId="{5137EEF3-4FB7-43EB-8493-A211949EE1CD}">
      <dgm:prSet phldrT="[Text]"/>
      <dgm:spPr/>
      <dgm:t>
        <a:bodyPr/>
        <a:lstStyle/>
        <a:p>
          <a:r>
            <a:rPr lang="en-US" dirty="0" smtClean="0">
              <a:latin typeface="EMprint" panose="020B0503020204020204" pitchFamily="34" charset="0"/>
            </a:rPr>
            <a:t>Manage flow</a:t>
          </a:r>
          <a:endParaRPr lang="en-US" dirty="0">
            <a:latin typeface="EMprint" panose="020B0503020204020204" pitchFamily="34" charset="0"/>
          </a:endParaRPr>
        </a:p>
      </dgm:t>
    </dgm:pt>
    <dgm:pt modelId="{EBDE7B35-E031-4B70-A782-8F830BDD4FC5}" type="parTrans" cxnId="{B66577E5-5FCE-4CCD-9E2E-B0A0E548164E}">
      <dgm:prSet/>
      <dgm:spPr/>
      <dgm:t>
        <a:bodyPr/>
        <a:lstStyle/>
        <a:p>
          <a:endParaRPr lang="en-US">
            <a:latin typeface="EMprint" panose="020B0503020204020204" pitchFamily="34" charset="0"/>
          </a:endParaRPr>
        </a:p>
      </dgm:t>
    </dgm:pt>
    <dgm:pt modelId="{07AF143D-5208-45B4-9701-1324A93127A1}" type="sibTrans" cxnId="{B66577E5-5FCE-4CCD-9E2E-B0A0E548164E}">
      <dgm:prSet/>
      <dgm:spPr/>
      <dgm:t>
        <a:bodyPr/>
        <a:lstStyle/>
        <a:p>
          <a:endParaRPr lang="en-US">
            <a:latin typeface="EMprint" panose="020B0503020204020204" pitchFamily="34" charset="0"/>
          </a:endParaRPr>
        </a:p>
      </dgm:t>
    </dgm:pt>
    <dgm:pt modelId="{DE113404-8B91-4F3E-AD82-5AD7FF9E5BC9}" type="pres">
      <dgm:prSet presAssocID="{BD0CC88C-3955-4E6D-9C8C-D75A82F9C0F9}" presName="diagram" presStyleCnt="0">
        <dgm:presLayoutVars>
          <dgm:dir/>
          <dgm:animLvl val="lvl"/>
          <dgm:resizeHandles val="exact"/>
        </dgm:presLayoutVars>
      </dgm:prSet>
      <dgm:spPr/>
      <dgm:t>
        <a:bodyPr/>
        <a:lstStyle/>
        <a:p>
          <a:endParaRPr lang="en-US"/>
        </a:p>
      </dgm:t>
    </dgm:pt>
    <dgm:pt modelId="{95D82730-C05A-4664-AA3D-21374D2AF332}" type="pres">
      <dgm:prSet presAssocID="{7BB6F715-2381-4764-A352-3F522EEB5D62}" presName="compNode" presStyleCnt="0"/>
      <dgm:spPr/>
    </dgm:pt>
    <dgm:pt modelId="{17CD4737-74C6-42B5-8AC2-20D9C35F4233}" type="pres">
      <dgm:prSet presAssocID="{7BB6F715-2381-4764-A352-3F522EEB5D62}" presName="childRect" presStyleLbl="bgAcc1" presStyleIdx="0" presStyleCnt="5">
        <dgm:presLayoutVars>
          <dgm:bulletEnabled val="1"/>
        </dgm:presLayoutVars>
      </dgm:prSet>
      <dgm:spPr/>
      <dgm:t>
        <a:bodyPr/>
        <a:lstStyle/>
        <a:p>
          <a:endParaRPr lang="en-US"/>
        </a:p>
      </dgm:t>
    </dgm:pt>
    <dgm:pt modelId="{B91620E9-C3EF-44D0-A2F1-9649FB1FA033}" type="pres">
      <dgm:prSet presAssocID="{7BB6F715-2381-4764-A352-3F522EEB5D62}" presName="parentText" presStyleLbl="node1" presStyleIdx="0" presStyleCnt="0">
        <dgm:presLayoutVars>
          <dgm:chMax val="0"/>
          <dgm:bulletEnabled val="1"/>
        </dgm:presLayoutVars>
      </dgm:prSet>
      <dgm:spPr/>
      <dgm:t>
        <a:bodyPr/>
        <a:lstStyle/>
        <a:p>
          <a:endParaRPr lang="en-US"/>
        </a:p>
      </dgm:t>
    </dgm:pt>
    <dgm:pt modelId="{5EC413B3-0F69-4F70-AD61-67B893C2968F}" type="pres">
      <dgm:prSet presAssocID="{7BB6F715-2381-4764-A352-3F522EEB5D62}" presName="parentRect" presStyleLbl="alignNode1" presStyleIdx="0" presStyleCnt="5"/>
      <dgm:spPr/>
      <dgm:t>
        <a:bodyPr/>
        <a:lstStyle/>
        <a:p>
          <a:endParaRPr lang="en-US"/>
        </a:p>
      </dgm:t>
    </dgm:pt>
    <dgm:pt modelId="{4330BDEF-882B-46AA-B292-6E43A80FA0B3}" type="pres">
      <dgm:prSet presAssocID="{7BB6F715-2381-4764-A352-3F522EEB5D62}" presName="adorn" presStyleLbl="fgAccFollowNode1" presStyleIdx="0" presStyleCnt="5"/>
      <dgm:spPr/>
    </dgm:pt>
    <dgm:pt modelId="{3A974196-8440-4928-B364-3C9322EE0A5A}" type="pres">
      <dgm:prSet presAssocID="{710609E2-9B36-463A-B5AA-7B19422E4B26}" presName="sibTrans" presStyleLbl="sibTrans2D1" presStyleIdx="0" presStyleCnt="0"/>
      <dgm:spPr/>
      <dgm:t>
        <a:bodyPr/>
        <a:lstStyle/>
        <a:p>
          <a:endParaRPr lang="en-US"/>
        </a:p>
      </dgm:t>
    </dgm:pt>
    <dgm:pt modelId="{422F719C-A650-4215-A1E7-D21ED516072C}" type="pres">
      <dgm:prSet presAssocID="{ABBBDABF-3D94-4150-B080-3370C524F92F}" presName="compNode" presStyleCnt="0"/>
      <dgm:spPr/>
    </dgm:pt>
    <dgm:pt modelId="{6196E791-105A-45A1-9DDE-1B17357087E1}" type="pres">
      <dgm:prSet presAssocID="{ABBBDABF-3D94-4150-B080-3370C524F92F}" presName="childRect" presStyleLbl="bgAcc1" presStyleIdx="1" presStyleCnt="5">
        <dgm:presLayoutVars>
          <dgm:bulletEnabled val="1"/>
        </dgm:presLayoutVars>
      </dgm:prSet>
      <dgm:spPr/>
      <dgm:t>
        <a:bodyPr/>
        <a:lstStyle/>
        <a:p>
          <a:endParaRPr lang="en-US"/>
        </a:p>
      </dgm:t>
    </dgm:pt>
    <dgm:pt modelId="{A397F71E-4041-4BA0-86FA-9E01C6D3DDBB}" type="pres">
      <dgm:prSet presAssocID="{ABBBDABF-3D94-4150-B080-3370C524F92F}" presName="parentText" presStyleLbl="node1" presStyleIdx="0" presStyleCnt="0">
        <dgm:presLayoutVars>
          <dgm:chMax val="0"/>
          <dgm:bulletEnabled val="1"/>
        </dgm:presLayoutVars>
      </dgm:prSet>
      <dgm:spPr/>
      <dgm:t>
        <a:bodyPr/>
        <a:lstStyle/>
        <a:p>
          <a:endParaRPr lang="en-US"/>
        </a:p>
      </dgm:t>
    </dgm:pt>
    <dgm:pt modelId="{0A413090-BA17-48E0-A381-F142BA305D2F}" type="pres">
      <dgm:prSet presAssocID="{ABBBDABF-3D94-4150-B080-3370C524F92F}" presName="parentRect" presStyleLbl="alignNode1" presStyleIdx="1" presStyleCnt="5"/>
      <dgm:spPr/>
      <dgm:t>
        <a:bodyPr/>
        <a:lstStyle/>
        <a:p>
          <a:endParaRPr lang="en-US"/>
        </a:p>
      </dgm:t>
    </dgm:pt>
    <dgm:pt modelId="{64A677E6-F655-405E-A8A0-303A4697B092}" type="pres">
      <dgm:prSet presAssocID="{ABBBDABF-3D94-4150-B080-3370C524F92F}" presName="adorn" presStyleLbl="fgAccFollowNode1" presStyleIdx="1" presStyleCnt="5"/>
      <dgm:spPr/>
    </dgm:pt>
    <dgm:pt modelId="{86B8241E-89E6-4B0A-AF0A-0E512B864494}" type="pres">
      <dgm:prSet presAssocID="{CCC03D76-CCF2-40DD-B049-B7EA602FCD2F}" presName="sibTrans" presStyleLbl="sibTrans2D1" presStyleIdx="0" presStyleCnt="0"/>
      <dgm:spPr/>
      <dgm:t>
        <a:bodyPr/>
        <a:lstStyle/>
        <a:p>
          <a:endParaRPr lang="en-US"/>
        </a:p>
      </dgm:t>
    </dgm:pt>
    <dgm:pt modelId="{775B36F8-431F-4B89-9F91-A9ABE988963B}" type="pres">
      <dgm:prSet presAssocID="{C99EBA71-0874-48EB-9824-14E392B014CB}" presName="compNode" presStyleCnt="0"/>
      <dgm:spPr/>
    </dgm:pt>
    <dgm:pt modelId="{6AC317A3-2FCF-4691-89E2-07B80A13DC18}" type="pres">
      <dgm:prSet presAssocID="{C99EBA71-0874-48EB-9824-14E392B014CB}" presName="childRect" presStyleLbl="bgAcc1" presStyleIdx="2" presStyleCnt="5">
        <dgm:presLayoutVars>
          <dgm:bulletEnabled val="1"/>
        </dgm:presLayoutVars>
      </dgm:prSet>
      <dgm:spPr/>
      <dgm:t>
        <a:bodyPr/>
        <a:lstStyle/>
        <a:p>
          <a:endParaRPr lang="en-US"/>
        </a:p>
      </dgm:t>
    </dgm:pt>
    <dgm:pt modelId="{A09EEA50-84AB-49E3-8666-F9B9095AF793}" type="pres">
      <dgm:prSet presAssocID="{C99EBA71-0874-48EB-9824-14E392B014CB}" presName="parentText" presStyleLbl="node1" presStyleIdx="0" presStyleCnt="0">
        <dgm:presLayoutVars>
          <dgm:chMax val="0"/>
          <dgm:bulletEnabled val="1"/>
        </dgm:presLayoutVars>
      </dgm:prSet>
      <dgm:spPr/>
      <dgm:t>
        <a:bodyPr/>
        <a:lstStyle/>
        <a:p>
          <a:endParaRPr lang="en-US"/>
        </a:p>
      </dgm:t>
    </dgm:pt>
    <dgm:pt modelId="{C4DD0756-F993-435F-B4C1-58F85647E14E}" type="pres">
      <dgm:prSet presAssocID="{C99EBA71-0874-48EB-9824-14E392B014CB}" presName="parentRect" presStyleLbl="alignNode1" presStyleIdx="2" presStyleCnt="5"/>
      <dgm:spPr/>
      <dgm:t>
        <a:bodyPr/>
        <a:lstStyle/>
        <a:p>
          <a:endParaRPr lang="en-US"/>
        </a:p>
      </dgm:t>
    </dgm:pt>
    <dgm:pt modelId="{69A2611A-C28D-470F-857B-EDF2D1D6FD5E}" type="pres">
      <dgm:prSet presAssocID="{C99EBA71-0874-48EB-9824-14E392B014CB}" presName="adorn" presStyleLbl="fgAccFollowNode1" presStyleIdx="2" presStyleCnt="5"/>
      <dgm:spPr/>
    </dgm:pt>
    <dgm:pt modelId="{7CC27826-6028-4B1F-A8C6-FF2496DF3120}" type="pres">
      <dgm:prSet presAssocID="{71375067-B116-4689-80B7-34429BFBFE6B}" presName="sibTrans" presStyleLbl="sibTrans2D1" presStyleIdx="0" presStyleCnt="0"/>
      <dgm:spPr/>
      <dgm:t>
        <a:bodyPr/>
        <a:lstStyle/>
        <a:p>
          <a:endParaRPr lang="en-US"/>
        </a:p>
      </dgm:t>
    </dgm:pt>
    <dgm:pt modelId="{2822BAE4-23CE-4007-98D4-6128A0C2F6F1}" type="pres">
      <dgm:prSet presAssocID="{4CEBB051-8794-4820-86DC-E9820AD2FBC1}" presName="compNode" presStyleCnt="0"/>
      <dgm:spPr/>
    </dgm:pt>
    <dgm:pt modelId="{8BE2AE30-E8C5-4F9F-AD16-FF98068F06C2}" type="pres">
      <dgm:prSet presAssocID="{4CEBB051-8794-4820-86DC-E9820AD2FBC1}" presName="childRect" presStyleLbl="bgAcc1" presStyleIdx="3" presStyleCnt="5">
        <dgm:presLayoutVars>
          <dgm:bulletEnabled val="1"/>
        </dgm:presLayoutVars>
      </dgm:prSet>
      <dgm:spPr/>
      <dgm:t>
        <a:bodyPr/>
        <a:lstStyle/>
        <a:p>
          <a:endParaRPr lang="en-US"/>
        </a:p>
      </dgm:t>
    </dgm:pt>
    <dgm:pt modelId="{806948D5-FB2E-4C8A-9DA8-A98B6B223250}" type="pres">
      <dgm:prSet presAssocID="{4CEBB051-8794-4820-86DC-E9820AD2FBC1}" presName="parentText" presStyleLbl="node1" presStyleIdx="0" presStyleCnt="0">
        <dgm:presLayoutVars>
          <dgm:chMax val="0"/>
          <dgm:bulletEnabled val="1"/>
        </dgm:presLayoutVars>
      </dgm:prSet>
      <dgm:spPr/>
      <dgm:t>
        <a:bodyPr/>
        <a:lstStyle/>
        <a:p>
          <a:endParaRPr lang="en-US"/>
        </a:p>
      </dgm:t>
    </dgm:pt>
    <dgm:pt modelId="{8CF75322-253A-4C15-BAAB-7BA2F6EBF292}" type="pres">
      <dgm:prSet presAssocID="{4CEBB051-8794-4820-86DC-E9820AD2FBC1}" presName="parentRect" presStyleLbl="alignNode1" presStyleIdx="3" presStyleCnt="5"/>
      <dgm:spPr/>
      <dgm:t>
        <a:bodyPr/>
        <a:lstStyle/>
        <a:p>
          <a:endParaRPr lang="en-US"/>
        </a:p>
      </dgm:t>
    </dgm:pt>
    <dgm:pt modelId="{C3EFB3DE-DEB3-4D01-86BE-85E51B94E5BF}" type="pres">
      <dgm:prSet presAssocID="{4CEBB051-8794-4820-86DC-E9820AD2FBC1}" presName="adorn" presStyleLbl="fgAccFollowNode1" presStyleIdx="3" presStyleCnt="5"/>
      <dgm:spPr/>
    </dgm:pt>
    <dgm:pt modelId="{21DAD0EB-28B7-42C4-BB10-66E8DF1600B8}" type="pres">
      <dgm:prSet presAssocID="{6445F05B-CE3A-4D89-9CCA-24F5A7C3382D}" presName="sibTrans" presStyleLbl="sibTrans2D1" presStyleIdx="0" presStyleCnt="0"/>
      <dgm:spPr/>
      <dgm:t>
        <a:bodyPr/>
        <a:lstStyle/>
        <a:p>
          <a:endParaRPr lang="en-US"/>
        </a:p>
      </dgm:t>
    </dgm:pt>
    <dgm:pt modelId="{D2733829-4880-416B-B94A-0E8D201805B0}" type="pres">
      <dgm:prSet presAssocID="{1F215316-DEBD-4291-9293-F9B9157E49BA}" presName="compNode" presStyleCnt="0"/>
      <dgm:spPr/>
    </dgm:pt>
    <dgm:pt modelId="{7E56B0BF-0DF1-4159-B332-692855FE9B6E}" type="pres">
      <dgm:prSet presAssocID="{1F215316-DEBD-4291-9293-F9B9157E49BA}" presName="childRect" presStyleLbl="bgAcc1" presStyleIdx="4" presStyleCnt="5">
        <dgm:presLayoutVars>
          <dgm:bulletEnabled val="1"/>
        </dgm:presLayoutVars>
      </dgm:prSet>
      <dgm:spPr/>
      <dgm:t>
        <a:bodyPr/>
        <a:lstStyle/>
        <a:p>
          <a:endParaRPr lang="en-US"/>
        </a:p>
      </dgm:t>
    </dgm:pt>
    <dgm:pt modelId="{225C0F13-8801-405B-988D-687D07F0A3A2}" type="pres">
      <dgm:prSet presAssocID="{1F215316-DEBD-4291-9293-F9B9157E49BA}" presName="parentText" presStyleLbl="node1" presStyleIdx="0" presStyleCnt="0">
        <dgm:presLayoutVars>
          <dgm:chMax val="0"/>
          <dgm:bulletEnabled val="1"/>
        </dgm:presLayoutVars>
      </dgm:prSet>
      <dgm:spPr/>
      <dgm:t>
        <a:bodyPr/>
        <a:lstStyle/>
        <a:p>
          <a:endParaRPr lang="en-US"/>
        </a:p>
      </dgm:t>
    </dgm:pt>
    <dgm:pt modelId="{8887A1CD-96BD-423A-85A8-8EA5B98243B4}" type="pres">
      <dgm:prSet presAssocID="{1F215316-DEBD-4291-9293-F9B9157E49BA}" presName="parentRect" presStyleLbl="alignNode1" presStyleIdx="4" presStyleCnt="5"/>
      <dgm:spPr/>
      <dgm:t>
        <a:bodyPr/>
        <a:lstStyle/>
        <a:p>
          <a:endParaRPr lang="en-US"/>
        </a:p>
      </dgm:t>
    </dgm:pt>
    <dgm:pt modelId="{59380238-02B7-47E4-A9C5-124818B74AFB}" type="pres">
      <dgm:prSet presAssocID="{1F215316-DEBD-4291-9293-F9B9157E49BA}" presName="adorn" presStyleLbl="fgAccFollowNode1" presStyleIdx="4" presStyleCnt="5"/>
      <dgm:spPr/>
    </dgm:pt>
  </dgm:ptLst>
  <dgm:cxnLst>
    <dgm:cxn modelId="{12E31E42-A810-4C75-A4DF-CE0608F8A77B}" srcId="{BD0CC88C-3955-4E6D-9C8C-D75A82F9C0F9}" destId="{ABBBDABF-3D94-4150-B080-3370C524F92F}" srcOrd="1" destOrd="0" parTransId="{60519384-CFD3-46C1-8AC0-1DC4F54D8E97}" sibTransId="{CCC03D76-CCF2-40DD-B049-B7EA602FCD2F}"/>
    <dgm:cxn modelId="{287833FA-5474-487C-9E5C-B61E6DBB27AB}" srcId="{C99EBA71-0874-48EB-9824-14E392B014CB}" destId="{EDD0217C-4446-4F19-822B-5D9D1D73A542}" srcOrd="1" destOrd="0" parTransId="{349D2F1B-F2AC-495E-B221-0C4069A4649B}" sibTransId="{F5519674-E85E-4ECB-B2E6-9844D2684E72}"/>
    <dgm:cxn modelId="{40F230FE-C48F-4503-BDF5-4F3A1EA3A0A7}" srcId="{1F215316-DEBD-4291-9293-F9B9157E49BA}" destId="{FF264CB7-0DBB-4F23-BFF1-97F00A4D7094}" srcOrd="0" destOrd="0" parTransId="{D15B80DD-3DB2-4809-A3A9-31D6D4EB1682}" sibTransId="{F18DFF60-2E38-46BD-B4D4-D3848425C0DD}"/>
    <dgm:cxn modelId="{A59A0B79-CFBB-4EEF-96CD-823C9856605D}" type="presOf" srcId="{17D16C17-47A5-4554-86F6-06E02E25B7DF}" destId="{8BE2AE30-E8C5-4F9F-AD16-FF98068F06C2}" srcOrd="0" destOrd="1" presId="urn:microsoft.com/office/officeart/2005/8/layout/bList2"/>
    <dgm:cxn modelId="{E703AA68-9426-457C-8C40-76A87CCD679E}" srcId="{7BB6F715-2381-4764-A352-3F522EEB5D62}" destId="{4833C274-FC4A-482D-9C37-B42A0716CC4B}" srcOrd="1" destOrd="0" parTransId="{14436A9A-0C0D-41F4-8EE1-108D4BA14C96}" sibTransId="{8FA33C3B-29D5-4E29-95E3-A936E1CCF6B3}"/>
    <dgm:cxn modelId="{5FB70FF2-AA64-4192-85FB-C2B187C8B824}" type="presOf" srcId="{FF264CB7-0DBB-4F23-BFF1-97F00A4D7094}" destId="{7E56B0BF-0DF1-4159-B332-692855FE9B6E}" srcOrd="0" destOrd="0" presId="urn:microsoft.com/office/officeart/2005/8/layout/bList2"/>
    <dgm:cxn modelId="{AAD1BEE8-19B5-409B-9F11-E1D10A213405}" srcId="{BD0CC88C-3955-4E6D-9C8C-D75A82F9C0F9}" destId="{C99EBA71-0874-48EB-9824-14E392B014CB}" srcOrd="2" destOrd="0" parTransId="{AF3D79CC-D8C2-42D2-93A0-D2B6A015223E}" sibTransId="{71375067-B116-4689-80B7-34429BFBFE6B}"/>
    <dgm:cxn modelId="{61E822F4-AA6F-425D-909E-0F08A5172827}" srcId="{BD0CC88C-3955-4E6D-9C8C-D75A82F9C0F9}" destId="{1F215316-DEBD-4291-9293-F9B9157E49BA}" srcOrd="4" destOrd="0" parTransId="{EDE3D356-D59C-4FC2-B034-D266347C8AF2}" sibTransId="{70816098-48AE-4CCC-A4EA-772B11F9FDA1}"/>
    <dgm:cxn modelId="{152AFFE6-8727-49DD-8D4A-7BC3329E6E79}" type="presOf" srcId="{4833C274-FC4A-482D-9C37-B42A0716CC4B}" destId="{17CD4737-74C6-42B5-8AC2-20D9C35F4233}" srcOrd="0" destOrd="1" presId="urn:microsoft.com/office/officeart/2005/8/layout/bList2"/>
    <dgm:cxn modelId="{602DA292-E317-4750-93B5-B5D26EDF33A4}" type="presOf" srcId="{1CFABE0E-9772-4F90-86B9-B17D60185A8B}" destId="{6AC317A3-2FCF-4691-89E2-07B80A13DC18}" srcOrd="0" destOrd="0" presId="urn:microsoft.com/office/officeart/2005/8/layout/bList2"/>
    <dgm:cxn modelId="{4FE78F9C-6830-4840-B860-A8ED9DBD8FAA}" type="presOf" srcId="{BD0CC88C-3955-4E6D-9C8C-D75A82F9C0F9}" destId="{DE113404-8B91-4F3E-AD82-5AD7FF9E5BC9}" srcOrd="0" destOrd="0" presId="urn:microsoft.com/office/officeart/2005/8/layout/bList2"/>
    <dgm:cxn modelId="{C677CFC5-B132-47A6-83BD-3B8BEE245626}" type="presOf" srcId="{CCC03D76-CCF2-40DD-B049-B7EA602FCD2F}" destId="{86B8241E-89E6-4B0A-AF0A-0E512B864494}" srcOrd="0" destOrd="0" presId="urn:microsoft.com/office/officeart/2005/8/layout/bList2"/>
    <dgm:cxn modelId="{427EC0B5-B182-49A6-A1FF-393CCD5981D3}" type="presOf" srcId="{7BB6F715-2381-4764-A352-3F522EEB5D62}" destId="{B91620E9-C3EF-44D0-A2F1-9649FB1FA033}" srcOrd="0" destOrd="0" presId="urn:microsoft.com/office/officeart/2005/8/layout/bList2"/>
    <dgm:cxn modelId="{CE604211-FCD0-4632-8B8D-CD76503EB1C0}" type="presOf" srcId="{6445F05B-CE3A-4D89-9CCA-24F5A7C3382D}" destId="{21DAD0EB-28B7-42C4-BB10-66E8DF1600B8}" srcOrd="0" destOrd="0" presId="urn:microsoft.com/office/officeart/2005/8/layout/bList2"/>
    <dgm:cxn modelId="{628655B1-667D-4441-A161-5A7016D76520}" type="presOf" srcId="{4CEBB051-8794-4820-86DC-E9820AD2FBC1}" destId="{806948D5-FB2E-4C8A-9DA8-A98B6B223250}" srcOrd="0" destOrd="0" presId="urn:microsoft.com/office/officeart/2005/8/layout/bList2"/>
    <dgm:cxn modelId="{D9DB6940-D4F9-42F0-8CB4-2B87087FFC86}" type="presOf" srcId="{7BB6F715-2381-4764-A352-3F522EEB5D62}" destId="{5EC413B3-0F69-4F70-AD61-67B893C2968F}" srcOrd="1" destOrd="0" presId="urn:microsoft.com/office/officeart/2005/8/layout/bList2"/>
    <dgm:cxn modelId="{18ED3DA0-C58C-4D85-AD12-36DD8299D809}" type="presOf" srcId="{13A8A59A-1434-474F-B38A-783B0CB0AF3C}" destId="{17CD4737-74C6-42B5-8AC2-20D9C35F4233}" srcOrd="0" destOrd="0" presId="urn:microsoft.com/office/officeart/2005/8/layout/bList2"/>
    <dgm:cxn modelId="{2730533C-26F6-4D65-8A07-285FD36E4E9B}" srcId="{4CEBB051-8794-4820-86DC-E9820AD2FBC1}" destId="{88252888-4648-4C63-839F-1F66B33B0A0A}" srcOrd="0" destOrd="0" parTransId="{6E20C362-2921-4DD5-B7CA-D7FC683C859E}" sibTransId="{E4DBCB5D-87DC-4A22-8054-474DBA76B281}"/>
    <dgm:cxn modelId="{5142F492-BD32-4BBF-A957-36C10DADC5FA}" type="presOf" srcId="{63E993A6-B423-4283-9A55-37B39D73D124}" destId="{7E56B0BF-0DF1-4159-B332-692855FE9B6E}" srcOrd="0" destOrd="1" presId="urn:microsoft.com/office/officeart/2005/8/layout/bList2"/>
    <dgm:cxn modelId="{4CEFFDC3-A35E-4F6D-8ED0-6743CBE7C0EC}" type="presOf" srcId="{1F215316-DEBD-4291-9293-F9B9157E49BA}" destId="{8887A1CD-96BD-423A-85A8-8EA5B98243B4}" srcOrd="1" destOrd="0" presId="urn:microsoft.com/office/officeart/2005/8/layout/bList2"/>
    <dgm:cxn modelId="{D1D54356-E26E-4AD3-9AD2-B55AB5FE5D93}" type="presOf" srcId="{3B0A83F3-4EBD-4AE2-949C-7D116FCC1C86}" destId="{6196E791-105A-45A1-9DDE-1B17357087E1}" srcOrd="0" destOrd="2" presId="urn:microsoft.com/office/officeart/2005/8/layout/bList2"/>
    <dgm:cxn modelId="{94A81417-FF1A-4CC1-AD08-9C57BAF7F10D}" srcId="{4CEBB051-8794-4820-86DC-E9820AD2FBC1}" destId="{17D16C17-47A5-4554-86F6-06E02E25B7DF}" srcOrd="1" destOrd="0" parTransId="{CE5B4C45-8E3C-4277-9910-FA8E00366DDD}" sibTransId="{5B534027-193B-4C24-9AB7-6769D12E6E60}"/>
    <dgm:cxn modelId="{978A4665-B4E4-41C5-AC82-FE0FF8BAC83F}" srcId="{ABBBDABF-3D94-4150-B080-3370C524F92F}" destId="{3B0A83F3-4EBD-4AE2-949C-7D116FCC1C86}" srcOrd="2" destOrd="0" parTransId="{E74072F1-83B9-4683-8C7F-D3E4BD02083C}" sibTransId="{652262E2-A78D-4953-BC57-5B3CFEBD8735}"/>
    <dgm:cxn modelId="{9716853F-C45F-4D65-89AD-E4D59B3B5E93}" srcId="{1F215316-DEBD-4291-9293-F9B9157E49BA}" destId="{96FA2174-C9C1-465F-9416-DDD673273B9F}" srcOrd="2" destOrd="0" parTransId="{41ACA851-FDD3-4D78-BEF6-A63F09285168}" sibTransId="{43937289-7416-4994-96CE-99825C4BFD4F}"/>
    <dgm:cxn modelId="{694452EB-A521-46D4-91E7-200F02E33999}" srcId="{ABBBDABF-3D94-4150-B080-3370C524F92F}" destId="{82095462-E05F-41DF-8E8B-B0A48D4B88C2}" srcOrd="0" destOrd="0" parTransId="{07A3927B-9FCE-4FCC-89FA-84A480FD924E}" sibTransId="{ACC53BBE-C56C-4C0A-BF39-7C51EE6F9462}"/>
    <dgm:cxn modelId="{EC8CC870-9C6F-49C6-B3B1-DA4091D5BF9F}" srcId="{C99EBA71-0874-48EB-9824-14E392B014CB}" destId="{D6A8ABAE-B747-41A5-8AF0-A33BBB6533B0}" srcOrd="2" destOrd="0" parTransId="{0E68EA07-1992-490E-81D0-511EE44E7D2B}" sibTransId="{378C737A-8889-44B1-88A0-1AD13CB44124}"/>
    <dgm:cxn modelId="{24E823FB-EDC2-4290-BEBF-7FE717D0DE11}" type="presOf" srcId="{5137EEF3-4FB7-43EB-8493-A211949EE1CD}" destId="{6196E791-105A-45A1-9DDE-1B17357087E1}" srcOrd="0" destOrd="1" presId="urn:microsoft.com/office/officeart/2005/8/layout/bList2"/>
    <dgm:cxn modelId="{8B52278D-62EC-430A-8F7E-2773CA6D3084}" type="presOf" srcId="{96FA2174-C9C1-465F-9416-DDD673273B9F}" destId="{7E56B0BF-0DF1-4159-B332-692855FE9B6E}" srcOrd="0" destOrd="2" presId="urn:microsoft.com/office/officeart/2005/8/layout/bList2"/>
    <dgm:cxn modelId="{BA10EBE6-9C73-4CFC-B373-A680EC390A90}" type="presOf" srcId="{C99EBA71-0874-48EB-9824-14E392B014CB}" destId="{C4DD0756-F993-435F-B4C1-58F85647E14E}" srcOrd="1" destOrd="0" presId="urn:microsoft.com/office/officeart/2005/8/layout/bList2"/>
    <dgm:cxn modelId="{8F7AEB23-8683-49EE-900D-09D9B917EC83}" type="presOf" srcId="{EDD0217C-4446-4F19-822B-5D9D1D73A542}" destId="{6AC317A3-2FCF-4691-89E2-07B80A13DC18}" srcOrd="0" destOrd="1" presId="urn:microsoft.com/office/officeart/2005/8/layout/bList2"/>
    <dgm:cxn modelId="{E367B22B-E320-446F-ACEA-A490BCA7634F}" type="presOf" srcId="{710609E2-9B36-463A-B5AA-7B19422E4B26}" destId="{3A974196-8440-4928-B364-3C9322EE0A5A}" srcOrd="0" destOrd="0" presId="urn:microsoft.com/office/officeart/2005/8/layout/bList2"/>
    <dgm:cxn modelId="{32A70212-514A-4F7C-AAE9-8F0A4503662D}" type="presOf" srcId="{ABBBDABF-3D94-4150-B080-3370C524F92F}" destId="{0A413090-BA17-48E0-A381-F142BA305D2F}" srcOrd="1" destOrd="0" presId="urn:microsoft.com/office/officeart/2005/8/layout/bList2"/>
    <dgm:cxn modelId="{E26B84D0-C6D1-4690-B2EF-764B85D96997}" type="presOf" srcId="{D6A8ABAE-B747-41A5-8AF0-A33BBB6533B0}" destId="{6AC317A3-2FCF-4691-89E2-07B80A13DC18}" srcOrd="0" destOrd="2" presId="urn:microsoft.com/office/officeart/2005/8/layout/bList2"/>
    <dgm:cxn modelId="{763A1B2E-4480-490A-8E10-6CB7FBB6B11A}" srcId="{BD0CC88C-3955-4E6D-9C8C-D75A82F9C0F9}" destId="{4CEBB051-8794-4820-86DC-E9820AD2FBC1}" srcOrd="3" destOrd="0" parTransId="{5F60DC4E-F68A-4E4E-ABDC-3B09E2721479}" sibTransId="{6445F05B-CE3A-4D89-9CCA-24F5A7C3382D}"/>
    <dgm:cxn modelId="{B66577E5-5FCE-4CCD-9E2E-B0A0E548164E}" srcId="{ABBBDABF-3D94-4150-B080-3370C524F92F}" destId="{5137EEF3-4FB7-43EB-8493-A211949EE1CD}" srcOrd="1" destOrd="0" parTransId="{EBDE7B35-E031-4B70-A782-8F830BDD4FC5}" sibTransId="{07AF143D-5208-45B4-9701-1324A93127A1}"/>
    <dgm:cxn modelId="{163E410A-5FBD-4486-A0DE-1593DF9AC8B2}" type="presOf" srcId="{C99EBA71-0874-48EB-9824-14E392B014CB}" destId="{A09EEA50-84AB-49E3-8666-F9B9095AF793}" srcOrd="0" destOrd="0" presId="urn:microsoft.com/office/officeart/2005/8/layout/bList2"/>
    <dgm:cxn modelId="{6E9AD364-8637-4061-BEB2-66FE2EEFDFFA}" srcId="{C99EBA71-0874-48EB-9824-14E392B014CB}" destId="{1CFABE0E-9772-4F90-86B9-B17D60185A8B}" srcOrd="0" destOrd="0" parTransId="{5BD02A89-383D-452F-9498-C14C71A45515}" sibTransId="{C77248A2-CAC0-46E1-822A-6B0699D102B9}"/>
    <dgm:cxn modelId="{E2951304-EBD7-4C35-8BBD-007330EF6905}" type="presOf" srcId="{1F215316-DEBD-4291-9293-F9B9157E49BA}" destId="{225C0F13-8801-405B-988D-687D07F0A3A2}" srcOrd="0" destOrd="0" presId="urn:microsoft.com/office/officeart/2005/8/layout/bList2"/>
    <dgm:cxn modelId="{C172D74B-C749-4517-AC18-DB334733CBB4}" type="presOf" srcId="{ABBBDABF-3D94-4150-B080-3370C524F92F}" destId="{A397F71E-4041-4BA0-86FA-9E01C6D3DDBB}" srcOrd="0" destOrd="0" presId="urn:microsoft.com/office/officeart/2005/8/layout/bList2"/>
    <dgm:cxn modelId="{468E652F-7933-4AAD-8948-3A4CB54A805F}" type="presOf" srcId="{82095462-E05F-41DF-8E8B-B0A48D4B88C2}" destId="{6196E791-105A-45A1-9DDE-1B17357087E1}" srcOrd="0" destOrd="0" presId="urn:microsoft.com/office/officeart/2005/8/layout/bList2"/>
    <dgm:cxn modelId="{43BBB597-825E-46B6-95D1-E3D4DB75BDAA}" type="presOf" srcId="{88252888-4648-4C63-839F-1F66B33B0A0A}" destId="{8BE2AE30-E8C5-4F9F-AD16-FF98068F06C2}" srcOrd="0" destOrd="0" presId="urn:microsoft.com/office/officeart/2005/8/layout/bList2"/>
    <dgm:cxn modelId="{1020901A-5B9C-40C9-874C-27C154F52646}" srcId="{BD0CC88C-3955-4E6D-9C8C-D75A82F9C0F9}" destId="{7BB6F715-2381-4764-A352-3F522EEB5D62}" srcOrd="0" destOrd="0" parTransId="{2CC0497B-E646-4544-AFCF-65B79A8BD67A}" sibTransId="{710609E2-9B36-463A-B5AA-7B19422E4B26}"/>
    <dgm:cxn modelId="{F0C750E2-2D05-4063-95B9-3D40F1D29528}" type="presOf" srcId="{71375067-B116-4689-80B7-34429BFBFE6B}" destId="{7CC27826-6028-4B1F-A8C6-FF2496DF3120}" srcOrd="0" destOrd="0" presId="urn:microsoft.com/office/officeart/2005/8/layout/bList2"/>
    <dgm:cxn modelId="{4A727C31-4D3A-4C91-8854-1ABC7A23A564}" type="presOf" srcId="{4CEBB051-8794-4820-86DC-E9820AD2FBC1}" destId="{8CF75322-253A-4C15-BAAB-7BA2F6EBF292}" srcOrd="1" destOrd="0" presId="urn:microsoft.com/office/officeart/2005/8/layout/bList2"/>
    <dgm:cxn modelId="{55469F3E-6079-402A-B5FA-67A15A0ACA7D}" srcId="{1F215316-DEBD-4291-9293-F9B9157E49BA}" destId="{63E993A6-B423-4283-9A55-37B39D73D124}" srcOrd="1" destOrd="0" parTransId="{C0F0154D-8785-4129-8AC7-7AD53B347F19}" sibTransId="{0639F436-E176-43F4-9647-DD4BAD685874}"/>
    <dgm:cxn modelId="{F0B37A2D-2CB5-41A6-B7D2-7EBFED2DF17B}" srcId="{7BB6F715-2381-4764-A352-3F522EEB5D62}" destId="{13A8A59A-1434-474F-B38A-783B0CB0AF3C}" srcOrd="0" destOrd="0" parTransId="{ECC7C31C-FF3E-4BCB-AA4D-5CC36B1A585E}" sibTransId="{758E56B0-6663-46FF-B3DF-704C5BFB7782}"/>
    <dgm:cxn modelId="{DCA029DC-1DB5-4875-9188-DE2D4A548C03}" type="presParOf" srcId="{DE113404-8B91-4F3E-AD82-5AD7FF9E5BC9}" destId="{95D82730-C05A-4664-AA3D-21374D2AF332}" srcOrd="0" destOrd="0" presId="urn:microsoft.com/office/officeart/2005/8/layout/bList2"/>
    <dgm:cxn modelId="{7ACF6833-F08F-46D5-9342-939764667FC5}" type="presParOf" srcId="{95D82730-C05A-4664-AA3D-21374D2AF332}" destId="{17CD4737-74C6-42B5-8AC2-20D9C35F4233}" srcOrd="0" destOrd="0" presId="urn:microsoft.com/office/officeart/2005/8/layout/bList2"/>
    <dgm:cxn modelId="{6B11D8BD-08F4-4450-B753-5476777327F7}" type="presParOf" srcId="{95D82730-C05A-4664-AA3D-21374D2AF332}" destId="{B91620E9-C3EF-44D0-A2F1-9649FB1FA033}" srcOrd="1" destOrd="0" presId="urn:microsoft.com/office/officeart/2005/8/layout/bList2"/>
    <dgm:cxn modelId="{AC621208-C975-45FF-B62B-A45A87B5AB99}" type="presParOf" srcId="{95D82730-C05A-4664-AA3D-21374D2AF332}" destId="{5EC413B3-0F69-4F70-AD61-67B893C2968F}" srcOrd="2" destOrd="0" presId="urn:microsoft.com/office/officeart/2005/8/layout/bList2"/>
    <dgm:cxn modelId="{E15FEA0A-6E81-4C6D-92E3-005133A75FF4}" type="presParOf" srcId="{95D82730-C05A-4664-AA3D-21374D2AF332}" destId="{4330BDEF-882B-46AA-B292-6E43A80FA0B3}" srcOrd="3" destOrd="0" presId="urn:microsoft.com/office/officeart/2005/8/layout/bList2"/>
    <dgm:cxn modelId="{AA714A5A-736E-476A-BFAA-B2FF9007DCD1}" type="presParOf" srcId="{DE113404-8B91-4F3E-AD82-5AD7FF9E5BC9}" destId="{3A974196-8440-4928-B364-3C9322EE0A5A}" srcOrd="1" destOrd="0" presId="urn:microsoft.com/office/officeart/2005/8/layout/bList2"/>
    <dgm:cxn modelId="{24D642E7-8DEA-4D22-8A20-1182560D10FD}" type="presParOf" srcId="{DE113404-8B91-4F3E-AD82-5AD7FF9E5BC9}" destId="{422F719C-A650-4215-A1E7-D21ED516072C}" srcOrd="2" destOrd="0" presId="urn:microsoft.com/office/officeart/2005/8/layout/bList2"/>
    <dgm:cxn modelId="{FE30F7CC-E3CA-4395-9F21-15871C383EC9}" type="presParOf" srcId="{422F719C-A650-4215-A1E7-D21ED516072C}" destId="{6196E791-105A-45A1-9DDE-1B17357087E1}" srcOrd="0" destOrd="0" presId="urn:microsoft.com/office/officeart/2005/8/layout/bList2"/>
    <dgm:cxn modelId="{E8307ED7-2EAA-426A-9916-4D83C0787865}" type="presParOf" srcId="{422F719C-A650-4215-A1E7-D21ED516072C}" destId="{A397F71E-4041-4BA0-86FA-9E01C6D3DDBB}" srcOrd="1" destOrd="0" presId="urn:microsoft.com/office/officeart/2005/8/layout/bList2"/>
    <dgm:cxn modelId="{153E8AA9-5FEE-467C-BE0A-3B548BFAFC73}" type="presParOf" srcId="{422F719C-A650-4215-A1E7-D21ED516072C}" destId="{0A413090-BA17-48E0-A381-F142BA305D2F}" srcOrd="2" destOrd="0" presId="urn:microsoft.com/office/officeart/2005/8/layout/bList2"/>
    <dgm:cxn modelId="{867723A9-8343-4560-A532-E2CA01A8DEF4}" type="presParOf" srcId="{422F719C-A650-4215-A1E7-D21ED516072C}" destId="{64A677E6-F655-405E-A8A0-303A4697B092}" srcOrd="3" destOrd="0" presId="urn:microsoft.com/office/officeart/2005/8/layout/bList2"/>
    <dgm:cxn modelId="{9ADD8217-1EC3-4558-AB84-C0A7B846FFFB}" type="presParOf" srcId="{DE113404-8B91-4F3E-AD82-5AD7FF9E5BC9}" destId="{86B8241E-89E6-4B0A-AF0A-0E512B864494}" srcOrd="3" destOrd="0" presId="urn:microsoft.com/office/officeart/2005/8/layout/bList2"/>
    <dgm:cxn modelId="{B6F3DBBE-11E8-4F03-A2F1-60A54BDF10A3}" type="presParOf" srcId="{DE113404-8B91-4F3E-AD82-5AD7FF9E5BC9}" destId="{775B36F8-431F-4B89-9F91-A9ABE988963B}" srcOrd="4" destOrd="0" presId="urn:microsoft.com/office/officeart/2005/8/layout/bList2"/>
    <dgm:cxn modelId="{D6ADB6A0-4B29-438E-91C7-989EE7EF8CBA}" type="presParOf" srcId="{775B36F8-431F-4B89-9F91-A9ABE988963B}" destId="{6AC317A3-2FCF-4691-89E2-07B80A13DC18}" srcOrd="0" destOrd="0" presId="urn:microsoft.com/office/officeart/2005/8/layout/bList2"/>
    <dgm:cxn modelId="{FB58836F-0827-488C-BA0C-C810641CFE8D}" type="presParOf" srcId="{775B36F8-431F-4B89-9F91-A9ABE988963B}" destId="{A09EEA50-84AB-49E3-8666-F9B9095AF793}" srcOrd="1" destOrd="0" presId="urn:microsoft.com/office/officeart/2005/8/layout/bList2"/>
    <dgm:cxn modelId="{BAB883B1-086F-4FB7-898B-BA9228758263}" type="presParOf" srcId="{775B36F8-431F-4B89-9F91-A9ABE988963B}" destId="{C4DD0756-F993-435F-B4C1-58F85647E14E}" srcOrd="2" destOrd="0" presId="urn:microsoft.com/office/officeart/2005/8/layout/bList2"/>
    <dgm:cxn modelId="{6A484371-6D42-4A80-8D07-E2707011B3C3}" type="presParOf" srcId="{775B36F8-431F-4B89-9F91-A9ABE988963B}" destId="{69A2611A-C28D-470F-857B-EDF2D1D6FD5E}" srcOrd="3" destOrd="0" presId="urn:microsoft.com/office/officeart/2005/8/layout/bList2"/>
    <dgm:cxn modelId="{69F7F783-5AE9-4C21-A352-AE55721F370A}" type="presParOf" srcId="{DE113404-8B91-4F3E-AD82-5AD7FF9E5BC9}" destId="{7CC27826-6028-4B1F-A8C6-FF2496DF3120}" srcOrd="5" destOrd="0" presId="urn:microsoft.com/office/officeart/2005/8/layout/bList2"/>
    <dgm:cxn modelId="{A22201CA-6E09-422A-8ED7-838A4CE6BEA9}" type="presParOf" srcId="{DE113404-8B91-4F3E-AD82-5AD7FF9E5BC9}" destId="{2822BAE4-23CE-4007-98D4-6128A0C2F6F1}" srcOrd="6" destOrd="0" presId="urn:microsoft.com/office/officeart/2005/8/layout/bList2"/>
    <dgm:cxn modelId="{2BAFF54B-E1A5-4F1C-8F70-4F8BDDE39AB3}" type="presParOf" srcId="{2822BAE4-23CE-4007-98D4-6128A0C2F6F1}" destId="{8BE2AE30-E8C5-4F9F-AD16-FF98068F06C2}" srcOrd="0" destOrd="0" presId="urn:microsoft.com/office/officeart/2005/8/layout/bList2"/>
    <dgm:cxn modelId="{1FB9EB50-7E10-4F9D-9809-31B40AA1651D}" type="presParOf" srcId="{2822BAE4-23CE-4007-98D4-6128A0C2F6F1}" destId="{806948D5-FB2E-4C8A-9DA8-A98B6B223250}" srcOrd="1" destOrd="0" presId="urn:microsoft.com/office/officeart/2005/8/layout/bList2"/>
    <dgm:cxn modelId="{D0829E32-86E8-4463-9ECA-11280DEFB4B2}" type="presParOf" srcId="{2822BAE4-23CE-4007-98D4-6128A0C2F6F1}" destId="{8CF75322-253A-4C15-BAAB-7BA2F6EBF292}" srcOrd="2" destOrd="0" presId="urn:microsoft.com/office/officeart/2005/8/layout/bList2"/>
    <dgm:cxn modelId="{22B35EF8-C103-482B-A457-B9EC2FF7AA25}" type="presParOf" srcId="{2822BAE4-23CE-4007-98D4-6128A0C2F6F1}" destId="{C3EFB3DE-DEB3-4D01-86BE-85E51B94E5BF}" srcOrd="3" destOrd="0" presId="urn:microsoft.com/office/officeart/2005/8/layout/bList2"/>
    <dgm:cxn modelId="{917A0FCE-0BE1-4B26-AF87-917DFEC6E197}" type="presParOf" srcId="{DE113404-8B91-4F3E-AD82-5AD7FF9E5BC9}" destId="{21DAD0EB-28B7-42C4-BB10-66E8DF1600B8}" srcOrd="7" destOrd="0" presId="urn:microsoft.com/office/officeart/2005/8/layout/bList2"/>
    <dgm:cxn modelId="{751D173D-E97D-4CDC-9AFF-663DA12153F4}" type="presParOf" srcId="{DE113404-8B91-4F3E-AD82-5AD7FF9E5BC9}" destId="{D2733829-4880-416B-B94A-0E8D201805B0}" srcOrd="8" destOrd="0" presId="urn:microsoft.com/office/officeart/2005/8/layout/bList2"/>
    <dgm:cxn modelId="{1180222B-5620-462D-BCB0-CDBDFD41B445}" type="presParOf" srcId="{D2733829-4880-416B-B94A-0E8D201805B0}" destId="{7E56B0BF-0DF1-4159-B332-692855FE9B6E}" srcOrd="0" destOrd="0" presId="urn:microsoft.com/office/officeart/2005/8/layout/bList2"/>
    <dgm:cxn modelId="{1A3271C7-B34C-4CFF-AACD-A1A2DEFE3C63}" type="presParOf" srcId="{D2733829-4880-416B-B94A-0E8D201805B0}" destId="{225C0F13-8801-405B-988D-687D07F0A3A2}" srcOrd="1" destOrd="0" presId="urn:microsoft.com/office/officeart/2005/8/layout/bList2"/>
    <dgm:cxn modelId="{99D47EC4-7570-4327-A3B5-4B330B69A505}" type="presParOf" srcId="{D2733829-4880-416B-B94A-0E8D201805B0}" destId="{8887A1CD-96BD-423A-85A8-8EA5B98243B4}" srcOrd="2" destOrd="0" presId="urn:microsoft.com/office/officeart/2005/8/layout/bList2"/>
    <dgm:cxn modelId="{B744347A-C9EE-4E41-BF83-9D46962ED32C}" type="presParOf" srcId="{D2733829-4880-416B-B94A-0E8D201805B0}" destId="{59380238-02B7-47E4-A9C5-124818B74AFB}"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8283FC0-7780-48F0-8CCB-C227F3432D51}"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DDC7FD50-8B22-4A85-903B-735BE3D395D5}">
      <dgm:prSet phldrT="[Text]" custT="1"/>
      <dgm:spPr/>
      <dgm:t>
        <a:bodyPr/>
        <a:lstStyle/>
        <a:p>
          <a:r>
            <a:rPr lang="en-US" sz="1800" dirty="0" smtClean="0">
              <a:latin typeface="EMprint" panose="020B0503020204020204" pitchFamily="34" charset="0"/>
            </a:rPr>
            <a:t>Visualization</a:t>
          </a:r>
          <a:endParaRPr lang="en-US" sz="1800" dirty="0">
            <a:latin typeface="EMprint" panose="020B0503020204020204" pitchFamily="34" charset="0"/>
          </a:endParaRPr>
        </a:p>
      </dgm:t>
    </dgm:pt>
    <dgm:pt modelId="{F845AC08-2A1C-4FE4-8C3A-5CE0781A0B95}" type="parTrans" cxnId="{6CB280D6-E872-4B07-9600-0BA122049692}">
      <dgm:prSet/>
      <dgm:spPr/>
      <dgm:t>
        <a:bodyPr/>
        <a:lstStyle/>
        <a:p>
          <a:endParaRPr lang="en-US" sz="1800">
            <a:latin typeface="EMprint" panose="020B0503020204020204" pitchFamily="34" charset="0"/>
          </a:endParaRPr>
        </a:p>
      </dgm:t>
    </dgm:pt>
    <dgm:pt modelId="{31695519-70E7-4CDA-BDAE-07149505163B}" type="sibTrans" cxnId="{6CB280D6-E872-4B07-9600-0BA122049692}">
      <dgm:prSet/>
      <dgm:spPr/>
      <dgm:t>
        <a:bodyPr/>
        <a:lstStyle/>
        <a:p>
          <a:endParaRPr lang="en-US" sz="1800">
            <a:latin typeface="EMprint" panose="020B0503020204020204" pitchFamily="34" charset="0"/>
          </a:endParaRPr>
        </a:p>
      </dgm:t>
    </dgm:pt>
    <dgm:pt modelId="{4C54AE2F-9E86-4643-AA7E-98492C93BB05}">
      <dgm:prSet phldrT="[Text]" custT="1"/>
      <dgm:spPr/>
      <dgm:t>
        <a:bodyPr/>
        <a:lstStyle/>
        <a:p>
          <a:r>
            <a:rPr lang="en-US" sz="1800" dirty="0" smtClean="0">
              <a:latin typeface="EMprint" panose="020B0503020204020204" pitchFamily="34" charset="0"/>
            </a:rPr>
            <a:t>Collaboration</a:t>
          </a:r>
          <a:endParaRPr lang="en-US" sz="1800" dirty="0">
            <a:latin typeface="EMprint" panose="020B0503020204020204" pitchFamily="34" charset="0"/>
          </a:endParaRPr>
        </a:p>
      </dgm:t>
    </dgm:pt>
    <dgm:pt modelId="{7DE7523A-9377-49F5-9813-3D0186C3048C}" type="parTrans" cxnId="{8525C4EF-BB21-4A75-B66F-F0C725C4DC10}">
      <dgm:prSet/>
      <dgm:spPr/>
      <dgm:t>
        <a:bodyPr/>
        <a:lstStyle/>
        <a:p>
          <a:endParaRPr lang="en-US" sz="1800">
            <a:latin typeface="EMprint" panose="020B0503020204020204" pitchFamily="34" charset="0"/>
          </a:endParaRPr>
        </a:p>
      </dgm:t>
    </dgm:pt>
    <dgm:pt modelId="{5A4BCEA9-B1B8-4052-BCB8-DDAD397C9585}" type="sibTrans" cxnId="{8525C4EF-BB21-4A75-B66F-F0C725C4DC10}">
      <dgm:prSet/>
      <dgm:spPr/>
      <dgm:t>
        <a:bodyPr/>
        <a:lstStyle/>
        <a:p>
          <a:endParaRPr lang="en-US" sz="1800">
            <a:latin typeface="EMprint" panose="020B0503020204020204" pitchFamily="34" charset="0"/>
          </a:endParaRPr>
        </a:p>
      </dgm:t>
    </dgm:pt>
    <dgm:pt modelId="{40B2D761-F47C-469C-8B33-89080EED7F4F}">
      <dgm:prSet phldrT="[Text]" custT="1"/>
      <dgm:spPr/>
      <dgm:t>
        <a:bodyPr/>
        <a:lstStyle/>
        <a:p>
          <a:r>
            <a:rPr lang="en-US" sz="1800" dirty="0" smtClean="0">
              <a:latin typeface="EMprint" panose="020B0503020204020204" pitchFamily="34" charset="0"/>
            </a:rPr>
            <a:t>Commitment</a:t>
          </a:r>
        </a:p>
      </dgm:t>
    </dgm:pt>
    <dgm:pt modelId="{6E33CD54-103C-4145-B14E-4F48F1E7FD2D}" type="parTrans" cxnId="{411008EF-78CB-4B0B-87C5-A0B41F7FA3BC}">
      <dgm:prSet/>
      <dgm:spPr/>
      <dgm:t>
        <a:bodyPr/>
        <a:lstStyle/>
        <a:p>
          <a:endParaRPr lang="en-US" sz="1800">
            <a:latin typeface="EMprint" panose="020B0503020204020204" pitchFamily="34" charset="0"/>
          </a:endParaRPr>
        </a:p>
      </dgm:t>
    </dgm:pt>
    <dgm:pt modelId="{C18C4D6C-D49C-4E2A-962E-4F00472EF049}" type="sibTrans" cxnId="{411008EF-78CB-4B0B-87C5-A0B41F7FA3BC}">
      <dgm:prSet/>
      <dgm:spPr/>
      <dgm:t>
        <a:bodyPr/>
        <a:lstStyle/>
        <a:p>
          <a:endParaRPr lang="en-US" sz="1800">
            <a:latin typeface="EMprint" panose="020B0503020204020204" pitchFamily="34" charset="0"/>
          </a:endParaRPr>
        </a:p>
      </dgm:t>
    </dgm:pt>
    <dgm:pt modelId="{6ECC1ECF-A529-4D94-9449-AB477F5C4BC9}">
      <dgm:prSet phldrT="[Text]" custT="1"/>
      <dgm:spPr/>
      <dgm:t>
        <a:bodyPr/>
        <a:lstStyle/>
        <a:p>
          <a:r>
            <a:rPr lang="en-US" sz="1800" dirty="0" smtClean="0">
              <a:latin typeface="EMprint" panose="020B0503020204020204" pitchFamily="34" charset="0"/>
            </a:rPr>
            <a:t>Prioritization</a:t>
          </a:r>
          <a:endParaRPr lang="en-US" sz="1800" dirty="0">
            <a:latin typeface="EMprint" panose="020B0503020204020204" pitchFamily="34" charset="0"/>
          </a:endParaRPr>
        </a:p>
      </dgm:t>
    </dgm:pt>
    <dgm:pt modelId="{188D8BE4-0842-45E7-A318-E8A132D06C4D}" type="parTrans" cxnId="{78332FE1-4B18-40E7-B76B-4971EFC4C796}">
      <dgm:prSet/>
      <dgm:spPr/>
      <dgm:t>
        <a:bodyPr/>
        <a:lstStyle/>
        <a:p>
          <a:endParaRPr lang="en-US" sz="1800">
            <a:latin typeface="EMprint" panose="020B0503020204020204" pitchFamily="34" charset="0"/>
          </a:endParaRPr>
        </a:p>
      </dgm:t>
    </dgm:pt>
    <dgm:pt modelId="{715A69CE-DB8C-461E-8296-ECA53E1762C3}" type="sibTrans" cxnId="{78332FE1-4B18-40E7-B76B-4971EFC4C796}">
      <dgm:prSet/>
      <dgm:spPr/>
      <dgm:t>
        <a:bodyPr/>
        <a:lstStyle/>
        <a:p>
          <a:endParaRPr lang="en-US" sz="1800">
            <a:latin typeface="EMprint" panose="020B0503020204020204" pitchFamily="34" charset="0"/>
          </a:endParaRPr>
        </a:p>
      </dgm:t>
    </dgm:pt>
    <dgm:pt modelId="{BE843960-032D-4BF8-9C48-984C57386FCF}">
      <dgm:prSet phldrT="[Text]" custT="1"/>
      <dgm:spPr/>
      <dgm:t>
        <a:bodyPr/>
        <a:lstStyle/>
        <a:p>
          <a:r>
            <a:rPr lang="en-US" sz="1800" dirty="0" smtClean="0">
              <a:latin typeface="EMprint" panose="020B0503020204020204" pitchFamily="34" charset="0"/>
            </a:rPr>
            <a:t>Efficiency</a:t>
          </a:r>
        </a:p>
      </dgm:t>
    </dgm:pt>
    <dgm:pt modelId="{DDFA51FB-7BD5-4F9E-BD4C-46696942DA12}" type="parTrans" cxnId="{B47B3C25-62CC-4711-9D74-68BE5246E968}">
      <dgm:prSet/>
      <dgm:spPr/>
      <dgm:t>
        <a:bodyPr/>
        <a:lstStyle/>
        <a:p>
          <a:endParaRPr lang="en-US">
            <a:latin typeface="EMprint" panose="020B0503020204020204" pitchFamily="34" charset="0"/>
          </a:endParaRPr>
        </a:p>
      </dgm:t>
    </dgm:pt>
    <dgm:pt modelId="{3D68E10E-0AC9-4C13-B887-C6095183B04D}" type="sibTrans" cxnId="{B47B3C25-62CC-4711-9D74-68BE5246E968}">
      <dgm:prSet/>
      <dgm:spPr/>
      <dgm:t>
        <a:bodyPr/>
        <a:lstStyle/>
        <a:p>
          <a:endParaRPr lang="en-US">
            <a:latin typeface="EMprint" panose="020B0503020204020204" pitchFamily="34" charset="0"/>
          </a:endParaRPr>
        </a:p>
      </dgm:t>
    </dgm:pt>
    <dgm:pt modelId="{4924C40E-FD37-4022-95F7-167F1CD6E068}">
      <dgm:prSet phldrT="[Text]" custT="1"/>
      <dgm:spPr/>
      <dgm:t>
        <a:bodyPr/>
        <a:lstStyle/>
        <a:p>
          <a:r>
            <a:rPr lang="en-US" sz="1800" dirty="0" smtClean="0">
              <a:latin typeface="EMprint" panose="020B0503020204020204" pitchFamily="34" charset="0"/>
            </a:rPr>
            <a:t>Evolution</a:t>
          </a:r>
        </a:p>
      </dgm:t>
    </dgm:pt>
    <dgm:pt modelId="{D671F8D7-2DFD-482A-A287-C089E6134FD6}" type="parTrans" cxnId="{CDC3E4DB-F06F-4DA2-BF76-52B65F5CDFD6}">
      <dgm:prSet/>
      <dgm:spPr/>
      <dgm:t>
        <a:bodyPr/>
        <a:lstStyle/>
        <a:p>
          <a:endParaRPr lang="en-US">
            <a:latin typeface="EMprint" panose="020B0503020204020204" pitchFamily="34" charset="0"/>
          </a:endParaRPr>
        </a:p>
      </dgm:t>
    </dgm:pt>
    <dgm:pt modelId="{1AA86E66-DC6C-4830-8A4F-12788BDE6723}" type="sibTrans" cxnId="{CDC3E4DB-F06F-4DA2-BF76-52B65F5CDFD6}">
      <dgm:prSet/>
      <dgm:spPr/>
      <dgm:t>
        <a:bodyPr/>
        <a:lstStyle/>
        <a:p>
          <a:endParaRPr lang="en-US">
            <a:latin typeface="EMprint" panose="020B0503020204020204" pitchFamily="34" charset="0"/>
          </a:endParaRPr>
        </a:p>
      </dgm:t>
    </dgm:pt>
    <dgm:pt modelId="{539ECCD9-8045-484A-AFC4-8B6C9C43E8E1}" type="pres">
      <dgm:prSet presAssocID="{58283FC0-7780-48F0-8CCB-C227F3432D51}" presName="Name0" presStyleCnt="0">
        <dgm:presLayoutVars>
          <dgm:chMax val="7"/>
          <dgm:chPref val="7"/>
          <dgm:dir/>
        </dgm:presLayoutVars>
      </dgm:prSet>
      <dgm:spPr/>
    </dgm:pt>
    <dgm:pt modelId="{0B1A5829-A1A6-4603-AECA-0744DE0EC513}" type="pres">
      <dgm:prSet presAssocID="{58283FC0-7780-48F0-8CCB-C227F3432D51}" presName="dot1" presStyleLbl="alignNode1" presStyleIdx="0" presStyleCnt="17"/>
      <dgm:spPr/>
    </dgm:pt>
    <dgm:pt modelId="{0D5B1163-F4F0-4D2F-9C43-FF6145A2731F}" type="pres">
      <dgm:prSet presAssocID="{58283FC0-7780-48F0-8CCB-C227F3432D51}" presName="dot2" presStyleLbl="alignNode1" presStyleIdx="1" presStyleCnt="17"/>
      <dgm:spPr/>
    </dgm:pt>
    <dgm:pt modelId="{9F65DFAC-F57E-4E44-88CB-6C7020CA4BA2}" type="pres">
      <dgm:prSet presAssocID="{58283FC0-7780-48F0-8CCB-C227F3432D51}" presName="dot3" presStyleLbl="alignNode1" presStyleIdx="2" presStyleCnt="17"/>
      <dgm:spPr/>
    </dgm:pt>
    <dgm:pt modelId="{415FFE36-9C22-49E4-B08E-7958496A22A5}" type="pres">
      <dgm:prSet presAssocID="{58283FC0-7780-48F0-8CCB-C227F3432D51}" presName="dot4" presStyleLbl="alignNode1" presStyleIdx="3" presStyleCnt="17"/>
      <dgm:spPr/>
    </dgm:pt>
    <dgm:pt modelId="{9619F46F-D256-421D-B69A-619D749857A4}" type="pres">
      <dgm:prSet presAssocID="{58283FC0-7780-48F0-8CCB-C227F3432D51}" presName="dot5" presStyleLbl="alignNode1" presStyleIdx="4" presStyleCnt="17"/>
      <dgm:spPr/>
    </dgm:pt>
    <dgm:pt modelId="{1116AA68-F712-4378-AFF0-B937EADCE347}" type="pres">
      <dgm:prSet presAssocID="{58283FC0-7780-48F0-8CCB-C227F3432D51}" presName="dot6" presStyleLbl="alignNode1" presStyleIdx="5" presStyleCnt="17"/>
      <dgm:spPr/>
    </dgm:pt>
    <dgm:pt modelId="{D8111E03-6654-407F-9A41-DB38C191071A}" type="pres">
      <dgm:prSet presAssocID="{58283FC0-7780-48F0-8CCB-C227F3432D51}" presName="dot7" presStyleLbl="alignNode1" presStyleIdx="6" presStyleCnt="17"/>
      <dgm:spPr/>
    </dgm:pt>
    <dgm:pt modelId="{A21B8907-CF8B-4E1C-B735-538227544E69}" type="pres">
      <dgm:prSet presAssocID="{58283FC0-7780-48F0-8CCB-C227F3432D51}" presName="dot8" presStyleLbl="alignNode1" presStyleIdx="7" presStyleCnt="17"/>
      <dgm:spPr/>
    </dgm:pt>
    <dgm:pt modelId="{F7F970AF-163A-446D-93B8-EA17C16A2D70}" type="pres">
      <dgm:prSet presAssocID="{58283FC0-7780-48F0-8CCB-C227F3432D51}" presName="dot9" presStyleLbl="alignNode1" presStyleIdx="8" presStyleCnt="17"/>
      <dgm:spPr/>
    </dgm:pt>
    <dgm:pt modelId="{9D1D5E2A-BFD4-4DB5-9E60-9407014F0249}" type="pres">
      <dgm:prSet presAssocID="{58283FC0-7780-48F0-8CCB-C227F3432D51}" presName="dot10" presStyleLbl="alignNode1" presStyleIdx="9" presStyleCnt="17"/>
      <dgm:spPr/>
    </dgm:pt>
    <dgm:pt modelId="{1ECBC027-A2A6-4B83-BEA7-FDD190EBED1C}" type="pres">
      <dgm:prSet presAssocID="{58283FC0-7780-48F0-8CCB-C227F3432D51}" presName="dotArrow1" presStyleLbl="alignNode1" presStyleIdx="10" presStyleCnt="17"/>
      <dgm:spPr/>
    </dgm:pt>
    <dgm:pt modelId="{D9846408-C139-4124-9799-61471539F754}" type="pres">
      <dgm:prSet presAssocID="{58283FC0-7780-48F0-8CCB-C227F3432D51}" presName="dotArrow2" presStyleLbl="alignNode1" presStyleIdx="11" presStyleCnt="17"/>
      <dgm:spPr/>
    </dgm:pt>
    <dgm:pt modelId="{4B7BF367-9802-4326-BFD5-6837EFA22D69}" type="pres">
      <dgm:prSet presAssocID="{58283FC0-7780-48F0-8CCB-C227F3432D51}" presName="dotArrow3" presStyleLbl="alignNode1" presStyleIdx="12" presStyleCnt="17"/>
      <dgm:spPr/>
    </dgm:pt>
    <dgm:pt modelId="{F98AA4E2-1820-4D7E-A7A3-09FA8B6745E4}" type="pres">
      <dgm:prSet presAssocID="{58283FC0-7780-48F0-8CCB-C227F3432D51}" presName="dotArrow4" presStyleLbl="alignNode1" presStyleIdx="13" presStyleCnt="17"/>
      <dgm:spPr/>
    </dgm:pt>
    <dgm:pt modelId="{F273CCF8-3BBE-43FB-8D8A-507832E253ED}" type="pres">
      <dgm:prSet presAssocID="{58283FC0-7780-48F0-8CCB-C227F3432D51}" presName="dotArrow5" presStyleLbl="alignNode1" presStyleIdx="14" presStyleCnt="17"/>
      <dgm:spPr/>
    </dgm:pt>
    <dgm:pt modelId="{B6FB1873-513E-495E-9740-94E2802BF731}" type="pres">
      <dgm:prSet presAssocID="{58283FC0-7780-48F0-8CCB-C227F3432D51}" presName="dotArrow6" presStyleLbl="alignNode1" presStyleIdx="15" presStyleCnt="17"/>
      <dgm:spPr/>
    </dgm:pt>
    <dgm:pt modelId="{557A91B0-F874-4D0D-9610-515F45EDCB4C}" type="pres">
      <dgm:prSet presAssocID="{58283FC0-7780-48F0-8CCB-C227F3432D51}" presName="dotArrow7" presStyleLbl="alignNode1" presStyleIdx="16" presStyleCnt="17"/>
      <dgm:spPr/>
    </dgm:pt>
    <dgm:pt modelId="{F4DF6D63-4D61-48D4-8C4C-07AF881450E4}" type="pres">
      <dgm:prSet presAssocID="{DDC7FD50-8B22-4A85-903B-735BE3D395D5}" presName="parTx1" presStyleLbl="node1" presStyleIdx="0" presStyleCnt="6"/>
      <dgm:spPr/>
      <dgm:t>
        <a:bodyPr/>
        <a:lstStyle/>
        <a:p>
          <a:endParaRPr lang="en-US"/>
        </a:p>
      </dgm:t>
    </dgm:pt>
    <dgm:pt modelId="{5D13518A-EECF-4257-9020-12E10A6E0BFF}" type="pres">
      <dgm:prSet presAssocID="{31695519-70E7-4CDA-BDAE-07149505163B}" presName="picture1" presStyleCnt="0"/>
      <dgm:spPr/>
    </dgm:pt>
    <dgm:pt modelId="{EC052758-B9CF-4586-98C6-638F89AB6CE3}" type="pres">
      <dgm:prSet presAssocID="{31695519-70E7-4CDA-BDAE-07149505163B}" presName="imageRepeatNode" presStyleLbl="fgImgPlace1" presStyleIdx="0" presStyleCnt="6"/>
      <dgm:spPr/>
      <dgm:t>
        <a:bodyPr/>
        <a:lstStyle/>
        <a:p>
          <a:endParaRPr lang="en-US"/>
        </a:p>
      </dgm:t>
    </dgm:pt>
    <dgm:pt modelId="{2A59EF7A-1BD3-4CB6-A657-05699FA570D8}" type="pres">
      <dgm:prSet presAssocID="{6ECC1ECF-A529-4D94-9449-AB477F5C4BC9}" presName="parTx2" presStyleLbl="node1" presStyleIdx="1" presStyleCnt="6"/>
      <dgm:spPr/>
      <dgm:t>
        <a:bodyPr/>
        <a:lstStyle/>
        <a:p>
          <a:endParaRPr lang="en-US"/>
        </a:p>
      </dgm:t>
    </dgm:pt>
    <dgm:pt modelId="{CEE502C5-21BC-41E6-9445-03C236A36913}" type="pres">
      <dgm:prSet presAssocID="{715A69CE-DB8C-461E-8296-ECA53E1762C3}" presName="picture2" presStyleCnt="0"/>
      <dgm:spPr/>
    </dgm:pt>
    <dgm:pt modelId="{E8D86B71-141F-40BC-A049-8926ACD24A95}" type="pres">
      <dgm:prSet presAssocID="{715A69CE-DB8C-461E-8296-ECA53E1762C3}" presName="imageRepeatNode" presStyleLbl="fgImgPlace1" presStyleIdx="1" presStyleCnt="6"/>
      <dgm:spPr/>
      <dgm:t>
        <a:bodyPr/>
        <a:lstStyle/>
        <a:p>
          <a:endParaRPr lang="en-US"/>
        </a:p>
      </dgm:t>
    </dgm:pt>
    <dgm:pt modelId="{A6979899-16BF-4555-8F7F-D77E55270C92}" type="pres">
      <dgm:prSet presAssocID="{4C54AE2F-9E86-4643-AA7E-98492C93BB05}" presName="parTx3" presStyleLbl="node1" presStyleIdx="2" presStyleCnt="6" custScaleX="125401" custLinFactNeighborX="12786"/>
      <dgm:spPr/>
      <dgm:t>
        <a:bodyPr/>
        <a:lstStyle/>
        <a:p>
          <a:endParaRPr lang="en-US"/>
        </a:p>
      </dgm:t>
    </dgm:pt>
    <dgm:pt modelId="{2D5C5BF7-B2E9-471C-92E8-5C9151DE8304}" type="pres">
      <dgm:prSet presAssocID="{5A4BCEA9-B1B8-4052-BCB8-DDAD397C9585}" presName="picture3" presStyleCnt="0"/>
      <dgm:spPr/>
    </dgm:pt>
    <dgm:pt modelId="{EC571E15-ACFE-4566-A276-FDF1701D8AFD}" type="pres">
      <dgm:prSet presAssocID="{5A4BCEA9-B1B8-4052-BCB8-DDAD397C9585}" presName="imageRepeatNode" presStyleLbl="fgImgPlace1" presStyleIdx="2" presStyleCnt="6"/>
      <dgm:spPr/>
      <dgm:t>
        <a:bodyPr/>
        <a:lstStyle/>
        <a:p>
          <a:endParaRPr lang="en-US"/>
        </a:p>
      </dgm:t>
    </dgm:pt>
    <dgm:pt modelId="{B6BE917E-1B36-40A4-8160-D9E36EC69C53}" type="pres">
      <dgm:prSet presAssocID="{BE843960-032D-4BF8-9C48-984C57386FCF}" presName="parTx4" presStyleLbl="node1" presStyleIdx="3" presStyleCnt="6"/>
      <dgm:spPr/>
      <dgm:t>
        <a:bodyPr/>
        <a:lstStyle/>
        <a:p>
          <a:endParaRPr lang="en-US"/>
        </a:p>
      </dgm:t>
    </dgm:pt>
    <dgm:pt modelId="{C4053714-C32E-4288-8021-BE119DB32E4E}" type="pres">
      <dgm:prSet presAssocID="{3D68E10E-0AC9-4C13-B887-C6095183B04D}" presName="picture4" presStyleCnt="0"/>
      <dgm:spPr/>
    </dgm:pt>
    <dgm:pt modelId="{0E28417F-B45A-41E2-84AD-745F2C49430D}" type="pres">
      <dgm:prSet presAssocID="{3D68E10E-0AC9-4C13-B887-C6095183B04D}" presName="imageRepeatNode" presStyleLbl="fgImgPlace1" presStyleIdx="3" presStyleCnt="6"/>
      <dgm:spPr/>
      <dgm:t>
        <a:bodyPr/>
        <a:lstStyle/>
        <a:p>
          <a:endParaRPr lang="en-US"/>
        </a:p>
      </dgm:t>
    </dgm:pt>
    <dgm:pt modelId="{3E76F757-EAC2-408A-8A39-32A84CBD3A9D}" type="pres">
      <dgm:prSet presAssocID="{40B2D761-F47C-469C-8B33-89080EED7F4F}" presName="parTx5" presStyleLbl="node1" presStyleIdx="4" presStyleCnt="6" custScaleX="112175"/>
      <dgm:spPr/>
      <dgm:t>
        <a:bodyPr/>
        <a:lstStyle/>
        <a:p>
          <a:endParaRPr lang="en-US"/>
        </a:p>
      </dgm:t>
    </dgm:pt>
    <dgm:pt modelId="{EF1F7A94-597B-4064-918F-4350452DB548}" type="pres">
      <dgm:prSet presAssocID="{C18C4D6C-D49C-4E2A-962E-4F00472EF049}" presName="picture5" presStyleCnt="0"/>
      <dgm:spPr/>
    </dgm:pt>
    <dgm:pt modelId="{5EA449BC-4BC4-4F58-8603-CDDAED1DD377}" type="pres">
      <dgm:prSet presAssocID="{C18C4D6C-D49C-4E2A-962E-4F00472EF049}" presName="imageRepeatNode" presStyleLbl="fgImgPlace1" presStyleIdx="4" presStyleCnt="6"/>
      <dgm:spPr/>
      <dgm:t>
        <a:bodyPr/>
        <a:lstStyle/>
        <a:p>
          <a:endParaRPr lang="en-US"/>
        </a:p>
      </dgm:t>
    </dgm:pt>
    <dgm:pt modelId="{DDD8BB04-7654-4EDD-AE4F-7F9D89C1E09F}" type="pres">
      <dgm:prSet presAssocID="{4924C40E-FD37-4022-95F7-167F1CD6E068}" presName="parTx6" presStyleLbl="node1" presStyleIdx="5" presStyleCnt="6"/>
      <dgm:spPr/>
      <dgm:t>
        <a:bodyPr/>
        <a:lstStyle/>
        <a:p>
          <a:endParaRPr lang="en-US"/>
        </a:p>
      </dgm:t>
    </dgm:pt>
    <dgm:pt modelId="{C8B23A96-42F6-4EFB-B517-308BB7E6952F}" type="pres">
      <dgm:prSet presAssocID="{1AA86E66-DC6C-4830-8A4F-12788BDE6723}" presName="picture6" presStyleCnt="0"/>
      <dgm:spPr/>
    </dgm:pt>
    <dgm:pt modelId="{7376106E-030F-4E68-B5F0-D9B5998FEC71}" type="pres">
      <dgm:prSet presAssocID="{1AA86E66-DC6C-4830-8A4F-12788BDE6723}" presName="imageRepeatNode" presStyleLbl="fgImgPlace1" presStyleIdx="5" presStyleCnt="6"/>
      <dgm:spPr/>
      <dgm:t>
        <a:bodyPr/>
        <a:lstStyle/>
        <a:p>
          <a:endParaRPr lang="en-US"/>
        </a:p>
      </dgm:t>
    </dgm:pt>
  </dgm:ptLst>
  <dgm:cxnLst>
    <dgm:cxn modelId="{B47B3C25-62CC-4711-9D74-68BE5246E968}" srcId="{58283FC0-7780-48F0-8CCB-C227F3432D51}" destId="{BE843960-032D-4BF8-9C48-984C57386FCF}" srcOrd="3" destOrd="0" parTransId="{DDFA51FB-7BD5-4F9E-BD4C-46696942DA12}" sibTransId="{3D68E10E-0AC9-4C13-B887-C6095183B04D}"/>
    <dgm:cxn modelId="{261F949D-EF3E-4229-AC80-2BDBA103FA92}" type="presOf" srcId="{5A4BCEA9-B1B8-4052-BCB8-DDAD397C9585}" destId="{EC571E15-ACFE-4566-A276-FDF1701D8AFD}" srcOrd="0" destOrd="0" presId="urn:microsoft.com/office/officeart/2008/layout/AscendingPictureAccentProcess"/>
    <dgm:cxn modelId="{66B2FBA9-A80C-415D-9538-2A307C99431B}" type="presOf" srcId="{40B2D761-F47C-469C-8B33-89080EED7F4F}" destId="{3E76F757-EAC2-408A-8A39-32A84CBD3A9D}" srcOrd="0" destOrd="0" presId="urn:microsoft.com/office/officeart/2008/layout/AscendingPictureAccentProcess"/>
    <dgm:cxn modelId="{EE4CD266-DDE0-41F9-8CA5-168C9114EB9F}" type="presOf" srcId="{58283FC0-7780-48F0-8CCB-C227F3432D51}" destId="{539ECCD9-8045-484A-AFC4-8B6C9C43E8E1}" srcOrd="0" destOrd="0" presId="urn:microsoft.com/office/officeart/2008/layout/AscendingPictureAccentProcess"/>
    <dgm:cxn modelId="{A6810B6E-B674-4039-BCC4-E4CA26E4CFBD}" type="presOf" srcId="{DDC7FD50-8B22-4A85-903B-735BE3D395D5}" destId="{F4DF6D63-4D61-48D4-8C4C-07AF881450E4}" srcOrd="0" destOrd="0" presId="urn:microsoft.com/office/officeart/2008/layout/AscendingPictureAccentProcess"/>
    <dgm:cxn modelId="{8525C4EF-BB21-4A75-B66F-F0C725C4DC10}" srcId="{58283FC0-7780-48F0-8CCB-C227F3432D51}" destId="{4C54AE2F-9E86-4643-AA7E-98492C93BB05}" srcOrd="2" destOrd="0" parTransId="{7DE7523A-9377-49F5-9813-3D0186C3048C}" sibTransId="{5A4BCEA9-B1B8-4052-BCB8-DDAD397C9585}"/>
    <dgm:cxn modelId="{6CB280D6-E872-4B07-9600-0BA122049692}" srcId="{58283FC0-7780-48F0-8CCB-C227F3432D51}" destId="{DDC7FD50-8B22-4A85-903B-735BE3D395D5}" srcOrd="0" destOrd="0" parTransId="{F845AC08-2A1C-4FE4-8C3A-5CE0781A0B95}" sibTransId="{31695519-70E7-4CDA-BDAE-07149505163B}"/>
    <dgm:cxn modelId="{CDB5498D-C79A-4288-BF8D-F5D632283E71}" type="presOf" srcId="{1AA86E66-DC6C-4830-8A4F-12788BDE6723}" destId="{7376106E-030F-4E68-B5F0-D9B5998FEC71}" srcOrd="0" destOrd="0" presId="urn:microsoft.com/office/officeart/2008/layout/AscendingPictureAccentProcess"/>
    <dgm:cxn modelId="{832106FD-A731-496F-B11B-4B78CFD5E702}" type="presOf" srcId="{4924C40E-FD37-4022-95F7-167F1CD6E068}" destId="{DDD8BB04-7654-4EDD-AE4F-7F9D89C1E09F}" srcOrd="0" destOrd="0" presId="urn:microsoft.com/office/officeart/2008/layout/AscendingPictureAccentProcess"/>
    <dgm:cxn modelId="{8D0C7A4E-810D-4A9F-8742-A84D4674E09F}" type="presOf" srcId="{3D68E10E-0AC9-4C13-B887-C6095183B04D}" destId="{0E28417F-B45A-41E2-84AD-745F2C49430D}" srcOrd="0" destOrd="0" presId="urn:microsoft.com/office/officeart/2008/layout/AscendingPictureAccentProcess"/>
    <dgm:cxn modelId="{A15F99F7-4FCA-44CB-BB84-D4D6E9243201}" type="presOf" srcId="{BE843960-032D-4BF8-9C48-984C57386FCF}" destId="{B6BE917E-1B36-40A4-8160-D9E36EC69C53}" srcOrd="0" destOrd="0" presId="urn:microsoft.com/office/officeart/2008/layout/AscendingPictureAccentProcess"/>
    <dgm:cxn modelId="{7D5345A4-E56E-4C79-9342-647B101A2316}" type="presOf" srcId="{31695519-70E7-4CDA-BDAE-07149505163B}" destId="{EC052758-B9CF-4586-98C6-638F89AB6CE3}" srcOrd="0" destOrd="0" presId="urn:microsoft.com/office/officeart/2008/layout/AscendingPictureAccentProcess"/>
    <dgm:cxn modelId="{424FE6A0-105C-4790-B7C3-E8DCFBD79DCB}" type="presOf" srcId="{6ECC1ECF-A529-4D94-9449-AB477F5C4BC9}" destId="{2A59EF7A-1BD3-4CB6-A657-05699FA570D8}" srcOrd="0" destOrd="0" presId="urn:microsoft.com/office/officeart/2008/layout/AscendingPictureAccentProcess"/>
    <dgm:cxn modelId="{78332FE1-4B18-40E7-B76B-4971EFC4C796}" srcId="{58283FC0-7780-48F0-8CCB-C227F3432D51}" destId="{6ECC1ECF-A529-4D94-9449-AB477F5C4BC9}" srcOrd="1" destOrd="0" parTransId="{188D8BE4-0842-45E7-A318-E8A132D06C4D}" sibTransId="{715A69CE-DB8C-461E-8296-ECA53E1762C3}"/>
    <dgm:cxn modelId="{ECDFC709-20A3-42CF-9406-3B6DF3554BAC}" type="presOf" srcId="{715A69CE-DB8C-461E-8296-ECA53E1762C3}" destId="{E8D86B71-141F-40BC-A049-8926ACD24A95}" srcOrd="0" destOrd="0" presId="urn:microsoft.com/office/officeart/2008/layout/AscendingPictureAccentProcess"/>
    <dgm:cxn modelId="{CDC3E4DB-F06F-4DA2-BF76-52B65F5CDFD6}" srcId="{58283FC0-7780-48F0-8CCB-C227F3432D51}" destId="{4924C40E-FD37-4022-95F7-167F1CD6E068}" srcOrd="5" destOrd="0" parTransId="{D671F8D7-2DFD-482A-A287-C089E6134FD6}" sibTransId="{1AA86E66-DC6C-4830-8A4F-12788BDE6723}"/>
    <dgm:cxn modelId="{BCD0D4E1-CBD1-45FC-A94C-D7BCBD95FB48}" type="presOf" srcId="{4C54AE2F-9E86-4643-AA7E-98492C93BB05}" destId="{A6979899-16BF-4555-8F7F-D77E55270C92}" srcOrd="0" destOrd="0" presId="urn:microsoft.com/office/officeart/2008/layout/AscendingPictureAccentProcess"/>
    <dgm:cxn modelId="{F424E872-3D8B-4D07-8C65-E18F121E0430}" type="presOf" srcId="{C18C4D6C-D49C-4E2A-962E-4F00472EF049}" destId="{5EA449BC-4BC4-4F58-8603-CDDAED1DD377}" srcOrd="0" destOrd="0" presId="urn:microsoft.com/office/officeart/2008/layout/AscendingPictureAccentProcess"/>
    <dgm:cxn modelId="{411008EF-78CB-4B0B-87C5-A0B41F7FA3BC}" srcId="{58283FC0-7780-48F0-8CCB-C227F3432D51}" destId="{40B2D761-F47C-469C-8B33-89080EED7F4F}" srcOrd="4" destOrd="0" parTransId="{6E33CD54-103C-4145-B14E-4F48F1E7FD2D}" sibTransId="{C18C4D6C-D49C-4E2A-962E-4F00472EF049}"/>
    <dgm:cxn modelId="{CD63025A-B70E-457E-B665-2BCB40E76C67}" type="presParOf" srcId="{539ECCD9-8045-484A-AFC4-8B6C9C43E8E1}" destId="{0B1A5829-A1A6-4603-AECA-0744DE0EC513}" srcOrd="0" destOrd="0" presId="urn:microsoft.com/office/officeart/2008/layout/AscendingPictureAccentProcess"/>
    <dgm:cxn modelId="{FE400301-81F3-47A3-8840-728372CCF80E}" type="presParOf" srcId="{539ECCD9-8045-484A-AFC4-8B6C9C43E8E1}" destId="{0D5B1163-F4F0-4D2F-9C43-FF6145A2731F}" srcOrd="1" destOrd="0" presId="urn:microsoft.com/office/officeart/2008/layout/AscendingPictureAccentProcess"/>
    <dgm:cxn modelId="{6FFA0004-39AE-4894-B468-7E9A1F6598C3}" type="presParOf" srcId="{539ECCD9-8045-484A-AFC4-8B6C9C43E8E1}" destId="{9F65DFAC-F57E-4E44-88CB-6C7020CA4BA2}" srcOrd="2" destOrd="0" presId="urn:microsoft.com/office/officeart/2008/layout/AscendingPictureAccentProcess"/>
    <dgm:cxn modelId="{5857B80C-5E63-448B-90C4-E0F592A5D401}" type="presParOf" srcId="{539ECCD9-8045-484A-AFC4-8B6C9C43E8E1}" destId="{415FFE36-9C22-49E4-B08E-7958496A22A5}" srcOrd="3" destOrd="0" presId="urn:microsoft.com/office/officeart/2008/layout/AscendingPictureAccentProcess"/>
    <dgm:cxn modelId="{D6E918A4-FA09-49D3-A40B-0FC6BEA2F9D4}" type="presParOf" srcId="{539ECCD9-8045-484A-AFC4-8B6C9C43E8E1}" destId="{9619F46F-D256-421D-B69A-619D749857A4}" srcOrd="4" destOrd="0" presId="urn:microsoft.com/office/officeart/2008/layout/AscendingPictureAccentProcess"/>
    <dgm:cxn modelId="{CDB823DA-70F6-48A0-B839-672B40846913}" type="presParOf" srcId="{539ECCD9-8045-484A-AFC4-8B6C9C43E8E1}" destId="{1116AA68-F712-4378-AFF0-B937EADCE347}" srcOrd="5" destOrd="0" presId="urn:microsoft.com/office/officeart/2008/layout/AscendingPictureAccentProcess"/>
    <dgm:cxn modelId="{CF2C746B-CC6F-4378-AB76-3465775B81A5}" type="presParOf" srcId="{539ECCD9-8045-484A-AFC4-8B6C9C43E8E1}" destId="{D8111E03-6654-407F-9A41-DB38C191071A}" srcOrd="6" destOrd="0" presId="urn:microsoft.com/office/officeart/2008/layout/AscendingPictureAccentProcess"/>
    <dgm:cxn modelId="{FF15E46B-A918-4AA7-983C-5DCFEE879311}" type="presParOf" srcId="{539ECCD9-8045-484A-AFC4-8B6C9C43E8E1}" destId="{A21B8907-CF8B-4E1C-B735-538227544E69}" srcOrd="7" destOrd="0" presId="urn:microsoft.com/office/officeart/2008/layout/AscendingPictureAccentProcess"/>
    <dgm:cxn modelId="{B8AAE377-5197-4C04-85E5-1CA40DB2FD32}" type="presParOf" srcId="{539ECCD9-8045-484A-AFC4-8B6C9C43E8E1}" destId="{F7F970AF-163A-446D-93B8-EA17C16A2D70}" srcOrd="8" destOrd="0" presId="urn:microsoft.com/office/officeart/2008/layout/AscendingPictureAccentProcess"/>
    <dgm:cxn modelId="{69F9D6B7-17BE-4F5D-8BBF-8C5C5F8B9321}" type="presParOf" srcId="{539ECCD9-8045-484A-AFC4-8B6C9C43E8E1}" destId="{9D1D5E2A-BFD4-4DB5-9E60-9407014F0249}" srcOrd="9" destOrd="0" presId="urn:microsoft.com/office/officeart/2008/layout/AscendingPictureAccentProcess"/>
    <dgm:cxn modelId="{A731473E-04F5-4CDC-9602-97EE0E05BC3D}" type="presParOf" srcId="{539ECCD9-8045-484A-AFC4-8B6C9C43E8E1}" destId="{1ECBC027-A2A6-4B83-BEA7-FDD190EBED1C}" srcOrd="10" destOrd="0" presId="urn:microsoft.com/office/officeart/2008/layout/AscendingPictureAccentProcess"/>
    <dgm:cxn modelId="{E0C5EEFA-4BE7-4B71-AFFA-4BCF08C1BFE1}" type="presParOf" srcId="{539ECCD9-8045-484A-AFC4-8B6C9C43E8E1}" destId="{D9846408-C139-4124-9799-61471539F754}" srcOrd="11" destOrd="0" presId="urn:microsoft.com/office/officeart/2008/layout/AscendingPictureAccentProcess"/>
    <dgm:cxn modelId="{4484608A-580D-4625-A536-AA58A7E94F9B}" type="presParOf" srcId="{539ECCD9-8045-484A-AFC4-8B6C9C43E8E1}" destId="{4B7BF367-9802-4326-BFD5-6837EFA22D69}" srcOrd="12" destOrd="0" presId="urn:microsoft.com/office/officeart/2008/layout/AscendingPictureAccentProcess"/>
    <dgm:cxn modelId="{640C1944-2AB6-451B-B4D0-D67ED11419BF}" type="presParOf" srcId="{539ECCD9-8045-484A-AFC4-8B6C9C43E8E1}" destId="{F98AA4E2-1820-4D7E-A7A3-09FA8B6745E4}" srcOrd="13" destOrd="0" presId="urn:microsoft.com/office/officeart/2008/layout/AscendingPictureAccentProcess"/>
    <dgm:cxn modelId="{6ACBF84D-50FF-40CD-9FAF-C1D1312C1CB9}" type="presParOf" srcId="{539ECCD9-8045-484A-AFC4-8B6C9C43E8E1}" destId="{F273CCF8-3BBE-43FB-8D8A-507832E253ED}" srcOrd="14" destOrd="0" presId="urn:microsoft.com/office/officeart/2008/layout/AscendingPictureAccentProcess"/>
    <dgm:cxn modelId="{ECE3F4E9-7829-411C-B424-BF81272C01DF}" type="presParOf" srcId="{539ECCD9-8045-484A-AFC4-8B6C9C43E8E1}" destId="{B6FB1873-513E-495E-9740-94E2802BF731}" srcOrd="15" destOrd="0" presId="urn:microsoft.com/office/officeart/2008/layout/AscendingPictureAccentProcess"/>
    <dgm:cxn modelId="{D77C5BE9-5DCE-43AB-9A1E-E91652AFAC20}" type="presParOf" srcId="{539ECCD9-8045-484A-AFC4-8B6C9C43E8E1}" destId="{557A91B0-F874-4D0D-9610-515F45EDCB4C}" srcOrd="16" destOrd="0" presId="urn:microsoft.com/office/officeart/2008/layout/AscendingPictureAccentProcess"/>
    <dgm:cxn modelId="{C8DFC390-6389-4048-9919-4855BCB89AB6}" type="presParOf" srcId="{539ECCD9-8045-484A-AFC4-8B6C9C43E8E1}" destId="{F4DF6D63-4D61-48D4-8C4C-07AF881450E4}" srcOrd="17" destOrd="0" presId="urn:microsoft.com/office/officeart/2008/layout/AscendingPictureAccentProcess"/>
    <dgm:cxn modelId="{290C9A83-1577-4502-8A75-057A877E199D}" type="presParOf" srcId="{539ECCD9-8045-484A-AFC4-8B6C9C43E8E1}" destId="{5D13518A-EECF-4257-9020-12E10A6E0BFF}" srcOrd="18" destOrd="0" presId="urn:microsoft.com/office/officeart/2008/layout/AscendingPictureAccentProcess"/>
    <dgm:cxn modelId="{B502C5E5-563B-432B-9956-7383D4BEFE62}" type="presParOf" srcId="{5D13518A-EECF-4257-9020-12E10A6E0BFF}" destId="{EC052758-B9CF-4586-98C6-638F89AB6CE3}" srcOrd="0" destOrd="0" presId="urn:microsoft.com/office/officeart/2008/layout/AscendingPictureAccentProcess"/>
    <dgm:cxn modelId="{DDA7BA67-9DC3-4044-BFA8-7C346B9FAF37}" type="presParOf" srcId="{539ECCD9-8045-484A-AFC4-8B6C9C43E8E1}" destId="{2A59EF7A-1BD3-4CB6-A657-05699FA570D8}" srcOrd="19" destOrd="0" presId="urn:microsoft.com/office/officeart/2008/layout/AscendingPictureAccentProcess"/>
    <dgm:cxn modelId="{A87FCE70-4634-44FA-8508-74DCA4C3C000}" type="presParOf" srcId="{539ECCD9-8045-484A-AFC4-8B6C9C43E8E1}" destId="{CEE502C5-21BC-41E6-9445-03C236A36913}" srcOrd="20" destOrd="0" presId="urn:microsoft.com/office/officeart/2008/layout/AscendingPictureAccentProcess"/>
    <dgm:cxn modelId="{3F8204FB-42A8-4AFC-926C-2405ACDC1CC2}" type="presParOf" srcId="{CEE502C5-21BC-41E6-9445-03C236A36913}" destId="{E8D86B71-141F-40BC-A049-8926ACD24A95}" srcOrd="0" destOrd="0" presId="urn:microsoft.com/office/officeart/2008/layout/AscendingPictureAccentProcess"/>
    <dgm:cxn modelId="{F967E5CE-5671-46E8-9099-20BB9330580B}" type="presParOf" srcId="{539ECCD9-8045-484A-AFC4-8B6C9C43E8E1}" destId="{A6979899-16BF-4555-8F7F-D77E55270C92}" srcOrd="21" destOrd="0" presId="urn:microsoft.com/office/officeart/2008/layout/AscendingPictureAccentProcess"/>
    <dgm:cxn modelId="{7B4E5E11-EEDB-4080-85A1-540FB1B40948}" type="presParOf" srcId="{539ECCD9-8045-484A-AFC4-8B6C9C43E8E1}" destId="{2D5C5BF7-B2E9-471C-92E8-5C9151DE8304}" srcOrd="22" destOrd="0" presId="urn:microsoft.com/office/officeart/2008/layout/AscendingPictureAccentProcess"/>
    <dgm:cxn modelId="{D9B5EE9A-CAD1-4A89-A371-552B79964BD6}" type="presParOf" srcId="{2D5C5BF7-B2E9-471C-92E8-5C9151DE8304}" destId="{EC571E15-ACFE-4566-A276-FDF1701D8AFD}" srcOrd="0" destOrd="0" presId="urn:microsoft.com/office/officeart/2008/layout/AscendingPictureAccentProcess"/>
    <dgm:cxn modelId="{DCA33D21-0CFC-4518-8EBA-DB7221C49813}" type="presParOf" srcId="{539ECCD9-8045-484A-AFC4-8B6C9C43E8E1}" destId="{B6BE917E-1B36-40A4-8160-D9E36EC69C53}" srcOrd="23" destOrd="0" presId="urn:microsoft.com/office/officeart/2008/layout/AscendingPictureAccentProcess"/>
    <dgm:cxn modelId="{0BCDA018-230A-483B-8C80-26BE600E0A06}" type="presParOf" srcId="{539ECCD9-8045-484A-AFC4-8B6C9C43E8E1}" destId="{C4053714-C32E-4288-8021-BE119DB32E4E}" srcOrd="24" destOrd="0" presId="urn:microsoft.com/office/officeart/2008/layout/AscendingPictureAccentProcess"/>
    <dgm:cxn modelId="{77FF59EF-FC54-458F-AF1F-D7E3F1E2FE9D}" type="presParOf" srcId="{C4053714-C32E-4288-8021-BE119DB32E4E}" destId="{0E28417F-B45A-41E2-84AD-745F2C49430D}" srcOrd="0" destOrd="0" presId="urn:microsoft.com/office/officeart/2008/layout/AscendingPictureAccentProcess"/>
    <dgm:cxn modelId="{1A9E8CD0-3462-42AA-B3DF-F84647F080CA}" type="presParOf" srcId="{539ECCD9-8045-484A-AFC4-8B6C9C43E8E1}" destId="{3E76F757-EAC2-408A-8A39-32A84CBD3A9D}" srcOrd="25" destOrd="0" presId="urn:microsoft.com/office/officeart/2008/layout/AscendingPictureAccentProcess"/>
    <dgm:cxn modelId="{110742EC-F9C0-4D46-9365-D66B30BC5028}" type="presParOf" srcId="{539ECCD9-8045-484A-AFC4-8B6C9C43E8E1}" destId="{EF1F7A94-597B-4064-918F-4350452DB548}" srcOrd="26" destOrd="0" presId="urn:microsoft.com/office/officeart/2008/layout/AscendingPictureAccentProcess"/>
    <dgm:cxn modelId="{21B5FA2A-C39D-4DFD-91B0-974F556A067A}" type="presParOf" srcId="{EF1F7A94-597B-4064-918F-4350452DB548}" destId="{5EA449BC-4BC4-4F58-8603-CDDAED1DD377}" srcOrd="0" destOrd="0" presId="urn:microsoft.com/office/officeart/2008/layout/AscendingPictureAccentProcess"/>
    <dgm:cxn modelId="{F4ED3759-BB17-453E-8EC6-1046640AB7B7}" type="presParOf" srcId="{539ECCD9-8045-484A-AFC4-8B6C9C43E8E1}" destId="{DDD8BB04-7654-4EDD-AE4F-7F9D89C1E09F}" srcOrd="27" destOrd="0" presId="urn:microsoft.com/office/officeart/2008/layout/AscendingPictureAccentProcess"/>
    <dgm:cxn modelId="{CE9604CB-1592-4D0E-9D35-6C1F0D813C3E}" type="presParOf" srcId="{539ECCD9-8045-484A-AFC4-8B6C9C43E8E1}" destId="{C8B23A96-42F6-4EFB-B517-308BB7E6952F}" srcOrd="28" destOrd="0" presId="urn:microsoft.com/office/officeart/2008/layout/AscendingPictureAccentProcess"/>
    <dgm:cxn modelId="{BECEE430-4D3B-483B-B166-BFD3F3391116}" type="presParOf" srcId="{C8B23A96-42F6-4EFB-B517-308BB7E6952F}" destId="{7376106E-030F-4E68-B5F0-D9B5998FEC7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86C8B683-982C-497C-9FA0-59352A2FEC6E}" type="presOf" srcId="{D7954917-4B08-47CE-AF93-288C75BE27A2}" destId="{C39BE947-5126-4E96-9721-7C15DA6F98CC}" srcOrd="0" destOrd="0" presId="urn:microsoft.com/office/officeart/2005/8/layout/radial6"/>
    <dgm:cxn modelId="{D0A8F38A-DB79-4711-8932-BB3245BD919E}" type="presOf" srcId="{AA9C32BC-0ADC-4589-BEA4-CACCE9C21901}" destId="{02B471A0-C65E-4730-9361-41D7D626412A}" srcOrd="0" destOrd="0" presId="urn:microsoft.com/office/officeart/2005/8/layout/radial6"/>
    <dgm:cxn modelId="{C71D091C-C6B6-4CE2-860F-2B4C348AE725}" type="presOf" srcId="{D0A16347-7194-4826-9553-2EBF5FA95C2A}" destId="{4656A343-A1EB-44A3-893B-CD965895CA7E}" srcOrd="0" destOrd="0" presId="urn:microsoft.com/office/officeart/2005/8/layout/radial6"/>
    <dgm:cxn modelId="{95E6961F-26FD-49C6-836C-2CB55BC6CA8B}" srcId="{37E74465-C1ED-4E99-8DBB-A30F813009BC}" destId="{C3C5617F-7C95-409D-8040-1A86C2433296}" srcOrd="3" destOrd="0" parTransId="{9B514DEA-07A6-45AA-9C30-09076D7675A0}" sibTransId="{981B8AB3-2CD6-4000-A544-D87E19B6590E}"/>
    <dgm:cxn modelId="{51DD850A-3965-4F1B-868E-79DADC6BBE6D}" type="presOf" srcId="{8B26C45B-842B-41AB-915F-C7DCE969FC0D}" destId="{BB42D9AE-1957-4748-8063-44B94C392B05}" srcOrd="0" destOrd="0" presId="urn:microsoft.com/office/officeart/2005/8/layout/radial6"/>
    <dgm:cxn modelId="{D1ADB122-47DE-4B0F-8443-644FD367CD19}" type="presOf" srcId="{37E74465-C1ED-4E99-8DBB-A30F813009BC}" destId="{F168EB3F-0ACE-4062-94D2-82D040DA2C6F}"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C85FE2F0-AFAD-4D5B-B80D-481AB6BA4A83}" type="presOf" srcId="{981B8AB3-2CD6-4000-A544-D87E19B6590E}" destId="{C37A049A-4E82-4567-8EBE-EFBE2E7FDD4B}" srcOrd="0" destOrd="0" presId="urn:microsoft.com/office/officeart/2005/8/layout/radial6"/>
    <dgm:cxn modelId="{3CBB32B6-D2AC-4E4F-B2EC-624671C49B5A}" type="presOf" srcId="{21FC5BB7-27E7-4A72-96DE-CE090C51A60B}" destId="{3C0FB93C-87F2-427F-86E9-65B754BE53E0}" srcOrd="0" destOrd="0" presId="urn:microsoft.com/office/officeart/2005/8/layout/radial6"/>
    <dgm:cxn modelId="{962C2CD1-4D61-4475-BD30-BE7D32803E3D}" type="presOf" srcId="{8859F9E9-2416-4655-AF22-C1311CEFAE08}" destId="{93A05B33-5EC1-4A52-9581-C10D78E717E1}"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511A7F84-2CAA-41F2-8CAC-7E30D999F881}" srcId="{37E74465-C1ED-4E99-8DBB-A30F813009BC}" destId="{D0A16347-7194-4826-9553-2EBF5FA95C2A}" srcOrd="0" destOrd="0" parTransId="{C4A2C6FC-6B24-43A1-99D7-9C31B0589414}" sibTransId="{52A4AEA9-E960-4526-99F0-7EC4B4797408}"/>
    <dgm:cxn modelId="{E503472E-4A6D-4139-A2B9-7005FF533023}" type="presOf" srcId="{F4E6D930-C93E-48B3-9317-C59B917F9718}" destId="{D3237196-55E9-4C3E-B582-63E831BF5591}" srcOrd="0" destOrd="0" presId="urn:microsoft.com/office/officeart/2005/8/layout/radial6"/>
    <dgm:cxn modelId="{8A9D7E75-E08E-470A-8466-0179A7F94A69}" type="presOf" srcId="{C3C5617F-7C95-409D-8040-1A86C2433296}" destId="{908F2782-2A41-401D-B0AE-EB6AE4A4F753}"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8473AE3E-E186-4BA6-A0BE-5544BEB40FF2}" srcId="{37E74465-C1ED-4E99-8DBB-A30F813009BC}" destId="{F4E6D930-C93E-48B3-9317-C59B917F9718}" srcOrd="5" destOrd="0" parTransId="{D205338C-C7CA-4C3B-B8A1-2195AE13F3D5}" sibTransId="{20DC3A41-B485-4CE2-8089-22A356EA05E1}"/>
    <dgm:cxn modelId="{49867A5F-6D94-4652-B541-7A8F2F85FBCA}" srcId="{37E74465-C1ED-4E99-8DBB-A30F813009BC}" destId="{8B26C45B-842B-41AB-915F-C7DCE969FC0D}" srcOrd="4" destOrd="0" parTransId="{87647C37-950C-41A4-9D79-69C57DB7AEF4}" sibTransId="{21FC5BB7-27E7-4A72-96DE-CE090C51A60B}"/>
    <dgm:cxn modelId="{56A57E9A-DAE2-492C-9CF0-0FE624E387E7}" type="presOf" srcId="{BAE19A07-F005-45B7-8155-FECE8E9CD987}" destId="{7C9229EE-8D7A-4D46-9350-AF57FB09F3AB}" srcOrd="0" destOrd="0" presId="urn:microsoft.com/office/officeart/2005/8/layout/radial6"/>
    <dgm:cxn modelId="{2610C4B3-D1F9-40BC-86CA-BF3329A2AF40}" type="presOf" srcId="{3E3B6FFC-C722-4D59-94E0-900124D92BB9}" destId="{2EE47987-B909-4732-AE28-FF95FAE7823C}" srcOrd="0" destOrd="0" presId="urn:microsoft.com/office/officeart/2005/8/layout/radial6"/>
    <dgm:cxn modelId="{0C8D0510-BB6C-4478-8A88-336F0BCEC8B0}" type="presOf" srcId="{20DC3A41-B485-4CE2-8089-22A356EA05E1}" destId="{1C48EF99-C8AA-444A-BC9B-A746C14838C6}" srcOrd="0" destOrd="0" presId="urn:microsoft.com/office/officeart/2005/8/layout/radial6"/>
    <dgm:cxn modelId="{1A856656-BBEF-4D62-909E-96BE084A6E63}" type="presOf" srcId="{52A4AEA9-E960-4526-99F0-7EC4B4797408}" destId="{3C402686-4099-4E07-A7EE-CF141521552A}" srcOrd="0" destOrd="0" presId="urn:microsoft.com/office/officeart/2005/8/layout/radial6"/>
    <dgm:cxn modelId="{4462994D-7B2A-4B9B-86B5-A6F084A3918C}" type="presParOf" srcId="{93A05B33-5EC1-4A52-9581-C10D78E717E1}" destId="{F168EB3F-0ACE-4062-94D2-82D040DA2C6F}" srcOrd="0" destOrd="0" presId="urn:microsoft.com/office/officeart/2005/8/layout/radial6"/>
    <dgm:cxn modelId="{8D3AD5BC-F8C8-4FE4-BA3D-284F00766F24}" type="presParOf" srcId="{93A05B33-5EC1-4A52-9581-C10D78E717E1}" destId="{4656A343-A1EB-44A3-893B-CD965895CA7E}" srcOrd="1" destOrd="0" presId="urn:microsoft.com/office/officeart/2005/8/layout/radial6"/>
    <dgm:cxn modelId="{86BC2940-B6E9-454E-8451-3ECCE2AB12AA}" type="presParOf" srcId="{93A05B33-5EC1-4A52-9581-C10D78E717E1}" destId="{49F05892-2894-4E88-8E09-8B7FE3E4140E}" srcOrd="2" destOrd="0" presId="urn:microsoft.com/office/officeart/2005/8/layout/radial6"/>
    <dgm:cxn modelId="{35FCA6C4-BBBC-4CF2-A351-2A44E89CF676}" type="presParOf" srcId="{93A05B33-5EC1-4A52-9581-C10D78E717E1}" destId="{3C402686-4099-4E07-A7EE-CF141521552A}" srcOrd="3" destOrd="0" presId="urn:microsoft.com/office/officeart/2005/8/layout/radial6"/>
    <dgm:cxn modelId="{32CBD46F-038E-41E8-BD6A-C0CFA1AEF8ED}" type="presParOf" srcId="{93A05B33-5EC1-4A52-9581-C10D78E717E1}" destId="{7C9229EE-8D7A-4D46-9350-AF57FB09F3AB}" srcOrd="4" destOrd="0" presId="urn:microsoft.com/office/officeart/2005/8/layout/radial6"/>
    <dgm:cxn modelId="{B045C75B-39E9-4780-95DB-82485625FC2B}" type="presParOf" srcId="{93A05B33-5EC1-4A52-9581-C10D78E717E1}" destId="{F34B2C67-7746-4FF0-BEBC-2AE46576A76D}" srcOrd="5" destOrd="0" presId="urn:microsoft.com/office/officeart/2005/8/layout/radial6"/>
    <dgm:cxn modelId="{E5BF63BE-3A26-457D-B1B2-56AEA4EE21DD}" type="presParOf" srcId="{93A05B33-5EC1-4A52-9581-C10D78E717E1}" destId="{02B471A0-C65E-4730-9361-41D7D626412A}" srcOrd="6" destOrd="0" presId="urn:microsoft.com/office/officeart/2005/8/layout/radial6"/>
    <dgm:cxn modelId="{9A99EA0E-E87A-4142-975A-90E851478B52}" type="presParOf" srcId="{93A05B33-5EC1-4A52-9581-C10D78E717E1}" destId="{2EE47987-B909-4732-AE28-FF95FAE7823C}" srcOrd="7" destOrd="0" presId="urn:microsoft.com/office/officeart/2005/8/layout/radial6"/>
    <dgm:cxn modelId="{385EA3B5-1282-4C5A-830A-FBC1B46C25AB}" type="presParOf" srcId="{93A05B33-5EC1-4A52-9581-C10D78E717E1}" destId="{479D313F-9397-4EE8-A873-D40936350F85}" srcOrd="8" destOrd="0" presId="urn:microsoft.com/office/officeart/2005/8/layout/radial6"/>
    <dgm:cxn modelId="{27EE7C33-A82F-4DEE-AC86-B8B48ADDE0F3}" type="presParOf" srcId="{93A05B33-5EC1-4A52-9581-C10D78E717E1}" destId="{C39BE947-5126-4E96-9721-7C15DA6F98CC}" srcOrd="9" destOrd="0" presId="urn:microsoft.com/office/officeart/2005/8/layout/radial6"/>
    <dgm:cxn modelId="{3E97B76A-B8BB-411A-95BB-3C9CE3CB0C01}" type="presParOf" srcId="{93A05B33-5EC1-4A52-9581-C10D78E717E1}" destId="{908F2782-2A41-401D-B0AE-EB6AE4A4F753}" srcOrd="10" destOrd="0" presId="urn:microsoft.com/office/officeart/2005/8/layout/radial6"/>
    <dgm:cxn modelId="{032ECD39-A38B-4E00-86DD-41D552959A68}" type="presParOf" srcId="{93A05B33-5EC1-4A52-9581-C10D78E717E1}" destId="{C3738A59-E6D2-4D94-9343-F09E6566C571}" srcOrd="11" destOrd="0" presId="urn:microsoft.com/office/officeart/2005/8/layout/radial6"/>
    <dgm:cxn modelId="{78627C87-95E5-425A-B0D2-7307B562A0B9}" type="presParOf" srcId="{93A05B33-5EC1-4A52-9581-C10D78E717E1}" destId="{C37A049A-4E82-4567-8EBE-EFBE2E7FDD4B}" srcOrd="12" destOrd="0" presId="urn:microsoft.com/office/officeart/2005/8/layout/radial6"/>
    <dgm:cxn modelId="{C42A4DB9-D9A3-44D5-82EE-F1CF0FCC4F55}" type="presParOf" srcId="{93A05B33-5EC1-4A52-9581-C10D78E717E1}" destId="{BB42D9AE-1957-4748-8063-44B94C392B05}" srcOrd="13" destOrd="0" presId="urn:microsoft.com/office/officeart/2005/8/layout/radial6"/>
    <dgm:cxn modelId="{932BB532-B058-4C9A-8185-FDB35B7BA0AB}" type="presParOf" srcId="{93A05B33-5EC1-4A52-9581-C10D78E717E1}" destId="{09F43A92-4710-4708-B94A-2C9163BF7EA5}" srcOrd="14" destOrd="0" presId="urn:microsoft.com/office/officeart/2005/8/layout/radial6"/>
    <dgm:cxn modelId="{2FB8A35F-E645-4DBA-AB6F-04F63112B516}" type="presParOf" srcId="{93A05B33-5EC1-4A52-9581-C10D78E717E1}" destId="{3C0FB93C-87F2-427F-86E9-65B754BE53E0}" srcOrd="15" destOrd="0" presId="urn:microsoft.com/office/officeart/2005/8/layout/radial6"/>
    <dgm:cxn modelId="{744CFA10-6ED3-4982-AA01-D7D8312210E2}" type="presParOf" srcId="{93A05B33-5EC1-4A52-9581-C10D78E717E1}" destId="{D3237196-55E9-4C3E-B582-63E831BF5591}" srcOrd="16" destOrd="0" presId="urn:microsoft.com/office/officeart/2005/8/layout/radial6"/>
    <dgm:cxn modelId="{4AFF49EA-E547-4625-9B6D-8036AFACA39B}" type="presParOf" srcId="{93A05B33-5EC1-4A52-9581-C10D78E717E1}" destId="{482A3908-6A8F-4D6A-AB75-9E5C682F90E5}" srcOrd="17" destOrd="0" presId="urn:microsoft.com/office/officeart/2005/8/layout/radial6"/>
    <dgm:cxn modelId="{C688CFDC-848C-40DE-8FA5-810562426D8D}"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t> </a:t>
          </a:r>
          <a:endParaRPr lang="en-US" b="0" dirty="0"/>
        </a:p>
      </dgm:t>
    </dgm:pt>
    <dgm:pt modelId="{BB2B24B2-6C89-476E-9233-51962ABB2906}" type="parTrans" cxnId="{1AA3AB73-FB40-4CD5-8948-B70AE1C79747}">
      <dgm:prSet/>
      <dgm:spPr/>
      <dgm:t>
        <a:bodyPr/>
        <a:lstStyle/>
        <a:p>
          <a:endParaRPr lang="en-US"/>
        </a:p>
      </dgm:t>
    </dgm:pt>
    <dgm:pt modelId="{F2CFE2A0-7671-4721-804E-70DE3AA1F2C7}" type="sibTrans" cxnId="{1AA3AB73-FB40-4CD5-8948-B70AE1C79747}">
      <dgm:prSet/>
      <dgm:spPr/>
      <dgm:t>
        <a:bodyPr/>
        <a:lstStyle/>
        <a:p>
          <a:endParaRPr lang="en-US"/>
        </a:p>
      </dgm:t>
    </dgm:pt>
    <dgm:pt modelId="{D0A16347-7194-4826-9553-2EBF5FA95C2A}">
      <dgm:prSet phldrT="[Text]" custT="1"/>
      <dgm:spPr/>
      <dgm:t>
        <a:bodyPr/>
        <a:lstStyle/>
        <a:p>
          <a:r>
            <a:rPr lang="en-US" sz="2000" b="0" dirty="0" smtClean="0"/>
            <a:t> </a:t>
          </a:r>
          <a:endParaRPr lang="en-US" sz="2000" b="0" dirty="0"/>
        </a:p>
      </dgm:t>
    </dgm:pt>
    <dgm:pt modelId="{C4A2C6FC-6B24-43A1-99D7-9C31B0589414}" type="parTrans" cxnId="{511A7F84-2CAA-41F2-8CAC-7E30D999F881}">
      <dgm:prSet/>
      <dgm:spPr/>
      <dgm:t>
        <a:bodyPr/>
        <a:lstStyle/>
        <a:p>
          <a:endParaRPr lang="en-US"/>
        </a:p>
      </dgm:t>
    </dgm:pt>
    <dgm:pt modelId="{52A4AEA9-E960-4526-99F0-7EC4B4797408}" type="sibTrans" cxnId="{511A7F84-2CAA-41F2-8CAC-7E30D999F881}">
      <dgm:prSet/>
      <dgm:spPr/>
      <dgm:t>
        <a:bodyPr/>
        <a:lstStyle/>
        <a:p>
          <a:endParaRPr lang="en-US"/>
        </a:p>
      </dgm:t>
    </dgm:pt>
    <dgm:pt modelId="{BAE19A07-F005-45B7-8155-FECE8E9CD987}">
      <dgm:prSet phldrT="[Text]"/>
      <dgm:spPr/>
      <dgm:t>
        <a:bodyPr/>
        <a:lstStyle/>
        <a:p>
          <a:r>
            <a:rPr lang="en-US" b="0" dirty="0" smtClean="0"/>
            <a:t> </a:t>
          </a:r>
          <a:endParaRPr lang="en-US" b="0" dirty="0"/>
        </a:p>
      </dgm:t>
    </dgm:pt>
    <dgm:pt modelId="{444D19E9-7C61-4798-B46A-1607F41A1692}" type="parTrans" cxnId="{3BFB13EC-B454-453E-9EA8-5A24D25DEEC9}">
      <dgm:prSet/>
      <dgm:spPr/>
      <dgm:t>
        <a:bodyPr/>
        <a:lstStyle/>
        <a:p>
          <a:endParaRPr lang="en-US"/>
        </a:p>
      </dgm:t>
    </dgm:pt>
    <dgm:pt modelId="{AA9C32BC-0ADC-4589-BEA4-CACCE9C21901}" type="sibTrans" cxnId="{3BFB13EC-B454-453E-9EA8-5A24D25DEEC9}">
      <dgm:prSet/>
      <dgm:spPr/>
      <dgm:t>
        <a:bodyPr/>
        <a:lstStyle/>
        <a:p>
          <a:endParaRPr lang="en-US"/>
        </a:p>
      </dgm:t>
    </dgm:pt>
    <dgm:pt modelId="{3E3B6FFC-C722-4D59-94E0-900124D92BB9}">
      <dgm:prSet phldrT="[Text]"/>
      <dgm:spPr/>
      <dgm:t>
        <a:bodyPr/>
        <a:lstStyle/>
        <a:p>
          <a:r>
            <a:rPr lang="en-US" b="0" dirty="0" smtClean="0"/>
            <a:t> </a:t>
          </a:r>
          <a:endParaRPr lang="en-US" b="0" dirty="0"/>
        </a:p>
      </dgm:t>
    </dgm:pt>
    <dgm:pt modelId="{118CD73D-D741-4EA9-8B35-F4432662F1BF}" type="parTrans" cxnId="{ACA81EC3-4C35-4F28-8517-FAB5B3C5F451}">
      <dgm:prSet/>
      <dgm:spPr/>
      <dgm:t>
        <a:bodyPr/>
        <a:lstStyle/>
        <a:p>
          <a:endParaRPr lang="en-US"/>
        </a:p>
      </dgm:t>
    </dgm:pt>
    <dgm:pt modelId="{D7954917-4B08-47CE-AF93-288C75BE27A2}" type="sibTrans" cxnId="{ACA81EC3-4C35-4F28-8517-FAB5B3C5F451}">
      <dgm:prSet/>
      <dgm:spPr/>
      <dgm:t>
        <a:bodyPr/>
        <a:lstStyle/>
        <a:p>
          <a:endParaRPr lang="en-US"/>
        </a:p>
      </dgm:t>
    </dgm:pt>
    <dgm:pt modelId="{C3C5617F-7C95-409D-8040-1A86C2433296}">
      <dgm:prSet phldrT="[Text]"/>
      <dgm:spPr/>
      <dgm:t>
        <a:bodyPr/>
        <a:lstStyle/>
        <a:p>
          <a:r>
            <a:rPr lang="en-US" b="0" dirty="0" smtClean="0"/>
            <a:t> </a:t>
          </a:r>
          <a:endParaRPr lang="en-US" b="0" dirty="0"/>
        </a:p>
      </dgm:t>
    </dgm:pt>
    <dgm:pt modelId="{9B514DEA-07A6-45AA-9C30-09076D7675A0}" type="parTrans" cxnId="{95E6961F-26FD-49C6-836C-2CB55BC6CA8B}">
      <dgm:prSet/>
      <dgm:spPr/>
      <dgm:t>
        <a:bodyPr/>
        <a:lstStyle/>
        <a:p>
          <a:endParaRPr lang="en-US"/>
        </a:p>
      </dgm:t>
    </dgm:pt>
    <dgm:pt modelId="{981B8AB3-2CD6-4000-A544-D87E19B6590E}" type="sibTrans" cxnId="{95E6961F-26FD-49C6-836C-2CB55BC6CA8B}">
      <dgm:prSet/>
      <dgm:spPr/>
      <dgm:t>
        <a:bodyPr/>
        <a:lstStyle/>
        <a:p>
          <a:endParaRPr lang="en-US"/>
        </a:p>
      </dgm:t>
    </dgm:pt>
    <dgm:pt modelId="{8B26C45B-842B-41AB-915F-C7DCE969FC0D}">
      <dgm:prSet phldrT="[Text]" custT="1"/>
      <dgm:spPr/>
      <dgm:t>
        <a:bodyPr/>
        <a:lstStyle/>
        <a:p>
          <a:r>
            <a:rPr lang="en-US" sz="2000" b="0" dirty="0" smtClean="0"/>
            <a:t> </a:t>
          </a:r>
          <a:endParaRPr lang="en-US" sz="2000" b="0" dirty="0"/>
        </a:p>
      </dgm:t>
    </dgm:pt>
    <dgm:pt modelId="{87647C37-950C-41A4-9D79-69C57DB7AEF4}" type="parTrans" cxnId="{49867A5F-6D94-4652-B541-7A8F2F85FBCA}">
      <dgm:prSet/>
      <dgm:spPr/>
      <dgm:t>
        <a:bodyPr/>
        <a:lstStyle/>
        <a:p>
          <a:endParaRPr lang="en-US"/>
        </a:p>
      </dgm:t>
    </dgm:pt>
    <dgm:pt modelId="{21FC5BB7-27E7-4A72-96DE-CE090C51A60B}" type="sibTrans" cxnId="{49867A5F-6D94-4652-B541-7A8F2F85FBCA}">
      <dgm:prSet/>
      <dgm:spPr/>
      <dgm:t>
        <a:bodyPr/>
        <a:lstStyle/>
        <a:p>
          <a:endParaRPr lang="en-US"/>
        </a:p>
      </dgm:t>
    </dgm:pt>
    <dgm:pt modelId="{6EE32D19-A168-404F-93E1-E72434056427}">
      <dgm:prSet phldrT="[Text]"/>
      <dgm:spPr/>
      <dgm:t>
        <a:bodyPr/>
        <a:lstStyle/>
        <a:p>
          <a:endParaRPr lang="en-US" b="0" dirty="0"/>
        </a:p>
      </dgm:t>
    </dgm:pt>
    <dgm:pt modelId="{C7BA9ED3-38E3-48EA-9015-2ACC55EC0CD6}" type="parTrans" cxnId="{9D44BDAD-B68C-4DB0-880F-EEF09C5257ED}">
      <dgm:prSet/>
      <dgm:spPr/>
      <dgm:t>
        <a:bodyPr/>
        <a:lstStyle/>
        <a:p>
          <a:endParaRPr lang="en-US"/>
        </a:p>
      </dgm:t>
    </dgm:pt>
    <dgm:pt modelId="{1441E2EB-FA34-46F9-99A2-9A02306FBC40}" type="sibTrans" cxnId="{9D44BDAD-B68C-4DB0-880F-EEF09C5257ED}">
      <dgm:prSet/>
      <dgm:spPr/>
      <dgm:t>
        <a:bodyPr/>
        <a:lstStyle/>
        <a:p>
          <a:endParaRPr lang="en-US"/>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8A6C890F-A792-4FDD-AD13-EF34E58760AA}" type="pres">
      <dgm:prSet presAssocID="{6EE32D19-A168-404F-93E1-E72434056427}" presName="node" presStyleLbl="node1" presStyleIdx="4" presStyleCnt="6">
        <dgm:presLayoutVars>
          <dgm:bulletEnabled val="1"/>
        </dgm:presLayoutVars>
      </dgm:prSet>
      <dgm:spPr/>
      <dgm:t>
        <a:bodyPr/>
        <a:lstStyle/>
        <a:p>
          <a:endParaRPr lang="en-US"/>
        </a:p>
      </dgm:t>
    </dgm:pt>
    <dgm:pt modelId="{E9AE4060-CBEC-4A91-9504-083365E72CBD}" type="pres">
      <dgm:prSet presAssocID="{6EE32D19-A168-404F-93E1-E72434056427}" presName="dummy" presStyleCnt="0"/>
      <dgm:spPr/>
      <dgm:t>
        <a:bodyPr/>
        <a:lstStyle/>
        <a:p>
          <a:endParaRPr lang="en-US"/>
        </a:p>
      </dgm:t>
    </dgm:pt>
    <dgm:pt modelId="{41DE976B-172B-4664-B07F-EEDD5694F68B}" type="pres">
      <dgm:prSet presAssocID="{1441E2EB-FA34-46F9-99A2-9A02306FBC40}" presName="sibTrans" presStyleLbl="sibTrans2D1" presStyleIdx="4" presStyleCnt="6"/>
      <dgm:spPr/>
      <dgm:t>
        <a:bodyPr/>
        <a:lstStyle/>
        <a:p>
          <a:endParaRPr lang="en-US"/>
        </a:p>
      </dgm:t>
    </dgm:pt>
    <dgm:pt modelId="{BB42D9AE-1957-4748-8063-44B94C392B05}" type="pres">
      <dgm:prSet presAssocID="{8B26C45B-842B-41AB-915F-C7DCE969FC0D}" presName="node" presStyleLbl="node1" presStyleIdx="5"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5" presStyleCnt="6"/>
      <dgm:spPr/>
      <dgm:t>
        <a:bodyPr/>
        <a:lstStyle/>
        <a:p>
          <a:endParaRPr lang="en-US"/>
        </a:p>
      </dgm:t>
    </dgm:pt>
  </dgm:ptLst>
  <dgm:cxnLst>
    <dgm:cxn modelId="{2EA8B53B-C558-4273-B00D-383BF5515D5C}" type="presOf" srcId="{52A4AEA9-E960-4526-99F0-7EC4B4797408}" destId="{3C402686-4099-4E07-A7EE-CF141521552A}"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8A6FCD2A-1E0C-42C8-96DD-007BEF7E36D3}" type="presOf" srcId="{21FC5BB7-27E7-4A72-96DE-CE090C51A60B}" destId="{3C0FB93C-87F2-427F-86E9-65B754BE53E0}" srcOrd="0" destOrd="0" presId="urn:microsoft.com/office/officeart/2005/8/layout/radial6"/>
    <dgm:cxn modelId="{E0882F67-5727-4877-B150-B82218042FB0}" type="presOf" srcId="{AA9C32BC-0ADC-4589-BEA4-CACCE9C21901}" destId="{02B471A0-C65E-4730-9361-41D7D626412A}" srcOrd="0" destOrd="0" presId="urn:microsoft.com/office/officeart/2005/8/layout/radial6"/>
    <dgm:cxn modelId="{0170C78C-A5E9-49DE-8C7B-92D6C89556DF}" type="presOf" srcId="{6EE32D19-A168-404F-93E1-E72434056427}" destId="{8A6C890F-A792-4FDD-AD13-EF34E58760AA}" srcOrd="0" destOrd="0" presId="urn:microsoft.com/office/officeart/2005/8/layout/radial6"/>
    <dgm:cxn modelId="{9D44BDAD-B68C-4DB0-880F-EEF09C5257ED}" srcId="{37E74465-C1ED-4E99-8DBB-A30F813009BC}" destId="{6EE32D19-A168-404F-93E1-E72434056427}" srcOrd="4" destOrd="0" parTransId="{C7BA9ED3-38E3-48EA-9015-2ACC55EC0CD6}" sibTransId="{1441E2EB-FA34-46F9-99A2-9A02306FBC40}"/>
    <dgm:cxn modelId="{522F0699-BFF9-469C-B1A0-FE35282C6574}" type="presOf" srcId="{8859F9E9-2416-4655-AF22-C1311CEFAE08}" destId="{93A05B33-5EC1-4A52-9581-C10D78E717E1}" srcOrd="0" destOrd="0" presId="urn:microsoft.com/office/officeart/2005/8/layout/radial6"/>
    <dgm:cxn modelId="{73EC6BA4-1044-4862-A204-3CC3B4A0896C}" type="presOf" srcId="{D0A16347-7194-4826-9553-2EBF5FA95C2A}" destId="{4656A343-A1EB-44A3-893B-CD965895CA7E}" srcOrd="0" destOrd="0" presId="urn:microsoft.com/office/officeart/2005/8/layout/radial6"/>
    <dgm:cxn modelId="{49867A5F-6D94-4652-B541-7A8F2F85FBCA}" srcId="{37E74465-C1ED-4E99-8DBB-A30F813009BC}" destId="{8B26C45B-842B-41AB-915F-C7DCE969FC0D}" srcOrd="5" destOrd="0" parTransId="{87647C37-950C-41A4-9D79-69C57DB7AEF4}" sibTransId="{21FC5BB7-27E7-4A72-96DE-CE090C51A60B}"/>
    <dgm:cxn modelId="{258CF8CF-31C5-49CF-B630-BD5718297B7F}" type="presOf" srcId="{D7954917-4B08-47CE-AF93-288C75BE27A2}" destId="{C39BE947-5126-4E96-9721-7C15DA6F98CC}" srcOrd="0" destOrd="0" presId="urn:microsoft.com/office/officeart/2005/8/layout/radial6"/>
    <dgm:cxn modelId="{95E6961F-26FD-49C6-836C-2CB55BC6CA8B}" srcId="{37E74465-C1ED-4E99-8DBB-A30F813009BC}" destId="{C3C5617F-7C95-409D-8040-1A86C2433296}" srcOrd="3" destOrd="0" parTransId="{9B514DEA-07A6-45AA-9C30-09076D7675A0}" sibTransId="{981B8AB3-2CD6-4000-A544-D87E19B6590E}"/>
    <dgm:cxn modelId="{FD415033-B6DB-4A0D-8824-B99B45EF8765}" type="presOf" srcId="{981B8AB3-2CD6-4000-A544-D87E19B6590E}" destId="{C37A049A-4E82-4567-8EBE-EFBE2E7FDD4B}" srcOrd="0" destOrd="0" presId="urn:microsoft.com/office/officeart/2005/8/layout/radial6"/>
    <dgm:cxn modelId="{5E5A8FB8-5656-4492-A90C-68B0674D07C3}" type="presOf" srcId="{37E74465-C1ED-4E99-8DBB-A30F813009BC}" destId="{F168EB3F-0ACE-4062-94D2-82D040DA2C6F}" srcOrd="0" destOrd="0" presId="urn:microsoft.com/office/officeart/2005/8/layout/radial6"/>
    <dgm:cxn modelId="{9AFCF403-20C4-4434-9139-D004332CFF04}" type="presOf" srcId="{BAE19A07-F005-45B7-8155-FECE8E9CD987}" destId="{7C9229EE-8D7A-4D46-9350-AF57FB09F3AB}" srcOrd="0" destOrd="0" presId="urn:microsoft.com/office/officeart/2005/8/layout/radial6"/>
    <dgm:cxn modelId="{A2DE6A7E-4B8B-4B3F-A12F-13FD0A30FDAA}" type="presOf" srcId="{8B26C45B-842B-41AB-915F-C7DCE969FC0D}" destId="{BB42D9AE-1957-4748-8063-44B94C392B05}" srcOrd="0" destOrd="0" presId="urn:microsoft.com/office/officeart/2005/8/layout/radial6"/>
    <dgm:cxn modelId="{511A7F84-2CAA-41F2-8CAC-7E30D999F881}" srcId="{37E74465-C1ED-4E99-8DBB-A30F813009BC}" destId="{D0A16347-7194-4826-9553-2EBF5FA95C2A}" srcOrd="0" destOrd="0" parTransId="{C4A2C6FC-6B24-43A1-99D7-9C31B0589414}" sibTransId="{52A4AEA9-E960-4526-99F0-7EC4B4797408}"/>
    <dgm:cxn modelId="{F08D3A79-44F3-4B5D-8F2E-F776F4DB64F5}" type="presOf" srcId="{3E3B6FFC-C722-4D59-94E0-900124D92BB9}" destId="{2EE47987-B909-4732-AE28-FF95FAE7823C}" srcOrd="0" destOrd="0" presId="urn:microsoft.com/office/officeart/2005/8/layout/radial6"/>
    <dgm:cxn modelId="{BC2643DE-F717-4E19-A790-FE02A16F2804}" type="presOf" srcId="{1441E2EB-FA34-46F9-99A2-9A02306FBC40}" destId="{41DE976B-172B-4664-B07F-EEDD5694F68B}"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8314E8E2-1B31-494C-AD19-FBB81C2780FC}" type="presOf" srcId="{C3C5617F-7C95-409D-8040-1A86C2433296}" destId="{908F2782-2A41-401D-B0AE-EB6AE4A4F753}"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3AB581A3-F97B-4F87-BB79-0C3B93FC5F40}" type="presParOf" srcId="{93A05B33-5EC1-4A52-9581-C10D78E717E1}" destId="{F168EB3F-0ACE-4062-94D2-82D040DA2C6F}" srcOrd="0" destOrd="0" presId="urn:microsoft.com/office/officeart/2005/8/layout/radial6"/>
    <dgm:cxn modelId="{58A51A4A-1674-406D-95F3-4B02AF92E2DB}" type="presParOf" srcId="{93A05B33-5EC1-4A52-9581-C10D78E717E1}" destId="{4656A343-A1EB-44A3-893B-CD965895CA7E}" srcOrd="1" destOrd="0" presId="urn:microsoft.com/office/officeart/2005/8/layout/radial6"/>
    <dgm:cxn modelId="{8A9306C8-3FB7-48CB-A295-8249AC21CEB6}" type="presParOf" srcId="{93A05B33-5EC1-4A52-9581-C10D78E717E1}" destId="{49F05892-2894-4E88-8E09-8B7FE3E4140E}" srcOrd="2" destOrd="0" presId="urn:microsoft.com/office/officeart/2005/8/layout/radial6"/>
    <dgm:cxn modelId="{4539D54A-CCB9-4B66-B5AD-ECC0F8C0883F}" type="presParOf" srcId="{93A05B33-5EC1-4A52-9581-C10D78E717E1}" destId="{3C402686-4099-4E07-A7EE-CF141521552A}" srcOrd="3" destOrd="0" presId="urn:microsoft.com/office/officeart/2005/8/layout/radial6"/>
    <dgm:cxn modelId="{F5001290-91FE-47AF-9645-25D661C00BAB}" type="presParOf" srcId="{93A05B33-5EC1-4A52-9581-C10D78E717E1}" destId="{7C9229EE-8D7A-4D46-9350-AF57FB09F3AB}" srcOrd="4" destOrd="0" presId="urn:microsoft.com/office/officeart/2005/8/layout/radial6"/>
    <dgm:cxn modelId="{94E6F26E-ABD1-4BE0-84A1-722DFC2A907E}" type="presParOf" srcId="{93A05B33-5EC1-4A52-9581-C10D78E717E1}" destId="{F34B2C67-7746-4FF0-BEBC-2AE46576A76D}" srcOrd="5" destOrd="0" presId="urn:microsoft.com/office/officeart/2005/8/layout/radial6"/>
    <dgm:cxn modelId="{4FFF403C-04A4-4E23-802A-1160E8EB6D40}" type="presParOf" srcId="{93A05B33-5EC1-4A52-9581-C10D78E717E1}" destId="{02B471A0-C65E-4730-9361-41D7D626412A}" srcOrd="6" destOrd="0" presId="urn:microsoft.com/office/officeart/2005/8/layout/radial6"/>
    <dgm:cxn modelId="{E0C725BC-8A2E-4B34-8F71-81C446681811}" type="presParOf" srcId="{93A05B33-5EC1-4A52-9581-C10D78E717E1}" destId="{2EE47987-B909-4732-AE28-FF95FAE7823C}" srcOrd="7" destOrd="0" presId="urn:microsoft.com/office/officeart/2005/8/layout/radial6"/>
    <dgm:cxn modelId="{F5C7C95E-9BF6-4821-ACA0-BCAB78AAD86D}" type="presParOf" srcId="{93A05B33-5EC1-4A52-9581-C10D78E717E1}" destId="{479D313F-9397-4EE8-A873-D40936350F85}" srcOrd="8" destOrd="0" presId="urn:microsoft.com/office/officeart/2005/8/layout/radial6"/>
    <dgm:cxn modelId="{481A2752-670D-4921-8285-AA40D183AC81}" type="presParOf" srcId="{93A05B33-5EC1-4A52-9581-C10D78E717E1}" destId="{C39BE947-5126-4E96-9721-7C15DA6F98CC}" srcOrd="9" destOrd="0" presId="urn:microsoft.com/office/officeart/2005/8/layout/radial6"/>
    <dgm:cxn modelId="{74210FA0-AA30-409C-B1ED-B5DAB0EF053F}" type="presParOf" srcId="{93A05B33-5EC1-4A52-9581-C10D78E717E1}" destId="{908F2782-2A41-401D-B0AE-EB6AE4A4F753}" srcOrd="10" destOrd="0" presId="urn:microsoft.com/office/officeart/2005/8/layout/radial6"/>
    <dgm:cxn modelId="{44A62B8F-E9FB-4F68-9274-AF10AE2CEEB3}" type="presParOf" srcId="{93A05B33-5EC1-4A52-9581-C10D78E717E1}" destId="{C3738A59-E6D2-4D94-9343-F09E6566C571}" srcOrd="11" destOrd="0" presId="urn:microsoft.com/office/officeart/2005/8/layout/radial6"/>
    <dgm:cxn modelId="{2D7FEEBF-AAD3-4593-B31D-FC9B4C49225A}" type="presParOf" srcId="{93A05B33-5EC1-4A52-9581-C10D78E717E1}" destId="{C37A049A-4E82-4567-8EBE-EFBE2E7FDD4B}" srcOrd="12" destOrd="0" presId="urn:microsoft.com/office/officeart/2005/8/layout/radial6"/>
    <dgm:cxn modelId="{250EBACC-1A72-4444-9565-7F1AD3A01D3E}" type="presParOf" srcId="{93A05B33-5EC1-4A52-9581-C10D78E717E1}" destId="{8A6C890F-A792-4FDD-AD13-EF34E58760AA}" srcOrd="13" destOrd="0" presId="urn:microsoft.com/office/officeart/2005/8/layout/radial6"/>
    <dgm:cxn modelId="{1312EAB4-7329-4AEB-BAC2-765F64FD0A56}" type="presParOf" srcId="{93A05B33-5EC1-4A52-9581-C10D78E717E1}" destId="{E9AE4060-CBEC-4A91-9504-083365E72CBD}" srcOrd="14" destOrd="0" presId="urn:microsoft.com/office/officeart/2005/8/layout/radial6"/>
    <dgm:cxn modelId="{022A1B8A-275C-4146-A98F-05E14F86A54E}" type="presParOf" srcId="{93A05B33-5EC1-4A52-9581-C10D78E717E1}" destId="{41DE976B-172B-4664-B07F-EEDD5694F68B}" srcOrd="15" destOrd="0" presId="urn:microsoft.com/office/officeart/2005/8/layout/radial6"/>
    <dgm:cxn modelId="{6A1000FD-0B79-41FA-9FA8-8C0EC9DA973F}" type="presParOf" srcId="{93A05B33-5EC1-4A52-9581-C10D78E717E1}" destId="{BB42D9AE-1957-4748-8063-44B94C392B05}" srcOrd="16" destOrd="0" presId="urn:microsoft.com/office/officeart/2005/8/layout/radial6"/>
    <dgm:cxn modelId="{8530315A-61C8-4FF5-BEB7-24C054E733CA}" type="presParOf" srcId="{93A05B33-5EC1-4A52-9581-C10D78E717E1}" destId="{09F43A92-4710-4708-B94A-2C9163BF7EA5}" srcOrd="17" destOrd="0" presId="urn:microsoft.com/office/officeart/2005/8/layout/radial6"/>
    <dgm:cxn modelId="{522D2C4A-389B-4B35-B28E-785971256017}" type="presParOf" srcId="{93A05B33-5EC1-4A52-9581-C10D78E717E1}" destId="{3C0FB93C-87F2-427F-86E9-65B754BE53E0}"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A95EDA-2A08-4086-B138-76B0E4A1ECE7}" type="doc">
      <dgm:prSet loTypeId="urn:microsoft.com/office/officeart/2005/8/layout/matrix2" loCatId="matrix" qsTypeId="urn:microsoft.com/office/officeart/2005/8/quickstyle/simple1" qsCatId="simple" csTypeId="urn:microsoft.com/office/officeart/2005/8/colors/accent5_2" csCatId="accent5" phldr="1"/>
      <dgm:spPr/>
      <dgm:t>
        <a:bodyPr/>
        <a:lstStyle/>
        <a:p>
          <a:endParaRPr lang="en-US"/>
        </a:p>
      </dgm:t>
    </dgm:pt>
    <dgm:pt modelId="{E801B8A8-1220-4976-9FFE-90A03BFF8684}">
      <dgm:prSet phldrT="[Text]"/>
      <dgm:spPr/>
      <dgm:t>
        <a:bodyPr/>
        <a:lstStyle/>
        <a:p>
          <a:r>
            <a:rPr lang="en-US" dirty="0" smtClean="0"/>
            <a:t> </a:t>
          </a:r>
          <a:endParaRPr lang="en-US" dirty="0"/>
        </a:p>
      </dgm:t>
    </dgm:pt>
    <dgm:pt modelId="{E3979C15-2B25-46E9-B545-AA60ECB4DF41}" type="parTrans" cxnId="{55443769-D477-4147-8A1B-2CB7A2AB3E62}">
      <dgm:prSet/>
      <dgm:spPr/>
      <dgm:t>
        <a:bodyPr/>
        <a:lstStyle/>
        <a:p>
          <a:endParaRPr lang="en-US"/>
        </a:p>
      </dgm:t>
    </dgm:pt>
    <dgm:pt modelId="{CB4DEC6E-4EB2-4435-A1C2-C04C37A2F8CF}" type="sibTrans" cxnId="{55443769-D477-4147-8A1B-2CB7A2AB3E62}">
      <dgm:prSet/>
      <dgm:spPr/>
      <dgm:t>
        <a:bodyPr/>
        <a:lstStyle/>
        <a:p>
          <a:endParaRPr lang="en-US"/>
        </a:p>
      </dgm:t>
    </dgm:pt>
    <dgm:pt modelId="{B0B3B22C-B443-4D1B-A867-B10852ECBC4F}">
      <dgm:prSet phldrT="[Text]"/>
      <dgm:spPr/>
      <dgm:t>
        <a:bodyPr/>
        <a:lstStyle/>
        <a:p>
          <a:r>
            <a:rPr lang="en-US" dirty="0" smtClean="0"/>
            <a:t> </a:t>
          </a:r>
          <a:endParaRPr lang="en-US" dirty="0"/>
        </a:p>
      </dgm:t>
    </dgm:pt>
    <dgm:pt modelId="{32A61FE4-C7C8-4E3C-A599-5A7028AD3C07}" type="parTrans" cxnId="{77D0DB4F-8F58-4EFF-A1A6-DAD81B1BDF9E}">
      <dgm:prSet/>
      <dgm:spPr/>
      <dgm:t>
        <a:bodyPr/>
        <a:lstStyle/>
        <a:p>
          <a:endParaRPr lang="en-US"/>
        </a:p>
      </dgm:t>
    </dgm:pt>
    <dgm:pt modelId="{44A2A571-2D8D-4AEA-BFCB-F6FBFD7BA16D}" type="sibTrans" cxnId="{77D0DB4F-8F58-4EFF-A1A6-DAD81B1BDF9E}">
      <dgm:prSet/>
      <dgm:spPr/>
      <dgm:t>
        <a:bodyPr/>
        <a:lstStyle/>
        <a:p>
          <a:endParaRPr lang="en-US"/>
        </a:p>
      </dgm:t>
    </dgm:pt>
    <dgm:pt modelId="{2C16D2F3-CF18-4B1D-94FB-74075E8CD780}">
      <dgm:prSet phldrT="[Text]"/>
      <dgm:spPr/>
      <dgm:t>
        <a:bodyPr/>
        <a:lstStyle/>
        <a:p>
          <a:r>
            <a:rPr lang="en-US" dirty="0" smtClean="0"/>
            <a:t> </a:t>
          </a:r>
          <a:endParaRPr lang="en-US" dirty="0"/>
        </a:p>
      </dgm:t>
    </dgm:pt>
    <dgm:pt modelId="{2EA30285-3F91-46A4-BE07-CC83EBD3511B}" type="parTrans" cxnId="{4442C3ED-555D-4322-935B-15C2153A6392}">
      <dgm:prSet/>
      <dgm:spPr/>
      <dgm:t>
        <a:bodyPr/>
        <a:lstStyle/>
        <a:p>
          <a:endParaRPr lang="en-US"/>
        </a:p>
      </dgm:t>
    </dgm:pt>
    <dgm:pt modelId="{1E8F7EB4-D253-4BC1-B4A9-698D90DB24D6}" type="sibTrans" cxnId="{4442C3ED-555D-4322-935B-15C2153A6392}">
      <dgm:prSet/>
      <dgm:spPr/>
      <dgm:t>
        <a:bodyPr/>
        <a:lstStyle/>
        <a:p>
          <a:endParaRPr lang="en-US"/>
        </a:p>
      </dgm:t>
    </dgm:pt>
    <dgm:pt modelId="{CDC0118C-759D-4D04-9039-2ECD11DD5BD0}">
      <dgm:prSet phldrT="[Text]"/>
      <dgm:spPr/>
      <dgm:t>
        <a:bodyPr/>
        <a:lstStyle/>
        <a:p>
          <a:r>
            <a:rPr lang="en-US" dirty="0" smtClean="0"/>
            <a:t> </a:t>
          </a:r>
          <a:endParaRPr lang="en-US" dirty="0"/>
        </a:p>
      </dgm:t>
    </dgm:pt>
    <dgm:pt modelId="{9DF647DE-91B8-44CA-A872-FDE3E6884742}" type="parTrans" cxnId="{C9CC5521-DFA7-43E7-853E-21B7E94D7B5D}">
      <dgm:prSet/>
      <dgm:spPr/>
      <dgm:t>
        <a:bodyPr/>
        <a:lstStyle/>
        <a:p>
          <a:endParaRPr lang="en-US"/>
        </a:p>
      </dgm:t>
    </dgm:pt>
    <dgm:pt modelId="{B13D8BF1-A8DA-4FEB-B2D5-D26A1E8E1F13}" type="sibTrans" cxnId="{C9CC5521-DFA7-43E7-853E-21B7E94D7B5D}">
      <dgm:prSet/>
      <dgm:spPr/>
      <dgm:t>
        <a:bodyPr/>
        <a:lstStyle/>
        <a:p>
          <a:endParaRPr lang="en-US"/>
        </a:p>
      </dgm:t>
    </dgm:pt>
    <dgm:pt modelId="{3EC983C7-06A0-429E-AF65-A8BD5D0C7ECC}" type="pres">
      <dgm:prSet presAssocID="{58A95EDA-2A08-4086-B138-76B0E4A1ECE7}" presName="matrix" presStyleCnt="0">
        <dgm:presLayoutVars>
          <dgm:chMax val="1"/>
          <dgm:dir/>
          <dgm:resizeHandles val="exact"/>
        </dgm:presLayoutVars>
      </dgm:prSet>
      <dgm:spPr/>
      <dgm:t>
        <a:bodyPr/>
        <a:lstStyle/>
        <a:p>
          <a:endParaRPr lang="en-US"/>
        </a:p>
      </dgm:t>
    </dgm:pt>
    <dgm:pt modelId="{21A89B79-7B3F-4D55-8365-E2423072DE55}" type="pres">
      <dgm:prSet presAssocID="{58A95EDA-2A08-4086-B138-76B0E4A1ECE7}" presName="axisShape" presStyleLbl="bgShp" presStyleIdx="0" presStyleCnt="1"/>
      <dgm:spPr/>
      <dgm:t>
        <a:bodyPr/>
        <a:lstStyle/>
        <a:p>
          <a:endParaRPr lang="en-US"/>
        </a:p>
      </dgm:t>
    </dgm:pt>
    <dgm:pt modelId="{5DE323FE-E6FC-4EFC-A5E6-155B0BE014D6}" type="pres">
      <dgm:prSet presAssocID="{58A95EDA-2A08-4086-B138-76B0E4A1ECE7}" presName="rect1" presStyleLbl="node1" presStyleIdx="0" presStyleCnt="4">
        <dgm:presLayoutVars>
          <dgm:chMax val="0"/>
          <dgm:chPref val="0"/>
          <dgm:bulletEnabled val="1"/>
        </dgm:presLayoutVars>
      </dgm:prSet>
      <dgm:spPr/>
      <dgm:t>
        <a:bodyPr/>
        <a:lstStyle/>
        <a:p>
          <a:endParaRPr lang="en-US"/>
        </a:p>
      </dgm:t>
    </dgm:pt>
    <dgm:pt modelId="{5F4CBEAA-3495-43EE-B4BA-1B72DE3E7442}" type="pres">
      <dgm:prSet presAssocID="{58A95EDA-2A08-4086-B138-76B0E4A1ECE7}" presName="rect2" presStyleLbl="node1" presStyleIdx="1" presStyleCnt="4">
        <dgm:presLayoutVars>
          <dgm:chMax val="0"/>
          <dgm:chPref val="0"/>
          <dgm:bulletEnabled val="1"/>
        </dgm:presLayoutVars>
      </dgm:prSet>
      <dgm:spPr/>
      <dgm:t>
        <a:bodyPr/>
        <a:lstStyle/>
        <a:p>
          <a:endParaRPr lang="en-US"/>
        </a:p>
      </dgm:t>
    </dgm:pt>
    <dgm:pt modelId="{3E464A99-6C23-4C41-9786-AF7B3FB17C0F}" type="pres">
      <dgm:prSet presAssocID="{58A95EDA-2A08-4086-B138-76B0E4A1ECE7}" presName="rect3" presStyleLbl="node1" presStyleIdx="2" presStyleCnt="4">
        <dgm:presLayoutVars>
          <dgm:chMax val="0"/>
          <dgm:chPref val="0"/>
          <dgm:bulletEnabled val="1"/>
        </dgm:presLayoutVars>
      </dgm:prSet>
      <dgm:spPr/>
      <dgm:t>
        <a:bodyPr/>
        <a:lstStyle/>
        <a:p>
          <a:endParaRPr lang="en-US"/>
        </a:p>
      </dgm:t>
    </dgm:pt>
    <dgm:pt modelId="{DD076E49-C4CE-4C98-98D5-149578A592A2}" type="pres">
      <dgm:prSet presAssocID="{58A95EDA-2A08-4086-B138-76B0E4A1ECE7}" presName="rect4" presStyleLbl="node1" presStyleIdx="3" presStyleCnt="4">
        <dgm:presLayoutVars>
          <dgm:chMax val="0"/>
          <dgm:chPref val="0"/>
          <dgm:bulletEnabled val="1"/>
        </dgm:presLayoutVars>
      </dgm:prSet>
      <dgm:spPr/>
      <dgm:t>
        <a:bodyPr/>
        <a:lstStyle/>
        <a:p>
          <a:endParaRPr lang="en-US"/>
        </a:p>
      </dgm:t>
    </dgm:pt>
  </dgm:ptLst>
  <dgm:cxnLst>
    <dgm:cxn modelId="{17AE5EF3-6B3C-4300-A38A-F8F8DC0D9B1C}" type="presOf" srcId="{E801B8A8-1220-4976-9FFE-90A03BFF8684}" destId="{5DE323FE-E6FC-4EFC-A5E6-155B0BE014D6}" srcOrd="0" destOrd="0" presId="urn:microsoft.com/office/officeart/2005/8/layout/matrix2"/>
    <dgm:cxn modelId="{77D0DB4F-8F58-4EFF-A1A6-DAD81B1BDF9E}" srcId="{58A95EDA-2A08-4086-B138-76B0E4A1ECE7}" destId="{B0B3B22C-B443-4D1B-A867-B10852ECBC4F}" srcOrd="1" destOrd="0" parTransId="{32A61FE4-C7C8-4E3C-A599-5A7028AD3C07}" sibTransId="{44A2A571-2D8D-4AEA-BFCB-F6FBFD7BA16D}"/>
    <dgm:cxn modelId="{4442C3ED-555D-4322-935B-15C2153A6392}" srcId="{58A95EDA-2A08-4086-B138-76B0E4A1ECE7}" destId="{2C16D2F3-CF18-4B1D-94FB-74075E8CD780}" srcOrd="2" destOrd="0" parTransId="{2EA30285-3F91-46A4-BE07-CC83EBD3511B}" sibTransId="{1E8F7EB4-D253-4BC1-B4A9-698D90DB24D6}"/>
    <dgm:cxn modelId="{55443769-D477-4147-8A1B-2CB7A2AB3E62}" srcId="{58A95EDA-2A08-4086-B138-76B0E4A1ECE7}" destId="{E801B8A8-1220-4976-9FFE-90A03BFF8684}" srcOrd="0" destOrd="0" parTransId="{E3979C15-2B25-46E9-B545-AA60ECB4DF41}" sibTransId="{CB4DEC6E-4EB2-4435-A1C2-C04C37A2F8CF}"/>
    <dgm:cxn modelId="{40C95DAF-E643-4BA5-9B10-60AFB4C88DEE}" type="presOf" srcId="{2C16D2F3-CF18-4B1D-94FB-74075E8CD780}" destId="{3E464A99-6C23-4C41-9786-AF7B3FB17C0F}" srcOrd="0" destOrd="0" presId="urn:microsoft.com/office/officeart/2005/8/layout/matrix2"/>
    <dgm:cxn modelId="{D4DD1A9A-66DA-4765-8120-B46C205B256C}" type="presOf" srcId="{58A95EDA-2A08-4086-B138-76B0E4A1ECE7}" destId="{3EC983C7-06A0-429E-AF65-A8BD5D0C7ECC}" srcOrd="0" destOrd="0" presId="urn:microsoft.com/office/officeart/2005/8/layout/matrix2"/>
    <dgm:cxn modelId="{80939463-DD09-4A53-A1BE-C2503AC47A82}" type="presOf" srcId="{B0B3B22C-B443-4D1B-A867-B10852ECBC4F}" destId="{5F4CBEAA-3495-43EE-B4BA-1B72DE3E7442}" srcOrd="0" destOrd="0" presId="urn:microsoft.com/office/officeart/2005/8/layout/matrix2"/>
    <dgm:cxn modelId="{9830679F-7CA2-43C8-B0D7-1E7ED44C542A}" type="presOf" srcId="{CDC0118C-759D-4D04-9039-2ECD11DD5BD0}" destId="{DD076E49-C4CE-4C98-98D5-149578A592A2}" srcOrd="0" destOrd="0" presId="urn:microsoft.com/office/officeart/2005/8/layout/matrix2"/>
    <dgm:cxn modelId="{C9CC5521-DFA7-43E7-853E-21B7E94D7B5D}" srcId="{58A95EDA-2A08-4086-B138-76B0E4A1ECE7}" destId="{CDC0118C-759D-4D04-9039-2ECD11DD5BD0}" srcOrd="3" destOrd="0" parTransId="{9DF647DE-91B8-44CA-A872-FDE3E6884742}" sibTransId="{B13D8BF1-A8DA-4FEB-B2D5-D26A1E8E1F13}"/>
    <dgm:cxn modelId="{2A552171-351E-4BC2-ACEF-C9F835771ADF}" type="presParOf" srcId="{3EC983C7-06A0-429E-AF65-A8BD5D0C7ECC}" destId="{21A89B79-7B3F-4D55-8365-E2423072DE55}" srcOrd="0" destOrd="0" presId="urn:microsoft.com/office/officeart/2005/8/layout/matrix2"/>
    <dgm:cxn modelId="{CF7BAB73-2D8E-42D5-94D6-880293DBADD3}" type="presParOf" srcId="{3EC983C7-06A0-429E-AF65-A8BD5D0C7ECC}" destId="{5DE323FE-E6FC-4EFC-A5E6-155B0BE014D6}" srcOrd="1" destOrd="0" presId="urn:microsoft.com/office/officeart/2005/8/layout/matrix2"/>
    <dgm:cxn modelId="{2DDAE931-86D3-4B98-B0AE-C70BFD9F7F15}" type="presParOf" srcId="{3EC983C7-06A0-429E-AF65-A8BD5D0C7ECC}" destId="{5F4CBEAA-3495-43EE-B4BA-1B72DE3E7442}" srcOrd="2" destOrd="0" presId="urn:microsoft.com/office/officeart/2005/8/layout/matrix2"/>
    <dgm:cxn modelId="{DBBDA8F9-22DF-4308-8399-753B08875894}" type="presParOf" srcId="{3EC983C7-06A0-429E-AF65-A8BD5D0C7ECC}" destId="{3E464A99-6C23-4C41-9786-AF7B3FB17C0F}" srcOrd="3" destOrd="0" presId="urn:microsoft.com/office/officeart/2005/8/layout/matrix2"/>
    <dgm:cxn modelId="{B9C9812C-E88E-409A-9DA2-8ACC79E06624}" type="presParOf" srcId="{3EC983C7-06A0-429E-AF65-A8BD5D0C7ECC}" destId="{DD076E49-C4CE-4C98-98D5-149578A592A2}" srcOrd="4" destOrd="0" presId="urn:microsoft.com/office/officeart/2005/8/layout/matrix2"/>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8283FC0-7780-48F0-8CCB-C227F3432D51}"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DDC7FD50-8B22-4A85-903B-735BE3D395D5}">
      <dgm:prSet phldrT="[Text]" custT="1"/>
      <dgm:spPr/>
      <dgm:t>
        <a:bodyPr/>
        <a:lstStyle/>
        <a:p>
          <a:r>
            <a:rPr lang="en-US" sz="1800" dirty="0" smtClean="0">
              <a:latin typeface="EMprint" panose="020B0503020204020204" pitchFamily="34" charset="0"/>
            </a:rPr>
            <a:t>Visualization</a:t>
          </a:r>
          <a:endParaRPr lang="en-US" sz="1800" dirty="0">
            <a:latin typeface="EMprint" panose="020B0503020204020204" pitchFamily="34" charset="0"/>
          </a:endParaRPr>
        </a:p>
      </dgm:t>
    </dgm:pt>
    <dgm:pt modelId="{F845AC08-2A1C-4FE4-8C3A-5CE0781A0B95}" type="parTrans" cxnId="{6CB280D6-E872-4B07-9600-0BA122049692}">
      <dgm:prSet/>
      <dgm:spPr/>
      <dgm:t>
        <a:bodyPr/>
        <a:lstStyle/>
        <a:p>
          <a:endParaRPr lang="en-US" sz="1800">
            <a:latin typeface="EMprint" panose="020B0503020204020204" pitchFamily="34" charset="0"/>
          </a:endParaRPr>
        </a:p>
      </dgm:t>
    </dgm:pt>
    <dgm:pt modelId="{31695519-70E7-4CDA-BDAE-07149505163B}" type="sibTrans" cxnId="{6CB280D6-E872-4B07-9600-0BA122049692}">
      <dgm:prSet/>
      <dgm:spPr/>
      <dgm:t>
        <a:bodyPr/>
        <a:lstStyle/>
        <a:p>
          <a:endParaRPr lang="en-US" sz="1800">
            <a:latin typeface="EMprint" panose="020B0503020204020204" pitchFamily="34" charset="0"/>
          </a:endParaRPr>
        </a:p>
      </dgm:t>
    </dgm:pt>
    <dgm:pt modelId="{4C54AE2F-9E86-4643-AA7E-98492C93BB05}">
      <dgm:prSet phldrT="[Text]" custT="1"/>
      <dgm:spPr/>
      <dgm:t>
        <a:bodyPr/>
        <a:lstStyle/>
        <a:p>
          <a:r>
            <a:rPr lang="en-US" sz="1800" dirty="0" smtClean="0">
              <a:latin typeface="EMprint" panose="020B0503020204020204" pitchFamily="34" charset="0"/>
            </a:rPr>
            <a:t>Collaboration</a:t>
          </a:r>
          <a:endParaRPr lang="en-US" sz="1800" dirty="0">
            <a:latin typeface="EMprint" panose="020B0503020204020204" pitchFamily="34" charset="0"/>
          </a:endParaRPr>
        </a:p>
      </dgm:t>
    </dgm:pt>
    <dgm:pt modelId="{7DE7523A-9377-49F5-9813-3D0186C3048C}" type="parTrans" cxnId="{8525C4EF-BB21-4A75-B66F-F0C725C4DC10}">
      <dgm:prSet/>
      <dgm:spPr/>
      <dgm:t>
        <a:bodyPr/>
        <a:lstStyle/>
        <a:p>
          <a:endParaRPr lang="en-US" sz="1800">
            <a:latin typeface="EMprint" panose="020B0503020204020204" pitchFamily="34" charset="0"/>
          </a:endParaRPr>
        </a:p>
      </dgm:t>
    </dgm:pt>
    <dgm:pt modelId="{5A4BCEA9-B1B8-4052-BCB8-DDAD397C9585}" type="sibTrans" cxnId="{8525C4EF-BB21-4A75-B66F-F0C725C4DC10}">
      <dgm:prSet/>
      <dgm:spPr/>
      <dgm:t>
        <a:bodyPr/>
        <a:lstStyle/>
        <a:p>
          <a:endParaRPr lang="en-US" sz="1800">
            <a:latin typeface="EMprint" panose="020B0503020204020204" pitchFamily="34" charset="0"/>
          </a:endParaRPr>
        </a:p>
      </dgm:t>
    </dgm:pt>
    <dgm:pt modelId="{40B2D761-F47C-469C-8B33-89080EED7F4F}">
      <dgm:prSet phldrT="[Text]" custT="1"/>
      <dgm:spPr/>
      <dgm:t>
        <a:bodyPr/>
        <a:lstStyle/>
        <a:p>
          <a:r>
            <a:rPr lang="en-US" sz="1800" dirty="0" smtClean="0">
              <a:latin typeface="EMprint" panose="020B0503020204020204" pitchFamily="34" charset="0"/>
            </a:rPr>
            <a:t>Commitment</a:t>
          </a:r>
        </a:p>
      </dgm:t>
    </dgm:pt>
    <dgm:pt modelId="{6E33CD54-103C-4145-B14E-4F48F1E7FD2D}" type="parTrans" cxnId="{411008EF-78CB-4B0B-87C5-A0B41F7FA3BC}">
      <dgm:prSet/>
      <dgm:spPr/>
      <dgm:t>
        <a:bodyPr/>
        <a:lstStyle/>
        <a:p>
          <a:endParaRPr lang="en-US" sz="1800">
            <a:latin typeface="EMprint" panose="020B0503020204020204" pitchFamily="34" charset="0"/>
          </a:endParaRPr>
        </a:p>
      </dgm:t>
    </dgm:pt>
    <dgm:pt modelId="{C18C4D6C-D49C-4E2A-962E-4F00472EF049}" type="sibTrans" cxnId="{411008EF-78CB-4B0B-87C5-A0B41F7FA3BC}">
      <dgm:prSet/>
      <dgm:spPr/>
      <dgm:t>
        <a:bodyPr/>
        <a:lstStyle/>
        <a:p>
          <a:endParaRPr lang="en-US" sz="1800">
            <a:latin typeface="EMprint" panose="020B0503020204020204" pitchFamily="34" charset="0"/>
          </a:endParaRPr>
        </a:p>
      </dgm:t>
    </dgm:pt>
    <dgm:pt modelId="{6ECC1ECF-A529-4D94-9449-AB477F5C4BC9}">
      <dgm:prSet phldrT="[Text]" custT="1"/>
      <dgm:spPr/>
      <dgm:t>
        <a:bodyPr/>
        <a:lstStyle/>
        <a:p>
          <a:r>
            <a:rPr lang="en-US" sz="1800" dirty="0" smtClean="0">
              <a:latin typeface="EMprint" panose="020B0503020204020204" pitchFamily="34" charset="0"/>
            </a:rPr>
            <a:t>Prioritization</a:t>
          </a:r>
          <a:endParaRPr lang="en-US" sz="1800" dirty="0">
            <a:latin typeface="EMprint" panose="020B0503020204020204" pitchFamily="34" charset="0"/>
          </a:endParaRPr>
        </a:p>
      </dgm:t>
    </dgm:pt>
    <dgm:pt modelId="{188D8BE4-0842-45E7-A318-E8A132D06C4D}" type="parTrans" cxnId="{78332FE1-4B18-40E7-B76B-4971EFC4C796}">
      <dgm:prSet/>
      <dgm:spPr/>
      <dgm:t>
        <a:bodyPr/>
        <a:lstStyle/>
        <a:p>
          <a:endParaRPr lang="en-US" sz="1800">
            <a:latin typeface="EMprint" panose="020B0503020204020204" pitchFamily="34" charset="0"/>
          </a:endParaRPr>
        </a:p>
      </dgm:t>
    </dgm:pt>
    <dgm:pt modelId="{715A69CE-DB8C-461E-8296-ECA53E1762C3}" type="sibTrans" cxnId="{78332FE1-4B18-40E7-B76B-4971EFC4C796}">
      <dgm:prSet/>
      <dgm:spPr/>
      <dgm:t>
        <a:bodyPr/>
        <a:lstStyle/>
        <a:p>
          <a:endParaRPr lang="en-US" sz="1800">
            <a:latin typeface="EMprint" panose="020B0503020204020204" pitchFamily="34" charset="0"/>
          </a:endParaRPr>
        </a:p>
      </dgm:t>
    </dgm:pt>
    <dgm:pt modelId="{BE843960-032D-4BF8-9C48-984C57386FCF}">
      <dgm:prSet phldrT="[Text]" custT="1"/>
      <dgm:spPr/>
      <dgm:t>
        <a:bodyPr/>
        <a:lstStyle/>
        <a:p>
          <a:r>
            <a:rPr lang="en-US" sz="1800" dirty="0" smtClean="0">
              <a:latin typeface="EMprint" panose="020B0503020204020204" pitchFamily="34" charset="0"/>
            </a:rPr>
            <a:t>Efficiency</a:t>
          </a:r>
        </a:p>
      </dgm:t>
    </dgm:pt>
    <dgm:pt modelId="{DDFA51FB-7BD5-4F9E-BD4C-46696942DA12}" type="parTrans" cxnId="{B47B3C25-62CC-4711-9D74-68BE5246E968}">
      <dgm:prSet/>
      <dgm:spPr/>
      <dgm:t>
        <a:bodyPr/>
        <a:lstStyle/>
        <a:p>
          <a:endParaRPr lang="en-US">
            <a:latin typeface="EMprint" panose="020B0503020204020204" pitchFamily="34" charset="0"/>
          </a:endParaRPr>
        </a:p>
      </dgm:t>
    </dgm:pt>
    <dgm:pt modelId="{3D68E10E-0AC9-4C13-B887-C6095183B04D}" type="sibTrans" cxnId="{B47B3C25-62CC-4711-9D74-68BE5246E968}">
      <dgm:prSet/>
      <dgm:spPr/>
      <dgm:t>
        <a:bodyPr/>
        <a:lstStyle/>
        <a:p>
          <a:endParaRPr lang="en-US">
            <a:latin typeface="EMprint" panose="020B0503020204020204" pitchFamily="34" charset="0"/>
          </a:endParaRPr>
        </a:p>
      </dgm:t>
    </dgm:pt>
    <dgm:pt modelId="{4924C40E-FD37-4022-95F7-167F1CD6E068}">
      <dgm:prSet phldrT="[Text]" custT="1"/>
      <dgm:spPr/>
      <dgm:t>
        <a:bodyPr/>
        <a:lstStyle/>
        <a:p>
          <a:r>
            <a:rPr lang="en-US" sz="1800" dirty="0" smtClean="0">
              <a:latin typeface="EMprint" panose="020B0503020204020204" pitchFamily="34" charset="0"/>
            </a:rPr>
            <a:t>Evolution</a:t>
          </a:r>
        </a:p>
      </dgm:t>
    </dgm:pt>
    <dgm:pt modelId="{D671F8D7-2DFD-482A-A287-C089E6134FD6}" type="parTrans" cxnId="{CDC3E4DB-F06F-4DA2-BF76-52B65F5CDFD6}">
      <dgm:prSet/>
      <dgm:spPr/>
      <dgm:t>
        <a:bodyPr/>
        <a:lstStyle/>
        <a:p>
          <a:endParaRPr lang="en-US">
            <a:latin typeface="EMprint" panose="020B0503020204020204" pitchFamily="34" charset="0"/>
          </a:endParaRPr>
        </a:p>
      </dgm:t>
    </dgm:pt>
    <dgm:pt modelId="{1AA86E66-DC6C-4830-8A4F-12788BDE6723}" type="sibTrans" cxnId="{CDC3E4DB-F06F-4DA2-BF76-52B65F5CDFD6}">
      <dgm:prSet/>
      <dgm:spPr/>
      <dgm:t>
        <a:bodyPr/>
        <a:lstStyle/>
        <a:p>
          <a:endParaRPr lang="en-US">
            <a:latin typeface="EMprint" panose="020B0503020204020204" pitchFamily="34" charset="0"/>
          </a:endParaRPr>
        </a:p>
      </dgm:t>
    </dgm:pt>
    <dgm:pt modelId="{539ECCD9-8045-484A-AFC4-8B6C9C43E8E1}" type="pres">
      <dgm:prSet presAssocID="{58283FC0-7780-48F0-8CCB-C227F3432D51}" presName="Name0" presStyleCnt="0">
        <dgm:presLayoutVars>
          <dgm:chMax val="7"/>
          <dgm:chPref val="7"/>
          <dgm:dir/>
        </dgm:presLayoutVars>
      </dgm:prSet>
      <dgm:spPr/>
    </dgm:pt>
    <dgm:pt modelId="{0B1A5829-A1A6-4603-AECA-0744DE0EC513}" type="pres">
      <dgm:prSet presAssocID="{58283FC0-7780-48F0-8CCB-C227F3432D51}" presName="dot1" presStyleLbl="alignNode1" presStyleIdx="0" presStyleCnt="17"/>
      <dgm:spPr/>
    </dgm:pt>
    <dgm:pt modelId="{0D5B1163-F4F0-4D2F-9C43-FF6145A2731F}" type="pres">
      <dgm:prSet presAssocID="{58283FC0-7780-48F0-8CCB-C227F3432D51}" presName="dot2" presStyleLbl="alignNode1" presStyleIdx="1" presStyleCnt="17"/>
      <dgm:spPr/>
    </dgm:pt>
    <dgm:pt modelId="{9F65DFAC-F57E-4E44-88CB-6C7020CA4BA2}" type="pres">
      <dgm:prSet presAssocID="{58283FC0-7780-48F0-8CCB-C227F3432D51}" presName="dot3" presStyleLbl="alignNode1" presStyleIdx="2" presStyleCnt="17"/>
      <dgm:spPr/>
    </dgm:pt>
    <dgm:pt modelId="{415FFE36-9C22-49E4-B08E-7958496A22A5}" type="pres">
      <dgm:prSet presAssocID="{58283FC0-7780-48F0-8CCB-C227F3432D51}" presName="dot4" presStyleLbl="alignNode1" presStyleIdx="3" presStyleCnt="17"/>
      <dgm:spPr/>
    </dgm:pt>
    <dgm:pt modelId="{9619F46F-D256-421D-B69A-619D749857A4}" type="pres">
      <dgm:prSet presAssocID="{58283FC0-7780-48F0-8CCB-C227F3432D51}" presName="dot5" presStyleLbl="alignNode1" presStyleIdx="4" presStyleCnt="17"/>
      <dgm:spPr/>
    </dgm:pt>
    <dgm:pt modelId="{1116AA68-F712-4378-AFF0-B937EADCE347}" type="pres">
      <dgm:prSet presAssocID="{58283FC0-7780-48F0-8CCB-C227F3432D51}" presName="dot6" presStyleLbl="alignNode1" presStyleIdx="5" presStyleCnt="17"/>
      <dgm:spPr/>
    </dgm:pt>
    <dgm:pt modelId="{D8111E03-6654-407F-9A41-DB38C191071A}" type="pres">
      <dgm:prSet presAssocID="{58283FC0-7780-48F0-8CCB-C227F3432D51}" presName="dot7" presStyleLbl="alignNode1" presStyleIdx="6" presStyleCnt="17"/>
      <dgm:spPr/>
    </dgm:pt>
    <dgm:pt modelId="{A21B8907-CF8B-4E1C-B735-538227544E69}" type="pres">
      <dgm:prSet presAssocID="{58283FC0-7780-48F0-8CCB-C227F3432D51}" presName="dot8" presStyleLbl="alignNode1" presStyleIdx="7" presStyleCnt="17"/>
      <dgm:spPr/>
    </dgm:pt>
    <dgm:pt modelId="{F7F970AF-163A-446D-93B8-EA17C16A2D70}" type="pres">
      <dgm:prSet presAssocID="{58283FC0-7780-48F0-8CCB-C227F3432D51}" presName="dot9" presStyleLbl="alignNode1" presStyleIdx="8" presStyleCnt="17"/>
      <dgm:spPr/>
    </dgm:pt>
    <dgm:pt modelId="{9D1D5E2A-BFD4-4DB5-9E60-9407014F0249}" type="pres">
      <dgm:prSet presAssocID="{58283FC0-7780-48F0-8CCB-C227F3432D51}" presName="dot10" presStyleLbl="alignNode1" presStyleIdx="9" presStyleCnt="17"/>
      <dgm:spPr/>
    </dgm:pt>
    <dgm:pt modelId="{1ECBC027-A2A6-4B83-BEA7-FDD190EBED1C}" type="pres">
      <dgm:prSet presAssocID="{58283FC0-7780-48F0-8CCB-C227F3432D51}" presName="dotArrow1" presStyleLbl="alignNode1" presStyleIdx="10" presStyleCnt="17"/>
      <dgm:spPr/>
    </dgm:pt>
    <dgm:pt modelId="{D9846408-C139-4124-9799-61471539F754}" type="pres">
      <dgm:prSet presAssocID="{58283FC0-7780-48F0-8CCB-C227F3432D51}" presName="dotArrow2" presStyleLbl="alignNode1" presStyleIdx="11" presStyleCnt="17"/>
      <dgm:spPr/>
    </dgm:pt>
    <dgm:pt modelId="{4B7BF367-9802-4326-BFD5-6837EFA22D69}" type="pres">
      <dgm:prSet presAssocID="{58283FC0-7780-48F0-8CCB-C227F3432D51}" presName="dotArrow3" presStyleLbl="alignNode1" presStyleIdx="12" presStyleCnt="17"/>
      <dgm:spPr/>
    </dgm:pt>
    <dgm:pt modelId="{F98AA4E2-1820-4D7E-A7A3-09FA8B6745E4}" type="pres">
      <dgm:prSet presAssocID="{58283FC0-7780-48F0-8CCB-C227F3432D51}" presName="dotArrow4" presStyleLbl="alignNode1" presStyleIdx="13" presStyleCnt="17"/>
      <dgm:spPr/>
    </dgm:pt>
    <dgm:pt modelId="{F273CCF8-3BBE-43FB-8D8A-507832E253ED}" type="pres">
      <dgm:prSet presAssocID="{58283FC0-7780-48F0-8CCB-C227F3432D51}" presName="dotArrow5" presStyleLbl="alignNode1" presStyleIdx="14" presStyleCnt="17"/>
      <dgm:spPr/>
    </dgm:pt>
    <dgm:pt modelId="{B6FB1873-513E-495E-9740-94E2802BF731}" type="pres">
      <dgm:prSet presAssocID="{58283FC0-7780-48F0-8CCB-C227F3432D51}" presName="dotArrow6" presStyleLbl="alignNode1" presStyleIdx="15" presStyleCnt="17"/>
      <dgm:spPr/>
    </dgm:pt>
    <dgm:pt modelId="{557A91B0-F874-4D0D-9610-515F45EDCB4C}" type="pres">
      <dgm:prSet presAssocID="{58283FC0-7780-48F0-8CCB-C227F3432D51}" presName="dotArrow7" presStyleLbl="alignNode1" presStyleIdx="16" presStyleCnt="17"/>
      <dgm:spPr/>
    </dgm:pt>
    <dgm:pt modelId="{F4DF6D63-4D61-48D4-8C4C-07AF881450E4}" type="pres">
      <dgm:prSet presAssocID="{DDC7FD50-8B22-4A85-903B-735BE3D395D5}" presName="parTx1" presStyleLbl="node1" presStyleIdx="0" presStyleCnt="6"/>
      <dgm:spPr/>
      <dgm:t>
        <a:bodyPr/>
        <a:lstStyle/>
        <a:p>
          <a:endParaRPr lang="en-US"/>
        </a:p>
      </dgm:t>
    </dgm:pt>
    <dgm:pt modelId="{5D13518A-EECF-4257-9020-12E10A6E0BFF}" type="pres">
      <dgm:prSet presAssocID="{31695519-70E7-4CDA-BDAE-07149505163B}" presName="picture1" presStyleCnt="0"/>
      <dgm:spPr/>
    </dgm:pt>
    <dgm:pt modelId="{EC052758-B9CF-4586-98C6-638F89AB6CE3}" type="pres">
      <dgm:prSet presAssocID="{31695519-70E7-4CDA-BDAE-07149505163B}" presName="imageRepeatNode" presStyleLbl="fgImgPlace1" presStyleIdx="0" presStyleCnt="6"/>
      <dgm:spPr/>
      <dgm:t>
        <a:bodyPr/>
        <a:lstStyle/>
        <a:p>
          <a:endParaRPr lang="en-US"/>
        </a:p>
      </dgm:t>
    </dgm:pt>
    <dgm:pt modelId="{2A59EF7A-1BD3-4CB6-A657-05699FA570D8}" type="pres">
      <dgm:prSet presAssocID="{6ECC1ECF-A529-4D94-9449-AB477F5C4BC9}" presName="parTx2" presStyleLbl="node1" presStyleIdx="1" presStyleCnt="6"/>
      <dgm:spPr/>
      <dgm:t>
        <a:bodyPr/>
        <a:lstStyle/>
        <a:p>
          <a:endParaRPr lang="en-US"/>
        </a:p>
      </dgm:t>
    </dgm:pt>
    <dgm:pt modelId="{CEE502C5-21BC-41E6-9445-03C236A36913}" type="pres">
      <dgm:prSet presAssocID="{715A69CE-DB8C-461E-8296-ECA53E1762C3}" presName="picture2" presStyleCnt="0"/>
      <dgm:spPr/>
    </dgm:pt>
    <dgm:pt modelId="{E8D86B71-141F-40BC-A049-8926ACD24A95}" type="pres">
      <dgm:prSet presAssocID="{715A69CE-DB8C-461E-8296-ECA53E1762C3}" presName="imageRepeatNode" presStyleLbl="fgImgPlace1" presStyleIdx="1" presStyleCnt="6"/>
      <dgm:spPr/>
      <dgm:t>
        <a:bodyPr/>
        <a:lstStyle/>
        <a:p>
          <a:endParaRPr lang="en-US"/>
        </a:p>
      </dgm:t>
    </dgm:pt>
    <dgm:pt modelId="{A6979899-16BF-4555-8F7F-D77E55270C92}" type="pres">
      <dgm:prSet presAssocID="{4C54AE2F-9E86-4643-AA7E-98492C93BB05}" presName="parTx3" presStyleLbl="node1" presStyleIdx="2" presStyleCnt="6" custScaleX="125401" custLinFactNeighborX="12786"/>
      <dgm:spPr/>
      <dgm:t>
        <a:bodyPr/>
        <a:lstStyle/>
        <a:p>
          <a:endParaRPr lang="en-US"/>
        </a:p>
      </dgm:t>
    </dgm:pt>
    <dgm:pt modelId="{2D5C5BF7-B2E9-471C-92E8-5C9151DE8304}" type="pres">
      <dgm:prSet presAssocID="{5A4BCEA9-B1B8-4052-BCB8-DDAD397C9585}" presName="picture3" presStyleCnt="0"/>
      <dgm:spPr/>
    </dgm:pt>
    <dgm:pt modelId="{EC571E15-ACFE-4566-A276-FDF1701D8AFD}" type="pres">
      <dgm:prSet presAssocID="{5A4BCEA9-B1B8-4052-BCB8-DDAD397C9585}" presName="imageRepeatNode" presStyleLbl="fgImgPlace1" presStyleIdx="2" presStyleCnt="6"/>
      <dgm:spPr/>
      <dgm:t>
        <a:bodyPr/>
        <a:lstStyle/>
        <a:p>
          <a:endParaRPr lang="en-US"/>
        </a:p>
      </dgm:t>
    </dgm:pt>
    <dgm:pt modelId="{B6BE917E-1B36-40A4-8160-D9E36EC69C53}" type="pres">
      <dgm:prSet presAssocID="{BE843960-032D-4BF8-9C48-984C57386FCF}" presName="parTx4" presStyleLbl="node1" presStyleIdx="3" presStyleCnt="6"/>
      <dgm:spPr/>
      <dgm:t>
        <a:bodyPr/>
        <a:lstStyle/>
        <a:p>
          <a:endParaRPr lang="en-US"/>
        </a:p>
      </dgm:t>
    </dgm:pt>
    <dgm:pt modelId="{C4053714-C32E-4288-8021-BE119DB32E4E}" type="pres">
      <dgm:prSet presAssocID="{3D68E10E-0AC9-4C13-B887-C6095183B04D}" presName="picture4" presStyleCnt="0"/>
      <dgm:spPr/>
    </dgm:pt>
    <dgm:pt modelId="{0E28417F-B45A-41E2-84AD-745F2C49430D}" type="pres">
      <dgm:prSet presAssocID="{3D68E10E-0AC9-4C13-B887-C6095183B04D}" presName="imageRepeatNode" presStyleLbl="fgImgPlace1" presStyleIdx="3" presStyleCnt="6"/>
      <dgm:spPr/>
      <dgm:t>
        <a:bodyPr/>
        <a:lstStyle/>
        <a:p>
          <a:endParaRPr lang="en-US"/>
        </a:p>
      </dgm:t>
    </dgm:pt>
    <dgm:pt modelId="{3E76F757-EAC2-408A-8A39-32A84CBD3A9D}" type="pres">
      <dgm:prSet presAssocID="{40B2D761-F47C-469C-8B33-89080EED7F4F}" presName="parTx5" presStyleLbl="node1" presStyleIdx="4" presStyleCnt="6" custScaleX="112175"/>
      <dgm:spPr/>
      <dgm:t>
        <a:bodyPr/>
        <a:lstStyle/>
        <a:p>
          <a:endParaRPr lang="en-US"/>
        </a:p>
      </dgm:t>
    </dgm:pt>
    <dgm:pt modelId="{EF1F7A94-597B-4064-918F-4350452DB548}" type="pres">
      <dgm:prSet presAssocID="{C18C4D6C-D49C-4E2A-962E-4F00472EF049}" presName="picture5" presStyleCnt="0"/>
      <dgm:spPr/>
    </dgm:pt>
    <dgm:pt modelId="{5EA449BC-4BC4-4F58-8603-CDDAED1DD377}" type="pres">
      <dgm:prSet presAssocID="{C18C4D6C-D49C-4E2A-962E-4F00472EF049}" presName="imageRepeatNode" presStyleLbl="fgImgPlace1" presStyleIdx="4" presStyleCnt="6"/>
      <dgm:spPr/>
      <dgm:t>
        <a:bodyPr/>
        <a:lstStyle/>
        <a:p>
          <a:endParaRPr lang="en-US"/>
        </a:p>
      </dgm:t>
    </dgm:pt>
    <dgm:pt modelId="{DDD8BB04-7654-4EDD-AE4F-7F9D89C1E09F}" type="pres">
      <dgm:prSet presAssocID="{4924C40E-FD37-4022-95F7-167F1CD6E068}" presName="parTx6" presStyleLbl="node1" presStyleIdx="5" presStyleCnt="6"/>
      <dgm:spPr/>
      <dgm:t>
        <a:bodyPr/>
        <a:lstStyle/>
        <a:p>
          <a:endParaRPr lang="en-US"/>
        </a:p>
      </dgm:t>
    </dgm:pt>
    <dgm:pt modelId="{C8B23A96-42F6-4EFB-B517-308BB7E6952F}" type="pres">
      <dgm:prSet presAssocID="{1AA86E66-DC6C-4830-8A4F-12788BDE6723}" presName="picture6" presStyleCnt="0"/>
      <dgm:spPr/>
    </dgm:pt>
    <dgm:pt modelId="{7376106E-030F-4E68-B5F0-D9B5998FEC71}" type="pres">
      <dgm:prSet presAssocID="{1AA86E66-DC6C-4830-8A4F-12788BDE6723}" presName="imageRepeatNode" presStyleLbl="fgImgPlace1" presStyleIdx="5" presStyleCnt="6"/>
      <dgm:spPr/>
      <dgm:t>
        <a:bodyPr/>
        <a:lstStyle/>
        <a:p>
          <a:endParaRPr lang="en-US"/>
        </a:p>
      </dgm:t>
    </dgm:pt>
  </dgm:ptLst>
  <dgm:cxnLst>
    <dgm:cxn modelId="{BCCBC90C-380F-408F-844C-3048C23ABFA2}" type="presOf" srcId="{DDC7FD50-8B22-4A85-903B-735BE3D395D5}" destId="{F4DF6D63-4D61-48D4-8C4C-07AF881450E4}" srcOrd="0" destOrd="0" presId="urn:microsoft.com/office/officeart/2008/layout/AscendingPictureAccentProcess"/>
    <dgm:cxn modelId="{D9060497-054B-4985-9B01-47965E285694}" type="presOf" srcId="{40B2D761-F47C-469C-8B33-89080EED7F4F}" destId="{3E76F757-EAC2-408A-8A39-32A84CBD3A9D}" srcOrd="0" destOrd="0" presId="urn:microsoft.com/office/officeart/2008/layout/AscendingPictureAccentProcess"/>
    <dgm:cxn modelId="{B47B3C25-62CC-4711-9D74-68BE5246E968}" srcId="{58283FC0-7780-48F0-8CCB-C227F3432D51}" destId="{BE843960-032D-4BF8-9C48-984C57386FCF}" srcOrd="3" destOrd="0" parTransId="{DDFA51FB-7BD5-4F9E-BD4C-46696942DA12}" sibTransId="{3D68E10E-0AC9-4C13-B887-C6095183B04D}"/>
    <dgm:cxn modelId="{19C33D2C-887F-4DF1-8028-9BD2295CADB3}" type="presOf" srcId="{4C54AE2F-9E86-4643-AA7E-98492C93BB05}" destId="{A6979899-16BF-4555-8F7F-D77E55270C92}" srcOrd="0" destOrd="0" presId="urn:microsoft.com/office/officeart/2008/layout/AscendingPictureAccentProcess"/>
    <dgm:cxn modelId="{CF3D6F60-70E7-4150-BD55-C72A434A7E63}" type="presOf" srcId="{6ECC1ECF-A529-4D94-9449-AB477F5C4BC9}" destId="{2A59EF7A-1BD3-4CB6-A657-05699FA570D8}" srcOrd="0" destOrd="0" presId="urn:microsoft.com/office/officeart/2008/layout/AscendingPictureAccentProcess"/>
    <dgm:cxn modelId="{8525C4EF-BB21-4A75-B66F-F0C725C4DC10}" srcId="{58283FC0-7780-48F0-8CCB-C227F3432D51}" destId="{4C54AE2F-9E86-4643-AA7E-98492C93BB05}" srcOrd="2" destOrd="0" parTransId="{7DE7523A-9377-49F5-9813-3D0186C3048C}" sibTransId="{5A4BCEA9-B1B8-4052-BCB8-DDAD397C9585}"/>
    <dgm:cxn modelId="{6CB280D6-E872-4B07-9600-0BA122049692}" srcId="{58283FC0-7780-48F0-8CCB-C227F3432D51}" destId="{DDC7FD50-8B22-4A85-903B-735BE3D395D5}" srcOrd="0" destOrd="0" parTransId="{F845AC08-2A1C-4FE4-8C3A-5CE0781A0B95}" sibTransId="{31695519-70E7-4CDA-BDAE-07149505163B}"/>
    <dgm:cxn modelId="{3C263380-E798-4E64-B9A2-90E7B0A574C2}" type="presOf" srcId="{5A4BCEA9-B1B8-4052-BCB8-DDAD397C9585}" destId="{EC571E15-ACFE-4566-A276-FDF1701D8AFD}" srcOrd="0" destOrd="0" presId="urn:microsoft.com/office/officeart/2008/layout/AscendingPictureAccentProcess"/>
    <dgm:cxn modelId="{7DD78DC6-0FEC-4FD3-9E9D-97E131969CB7}" type="presOf" srcId="{1AA86E66-DC6C-4830-8A4F-12788BDE6723}" destId="{7376106E-030F-4E68-B5F0-D9B5998FEC71}" srcOrd="0" destOrd="0" presId="urn:microsoft.com/office/officeart/2008/layout/AscendingPictureAccentProcess"/>
    <dgm:cxn modelId="{A36A9DC7-A3FA-4B61-B7B2-C945B3441FE2}" type="presOf" srcId="{3D68E10E-0AC9-4C13-B887-C6095183B04D}" destId="{0E28417F-B45A-41E2-84AD-745F2C49430D}" srcOrd="0" destOrd="0" presId="urn:microsoft.com/office/officeart/2008/layout/AscendingPictureAccentProcess"/>
    <dgm:cxn modelId="{F127493B-F154-4FBB-AF3D-01D7C702B0E4}" type="presOf" srcId="{31695519-70E7-4CDA-BDAE-07149505163B}" destId="{EC052758-B9CF-4586-98C6-638F89AB6CE3}" srcOrd="0" destOrd="0" presId="urn:microsoft.com/office/officeart/2008/layout/AscendingPictureAccentProcess"/>
    <dgm:cxn modelId="{DEF49767-A8B6-45B7-8D53-23E8AA04A1C9}" type="presOf" srcId="{58283FC0-7780-48F0-8CCB-C227F3432D51}" destId="{539ECCD9-8045-484A-AFC4-8B6C9C43E8E1}" srcOrd="0" destOrd="0" presId="urn:microsoft.com/office/officeart/2008/layout/AscendingPictureAccentProcess"/>
    <dgm:cxn modelId="{998C4397-617C-4E50-A7AC-BE7B5D712B1B}" type="presOf" srcId="{4924C40E-FD37-4022-95F7-167F1CD6E068}" destId="{DDD8BB04-7654-4EDD-AE4F-7F9D89C1E09F}" srcOrd="0" destOrd="0" presId="urn:microsoft.com/office/officeart/2008/layout/AscendingPictureAccentProcess"/>
    <dgm:cxn modelId="{14F094B8-DC00-4484-B021-85DDA34440A1}" type="presOf" srcId="{C18C4D6C-D49C-4E2A-962E-4F00472EF049}" destId="{5EA449BC-4BC4-4F58-8603-CDDAED1DD377}" srcOrd="0" destOrd="0" presId="urn:microsoft.com/office/officeart/2008/layout/AscendingPictureAccentProcess"/>
    <dgm:cxn modelId="{BDEE1645-9B49-4266-962E-F4CA05CE0393}" type="presOf" srcId="{BE843960-032D-4BF8-9C48-984C57386FCF}" destId="{B6BE917E-1B36-40A4-8160-D9E36EC69C53}" srcOrd="0" destOrd="0" presId="urn:microsoft.com/office/officeart/2008/layout/AscendingPictureAccentProcess"/>
    <dgm:cxn modelId="{FF54CB47-1DCC-44BE-9707-8E32A5024211}" type="presOf" srcId="{715A69CE-DB8C-461E-8296-ECA53E1762C3}" destId="{E8D86B71-141F-40BC-A049-8926ACD24A95}" srcOrd="0" destOrd="0" presId="urn:microsoft.com/office/officeart/2008/layout/AscendingPictureAccentProcess"/>
    <dgm:cxn modelId="{78332FE1-4B18-40E7-B76B-4971EFC4C796}" srcId="{58283FC0-7780-48F0-8CCB-C227F3432D51}" destId="{6ECC1ECF-A529-4D94-9449-AB477F5C4BC9}" srcOrd="1" destOrd="0" parTransId="{188D8BE4-0842-45E7-A318-E8A132D06C4D}" sibTransId="{715A69CE-DB8C-461E-8296-ECA53E1762C3}"/>
    <dgm:cxn modelId="{CDC3E4DB-F06F-4DA2-BF76-52B65F5CDFD6}" srcId="{58283FC0-7780-48F0-8CCB-C227F3432D51}" destId="{4924C40E-FD37-4022-95F7-167F1CD6E068}" srcOrd="5" destOrd="0" parTransId="{D671F8D7-2DFD-482A-A287-C089E6134FD6}" sibTransId="{1AA86E66-DC6C-4830-8A4F-12788BDE6723}"/>
    <dgm:cxn modelId="{411008EF-78CB-4B0B-87C5-A0B41F7FA3BC}" srcId="{58283FC0-7780-48F0-8CCB-C227F3432D51}" destId="{40B2D761-F47C-469C-8B33-89080EED7F4F}" srcOrd="4" destOrd="0" parTransId="{6E33CD54-103C-4145-B14E-4F48F1E7FD2D}" sibTransId="{C18C4D6C-D49C-4E2A-962E-4F00472EF049}"/>
    <dgm:cxn modelId="{3D09AE66-4AC6-4FFA-A1E8-059D865345FF}" type="presParOf" srcId="{539ECCD9-8045-484A-AFC4-8B6C9C43E8E1}" destId="{0B1A5829-A1A6-4603-AECA-0744DE0EC513}" srcOrd="0" destOrd="0" presId="urn:microsoft.com/office/officeart/2008/layout/AscendingPictureAccentProcess"/>
    <dgm:cxn modelId="{C61E80C6-2F90-4425-809B-71F3E0B3975A}" type="presParOf" srcId="{539ECCD9-8045-484A-AFC4-8B6C9C43E8E1}" destId="{0D5B1163-F4F0-4D2F-9C43-FF6145A2731F}" srcOrd="1" destOrd="0" presId="urn:microsoft.com/office/officeart/2008/layout/AscendingPictureAccentProcess"/>
    <dgm:cxn modelId="{65300151-17AF-447E-AD2C-38F1F0DE3867}" type="presParOf" srcId="{539ECCD9-8045-484A-AFC4-8B6C9C43E8E1}" destId="{9F65DFAC-F57E-4E44-88CB-6C7020CA4BA2}" srcOrd="2" destOrd="0" presId="urn:microsoft.com/office/officeart/2008/layout/AscendingPictureAccentProcess"/>
    <dgm:cxn modelId="{71546443-E157-4CE8-9F6E-F3CE6F94D022}" type="presParOf" srcId="{539ECCD9-8045-484A-AFC4-8B6C9C43E8E1}" destId="{415FFE36-9C22-49E4-B08E-7958496A22A5}" srcOrd="3" destOrd="0" presId="urn:microsoft.com/office/officeart/2008/layout/AscendingPictureAccentProcess"/>
    <dgm:cxn modelId="{92E0CBBF-897C-4307-B870-7747111EAC3E}" type="presParOf" srcId="{539ECCD9-8045-484A-AFC4-8B6C9C43E8E1}" destId="{9619F46F-D256-421D-B69A-619D749857A4}" srcOrd="4" destOrd="0" presId="urn:microsoft.com/office/officeart/2008/layout/AscendingPictureAccentProcess"/>
    <dgm:cxn modelId="{D8F7FE73-41F5-4435-8470-A5AE6624864C}" type="presParOf" srcId="{539ECCD9-8045-484A-AFC4-8B6C9C43E8E1}" destId="{1116AA68-F712-4378-AFF0-B937EADCE347}" srcOrd="5" destOrd="0" presId="urn:microsoft.com/office/officeart/2008/layout/AscendingPictureAccentProcess"/>
    <dgm:cxn modelId="{1DD01128-5BDA-4764-9CEB-50703471D39E}" type="presParOf" srcId="{539ECCD9-8045-484A-AFC4-8B6C9C43E8E1}" destId="{D8111E03-6654-407F-9A41-DB38C191071A}" srcOrd="6" destOrd="0" presId="urn:microsoft.com/office/officeart/2008/layout/AscendingPictureAccentProcess"/>
    <dgm:cxn modelId="{ED0833C5-5C15-4547-B04F-E1F7A2DC5796}" type="presParOf" srcId="{539ECCD9-8045-484A-AFC4-8B6C9C43E8E1}" destId="{A21B8907-CF8B-4E1C-B735-538227544E69}" srcOrd="7" destOrd="0" presId="urn:microsoft.com/office/officeart/2008/layout/AscendingPictureAccentProcess"/>
    <dgm:cxn modelId="{BF9A7E04-19B9-4288-9A5D-89EE09087DFF}" type="presParOf" srcId="{539ECCD9-8045-484A-AFC4-8B6C9C43E8E1}" destId="{F7F970AF-163A-446D-93B8-EA17C16A2D70}" srcOrd="8" destOrd="0" presId="urn:microsoft.com/office/officeart/2008/layout/AscendingPictureAccentProcess"/>
    <dgm:cxn modelId="{C3B3AD9C-1D20-4DDD-BB4C-99569C720F5B}" type="presParOf" srcId="{539ECCD9-8045-484A-AFC4-8B6C9C43E8E1}" destId="{9D1D5E2A-BFD4-4DB5-9E60-9407014F0249}" srcOrd="9" destOrd="0" presId="urn:microsoft.com/office/officeart/2008/layout/AscendingPictureAccentProcess"/>
    <dgm:cxn modelId="{219880A5-335F-4B89-924C-A345F5D1DCB8}" type="presParOf" srcId="{539ECCD9-8045-484A-AFC4-8B6C9C43E8E1}" destId="{1ECBC027-A2A6-4B83-BEA7-FDD190EBED1C}" srcOrd="10" destOrd="0" presId="urn:microsoft.com/office/officeart/2008/layout/AscendingPictureAccentProcess"/>
    <dgm:cxn modelId="{D0AB1E56-DACC-4BC6-8273-2A5F137BC7DB}" type="presParOf" srcId="{539ECCD9-8045-484A-AFC4-8B6C9C43E8E1}" destId="{D9846408-C139-4124-9799-61471539F754}" srcOrd="11" destOrd="0" presId="urn:microsoft.com/office/officeart/2008/layout/AscendingPictureAccentProcess"/>
    <dgm:cxn modelId="{14FC48C9-3120-49CC-8A7B-36C9246A2ACD}" type="presParOf" srcId="{539ECCD9-8045-484A-AFC4-8B6C9C43E8E1}" destId="{4B7BF367-9802-4326-BFD5-6837EFA22D69}" srcOrd="12" destOrd="0" presId="urn:microsoft.com/office/officeart/2008/layout/AscendingPictureAccentProcess"/>
    <dgm:cxn modelId="{A00DCF2A-B776-48D1-89CA-35C1673DEB0A}" type="presParOf" srcId="{539ECCD9-8045-484A-AFC4-8B6C9C43E8E1}" destId="{F98AA4E2-1820-4D7E-A7A3-09FA8B6745E4}" srcOrd="13" destOrd="0" presId="urn:microsoft.com/office/officeart/2008/layout/AscendingPictureAccentProcess"/>
    <dgm:cxn modelId="{009A51DF-21FF-4BA0-AE13-F7D6568D4566}" type="presParOf" srcId="{539ECCD9-8045-484A-AFC4-8B6C9C43E8E1}" destId="{F273CCF8-3BBE-43FB-8D8A-507832E253ED}" srcOrd="14" destOrd="0" presId="urn:microsoft.com/office/officeart/2008/layout/AscendingPictureAccentProcess"/>
    <dgm:cxn modelId="{9691F551-5B5E-4184-8390-381419F4DFC6}" type="presParOf" srcId="{539ECCD9-8045-484A-AFC4-8B6C9C43E8E1}" destId="{B6FB1873-513E-495E-9740-94E2802BF731}" srcOrd="15" destOrd="0" presId="urn:microsoft.com/office/officeart/2008/layout/AscendingPictureAccentProcess"/>
    <dgm:cxn modelId="{690008B2-CBB9-4487-A049-E2D6EB96B303}" type="presParOf" srcId="{539ECCD9-8045-484A-AFC4-8B6C9C43E8E1}" destId="{557A91B0-F874-4D0D-9610-515F45EDCB4C}" srcOrd="16" destOrd="0" presId="urn:microsoft.com/office/officeart/2008/layout/AscendingPictureAccentProcess"/>
    <dgm:cxn modelId="{A40533DB-A453-4EC0-8515-003AB83B2A69}" type="presParOf" srcId="{539ECCD9-8045-484A-AFC4-8B6C9C43E8E1}" destId="{F4DF6D63-4D61-48D4-8C4C-07AF881450E4}" srcOrd="17" destOrd="0" presId="urn:microsoft.com/office/officeart/2008/layout/AscendingPictureAccentProcess"/>
    <dgm:cxn modelId="{18B82899-877D-45C1-80DE-2CCDFC5A3F16}" type="presParOf" srcId="{539ECCD9-8045-484A-AFC4-8B6C9C43E8E1}" destId="{5D13518A-EECF-4257-9020-12E10A6E0BFF}" srcOrd="18" destOrd="0" presId="urn:microsoft.com/office/officeart/2008/layout/AscendingPictureAccentProcess"/>
    <dgm:cxn modelId="{E2DCF210-5489-4727-9CA1-1504751812E9}" type="presParOf" srcId="{5D13518A-EECF-4257-9020-12E10A6E0BFF}" destId="{EC052758-B9CF-4586-98C6-638F89AB6CE3}" srcOrd="0" destOrd="0" presId="urn:microsoft.com/office/officeart/2008/layout/AscendingPictureAccentProcess"/>
    <dgm:cxn modelId="{1ED59076-B895-4C6A-B641-144BBDC61BE1}" type="presParOf" srcId="{539ECCD9-8045-484A-AFC4-8B6C9C43E8E1}" destId="{2A59EF7A-1BD3-4CB6-A657-05699FA570D8}" srcOrd="19" destOrd="0" presId="urn:microsoft.com/office/officeart/2008/layout/AscendingPictureAccentProcess"/>
    <dgm:cxn modelId="{9ADDC9C3-A9CA-4BAE-A6DB-699E858F7FAB}" type="presParOf" srcId="{539ECCD9-8045-484A-AFC4-8B6C9C43E8E1}" destId="{CEE502C5-21BC-41E6-9445-03C236A36913}" srcOrd="20" destOrd="0" presId="urn:microsoft.com/office/officeart/2008/layout/AscendingPictureAccentProcess"/>
    <dgm:cxn modelId="{99F4F9F0-5AC2-4C41-8CDB-40AA6C490342}" type="presParOf" srcId="{CEE502C5-21BC-41E6-9445-03C236A36913}" destId="{E8D86B71-141F-40BC-A049-8926ACD24A95}" srcOrd="0" destOrd="0" presId="urn:microsoft.com/office/officeart/2008/layout/AscendingPictureAccentProcess"/>
    <dgm:cxn modelId="{E3599167-A531-456D-A27E-CF036592B909}" type="presParOf" srcId="{539ECCD9-8045-484A-AFC4-8B6C9C43E8E1}" destId="{A6979899-16BF-4555-8F7F-D77E55270C92}" srcOrd="21" destOrd="0" presId="urn:microsoft.com/office/officeart/2008/layout/AscendingPictureAccentProcess"/>
    <dgm:cxn modelId="{918B08E5-F020-4774-8714-DF25C751E3BA}" type="presParOf" srcId="{539ECCD9-8045-484A-AFC4-8B6C9C43E8E1}" destId="{2D5C5BF7-B2E9-471C-92E8-5C9151DE8304}" srcOrd="22" destOrd="0" presId="urn:microsoft.com/office/officeart/2008/layout/AscendingPictureAccentProcess"/>
    <dgm:cxn modelId="{A2C0D807-10FD-4650-A8E3-D434A8B87E4D}" type="presParOf" srcId="{2D5C5BF7-B2E9-471C-92E8-5C9151DE8304}" destId="{EC571E15-ACFE-4566-A276-FDF1701D8AFD}" srcOrd="0" destOrd="0" presId="urn:microsoft.com/office/officeart/2008/layout/AscendingPictureAccentProcess"/>
    <dgm:cxn modelId="{8ACD2D80-7600-412E-BE0B-51C6AAD1FFE3}" type="presParOf" srcId="{539ECCD9-8045-484A-AFC4-8B6C9C43E8E1}" destId="{B6BE917E-1B36-40A4-8160-D9E36EC69C53}" srcOrd="23" destOrd="0" presId="urn:microsoft.com/office/officeart/2008/layout/AscendingPictureAccentProcess"/>
    <dgm:cxn modelId="{9294E633-5691-4485-86EE-282FAD4530DD}" type="presParOf" srcId="{539ECCD9-8045-484A-AFC4-8B6C9C43E8E1}" destId="{C4053714-C32E-4288-8021-BE119DB32E4E}" srcOrd="24" destOrd="0" presId="urn:microsoft.com/office/officeart/2008/layout/AscendingPictureAccentProcess"/>
    <dgm:cxn modelId="{7B8544E0-2411-4FBC-9640-5EDCFF096C5F}" type="presParOf" srcId="{C4053714-C32E-4288-8021-BE119DB32E4E}" destId="{0E28417F-B45A-41E2-84AD-745F2C49430D}" srcOrd="0" destOrd="0" presId="urn:microsoft.com/office/officeart/2008/layout/AscendingPictureAccentProcess"/>
    <dgm:cxn modelId="{0BBA626E-D431-4BB8-BE02-68F6808A85C0}" type="presParOf" srcId="{539ECCD9-8045-484A-AFC4-8B6C9C43E8E1}" destId="{3E76F757-EAC2-408A-8A39-32A84CBD3A9D}" srcOrd="25" destOrd="0" presId="urn:microsoft.com/office/officeart/2008/layout/AscendingPictureAccentProcess"/>
    <dgm:cxn modelId="{6EE3DF44-565E-45D7-B4CB-9DA590B91E64}" type="presParOf" srcId="{539ECCD9-8045-484A-AFC4-8B6C9C43E8E1}" destId="{EF1F7A94-597B-4064-918F-4350452DB548}" srcOrd="26" destOrd="0" presId="urn:microsoft.com/office/officeart/2008/layout/AscendingPictureAccentProcess"/>
    <dgm:cxn modelId="{86CA6CCD-DC9D-4819-B633-9343FCFFB94E}" type="presParOf" srcId="{EF1F7A94-597B-4064-918F-4350452DB548}" destId="{5EA449BC-4BC4-4F58-8603-CDDAED1DD377}" srcOrd="0" destOrd="0" presId="urn:microsoft.com/office/officeart/2008/layout/AscendingPictureAccentProcess"/>
    <dgm:cxn modelId="{572A8E1F-E0C5-4241-8219-D720585D5257}" type="presParOf" srcId="{539ECCD9-8045-484A-AFC4-8B6C9C43E8E1}" destId="{DDD8BB04-7654-4EDD-AE4F-7F9D89C1E09F}" srcOrd="27" destOrd="0" presId="urn:microsoft.com/office/officeart/2008/layout/AscendingPictureAccentProcess"/>
    <dgm:cxn modelId="{6056582B-DDE8-4A80-B9F2-D870286B3962}" type="presParOf" srcId="{539ECCD9-8045-484A-AFC4-8B6C9C43E8E1}" destId="{C8B23A96-42F6-4EFB-B517-308BB7E6952F}" srcOrd="28" destOrd="0" presId="urn:microsoft.com/office/officeart/2008/layout/AscendingPictureAccentProcess"/>
    <dgm:cxn modelId="{058E2CD2-C1C6-41EC-A7D5-E9AAE1221B68}" type="presParOf" srcId="{C8B23A96-42F6-4EFB-B517-308BB7E6952F}" destId="{7376106E-030F-4E68-B5F0-D9B5998FEC7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CC5D2F-D1AF-42DC-86D1-841F28969DBD}" type="doc">
      <dgm:prSet loTypeId="urn:microsoft.com/office/officeart/2005/8/layout/matrix2" loCatId="matrix" qsTypeId="urn:microsoft.com/office/officeart/2005/8/quickstyle/simple1" qsCatId="simple" csTypeId="urn:microsoft.com/office/officeart/2005/8/colors/accent5_2" csCatId="accent5" phldr="1"/>
      <dgm:spPr/>
      <dgm:t>
        <a:bodyPr/>
        <a:lstStyle/>
        <a:p>
          <a:endParaRPr lang="en-US"/>
        </a:p>
      </dgm:t>
    </dgm:pt>
    <dgm:pt modelId="{2E7B005E-394E-43DA-9B8E-6541DF8E6E33}">
      <dgm:prSet phldrT="[Text]"/>
      <dgm:spPr/>
      <dgm:t>
        <a:bodyPr/>
        <a:lstStyle/>
        <a:p>
          <a:r>
            <a:rPr lang="en-US" b="1" dirty="0" smtClean="0">
              <a:latin typeface="EMprint" panose="020B0503020204020204" pitchFamily="34" charset="0"/>
            </a:rPr>
            <a:t>Start with what you do now</a:t>
          </a:r>
          <a:endParaRPr lang="en-US" dirty="0">
            <a:latin typeface="EMprint" panose="020B0503020204020204" pitchFamily="34" charset="0"/>
          </a:endParaRPr>
        </a:p>
      </dgm:t>
    </dgm:pt>
    <dgm:pt modelId="{5641B199-DA51-40F8-8600-06855C147DA9}" type="parTrans" cxnId="{5A6D8822-ACAA-4781-9BC3-6372D915EC25}">
      <dgm:prSet/>
      <dgm:spPr/>
      <dgm:t>
        <a:bodyPr/>
        <a:lstStyle/>
        <a:p>
          <a:endParaRPr lang="en-US"/>
        </a:p>
      </dgm:t>
    </dgm:pt>
    <dgm:pt modelId="{2F563A4E-1A23-45F3-B2C8-95CCE3344FBB}" type="sibTrans" cxnId="{5A6D8822-ACAA-4781-9BC3-6372D915EC25}">
      <dgm:prSet/>
      <dgm:spPr/>
      <dgm:t>
        <a:bodyPr/>
        <a:lstStyle/>
        <a:p>
          <a:endParaRPr lang="en-US"/>
        </a:p>
      </dgm:t>
    </dgm:pt>
    <dgm:pt modelId="{375043C1-C112-4DF8-BF5D-41045DA8847A}">
      <dgm:prSet/>
      <dgm:spPr/>
      <dgm:t>
        <a:bodyPr/>
        <a:lstStyle/>
        <a:p>
          <a:r>
            <a:rPr lang="en-US" b="1" dirty="0" smtClean="0">
              <a:latin typeface="EMprint" panose="020B0503020204020204" pitchFamily="34" charset="0"/>
            </a:rPr>
            <a:t>Encourage acts of leadership at all levels in your organization</a:t>
          </a:r>
          <a:endParaRPr lang="en-US" dirty="0">
            <a:latin typeface="EMprint" panose="020B0503020204020204" pitchFamily="34" charset="0"/>
          </a:endParaRPr>
        </a:p>
      </dgm:t>
    </dgm:pt>
    <dgm:pt modelId="{83D0D7D8-1741-4B9E-915D-AB5344EADC6E}" type="parTrans" cxnId="{229CCE39-0CC9-48D3-A165-BF28C52B2E71}">
      <dgm:prSet/>
      <dgm:spPr/>
      <dgm:t>
        <a:bodyPr/>
        <a:lstStyle/>
        <a:p>
          <a:endParaRPr lang="en-US"/>
        </a:p>
      </dgm:t>
    </dgm:pt>
    <dgm:pt modelId="{C7653153-96A0-4B4F-9A9F-FD41129FD2B7}" type="sibTrans" cxnId="{229CCE39-0CC9-48D3-A165-BF28C52B2E71}">
      <dgm:prSet/>
      <dgm:spPr/>
      <dgm:t>
        <a:bodyPr/>
        <a:lstStyle/>
        <a:p>
          <a:endParaRPr lang="en-US"/>
        </a:p>
      </dgm:t>
    </dgm:pt>
    <dgm:pt modelId="{D5626A60-9FD6-4384-8811-42A809A56FF8}">
      <dgm:prSet phldrT="[Text]"/>
      <dgm:spPr/>
      <dgm:t>
        <a:bodyPr/>
        <a:lstStyle/>
        <a:p>
          <a:r>
            <a:rPr lang="en-US" b="1" dirty="0" smtClean="0">
              <a:latin typeface="EMprint" panose="020B0503020204020204" pitchFamily="34" charset="0"/>
            </a:rPr>
            <a:t>Agree to pursue incremental, evolutionary change</a:t>
          </a:r>
          <a:endParaRPr lang="en-US" dirty="0">
            <a:latin typeface="EMprint" panose="020B0503020204020204" pitchFamily="34" charset="0"/>
          </a:endParaRPr>
        </a:p>
      </dgm:t>
    </dgm:pt>
    <dgm:pt modelId="{7EDFB8B9-249F-4B19-9A9D-2C18CE083DE1}" type="parTrans" cxnId="{1834DD9E-94D9-4F26-B363-D79ACFD6D795}">
      <dgm:prSet/>
      <dgm:spPr/>
      <dgm:t>
        <a:bodyPr/>
        <a:lstStyle/>
        <a:p>
          <a:endParaRPr lang="en-US"/>
        </a:p>
      </dgm:t>
    </dgm:pt>
    <dgm:pt modelId="{6C6B8170-F305-48EF-A8AB-89E16D7CCA1C}" type="sibTrans" cxnId="{1834DD9E-94D9-4F26-B363-D79ACFD6D795}">
      <dgm:prSet/>
      <dgm:spPr/>
      <dgm:t>
        <a:bodyPr/>
        <a:lstStyle/>
        <a:p>
          <a:endParaRPr lang="en-US"/>
        </a:p>
      </dgm:t>
    </dgm:pt>
    <dgm:pt modelId="{864426F6-CCAE-4BD1-9DDC-5802C4C616F8}">
      <dgm:prSet phldrT="[Text]"/>
      <dgm:spPr/>
      <dgm:t>
        <a:bodyPr/>
        <a:lstStyle/>
        <a:p>
          <a:r>
            <a:rPr lang="en-US" b="1" dirty="0" smtClean="0">
              <a:latin typeface="EMprint" panose="020B0503020204020204" pitchFamily="34" charset="0"/>
            </a:rPr>
            <a:t>Respect the current process, roles, responsibilities &amp; titles</a:t>
          </a:r>
          <a:endParaRPr lang="en-US" dirty="0">
            <a:latin typeface="EMprint" panose="020B0503020204020204" pitchFamily="34" charset="0"/>
          </a:endParaRPr>
        </a:p>
      </dgm:t>
    </dgm:pt>
    <dgm:pt modelId="{F5CBAD49-C447-4580-9208-CC50FB21ACFD}" type="parTrans" cxnId="{E086A35E-6878-49A5-AE3E-AA4169E48DEE}">
      <dgm:prSet/>
      <dgm:spPr/>
      <dgm:t>
        <a:bodyPr/>
        <a:lstStyle/>
        <a:p>
          <a:endParaRPr lang="en-US"/>
        </a:p>
      </dgm:t>
    </dgm:pt>
    <dgm:pt modelId="{546F4C71-36AF-4792-B62F-B47AD300260A}" type="sibTrans" cxnId="{E086A35E-6878-49A5-AE3E-AA4169E48DEE}">
      <dgm:prSet/>
      <dgm:spPr/>
      <dgm:t>
        <a:bodyPr/>
        <a:lstStyle/>
        <a:p>
          <a:endParaRPr lang="en-US"/>
        </a:p>
      </dgm:t>
    </dgm:pt>
    <dgm:pt modelId="{F1DAE43B-8C6D-42F6-98E9-95275B9DE278}" type="pres">
      <dgm:prSet presAssocID="{5ECC5D2F-D1AF-42DC-86D1-841F28969DBD}" presName="matrix" presStyleCnt="0">
        <dgm:presLayoutVars>
          <dgm:chMax val="1"/>
          <dgm:dir/>
          <dgm:resizeHandles val="exact"/>
        </dgm:presLayoutVars>
      </dgm:prSet>
      <dgm:spPr/>
      <dgm:t>
        <a:bodyPr/>
        <a:lstStyle/>
        <a:p>
          <a:endParaRPr lang="en-US"/>
        </a:p>
      </dgm:t>
    </dgm:pt>
    <dgm:pt modelId="{4AFFA198-1AC9-40EF-9BEF-181512B6EA53}" type="pres">
      <dgm:prSet presAssocID="{5ECC5D2F-D1AF-42DC-86D1-841F28969DBD}" presName="axisShape" presStyleLbl="bgShp" presStyleIdx="0" presStyleCnt="1" custScaleX="147401"/>
      <dgm:spPr/>
      <dgm:t>
        <a:bodyPr/>
        <a:lstStyle/>
        <a:p>
          <a:endParaRPr lang="en-US"/>
        </a:p>
      </dgm:t>
    </dgm:pt>
    <dgm:pt modelId="{41999DCE-4AD1-49F0-BF74-2F06942EC072}" type="pres">
      <dgm:prSet presAssocID="{5ECC5D2F-D1AF-42DC-86D1-841F28969DBD}" presName="rect1" presStyleLbl="node1" presStyleIdx="0" presStyleCnt="4" custScaleX="162162" custLinFactNeighborX="-35557">
        <dgm:presLayoutVars>
          <dgm:chMax val="0"/>
          <dgm:chPref val="0"/>
          <dgm:bulletEnabled val="1"/>
        </dgm:presLayoutVars>
      </dgm:prSet>
      <dgm:spPr/>
      <dgm:t>
        <a:bodyPr/>
        <a:lstStyle/>
        <a:p>
          <a:endParaRPr lang="en-US"/>
        </a:p>
      </dgm:t>
    </dgm:pt>
    <dgm:pt modelId="{B70558CA-092C-4FCA-8DB9-E3C78E5048E1}" type="pres">
      <dgm:prSet presAssocID="{5ECC5D2F-D1AF-42DC-86D1-841F28969DBD}" presName="rect2" presStyleLbl="node1" presStyleIdx="1" presStyleCnt="4" custScaleX="162162" custLinFactNeighborX="33941" custLinFactNeighborY="1616">
        <dgm:presLayoutVars>
          <dgm:chMax val="0"/>
          <dgm:chPref val="0"/>
          <dgm:bulletEnabled val="1"/>
        </dgm:presLayoutVars>
      </dgm:prSet>
      <dgm:spPr/>
      <dgm:t>
        <a:bodyPr/>
        <a:lstStyle/>
        <a:p>
          <a:endParaRPr lang="en-US"/>
        </a:p>
      </dgm:t>
    </dgm:pt>
    <dgm:pt modelId="{419FB4F9-7C6E-4CBF-A21E-7592C323DE99}" type="pres">
      <dgm:prSet presAssocID="{5ECC5D2F-D1AF-42DC-86D1-841F28969DBD}" presName="rect3" presStyleLbl="node1" presStyleIdx="2" presStyleCnt="4" custScaleX="162162" custLinFactNeighborX="-35557">
        <dgm:presLayoutVars>
          <dgm:chMax val="0"/>
          <dgm:chPref val="0"/>
          <dgm:bulletEnabled val="1"/>
        </dgm:presLayoutVars>
      </dgm:prSet>
      <dgm:spPr/>
      <dgm:t>
        <a:bodyPr/>
        <a:lstStyle/>
        <a:p>
          <a:endParaRPr lang="en-US"/>
        </a:p>
      </dgm:t>
    </dgm:pt>
    <dgm:pt modelId="{4BED8DEC-DDC5-47DA-9F89-804585141CC3}" type="pres">
      <dgm:prSet presAssocID="{5ECC5D2F-D1AF-42DC-86D1-841F28969DBD}" presName="rect4" presStyleLbl="node1" presStyleIdx="3" presStyleCnt="4" custScaleX="162162" custLinFactNeighborX="33402" custLinFactNeighborY="-1078">
        <dgm:presLayoutVars>
          <dgm:chMax val="0"/>
          <dgm:chPref val="0"/>
          <dgm:bulletEnabled val="1"/>
        </dgm:presLayoutVars>
      </dgm:prSet>
      <dgm:spPr/>
      <dgm:t>
        <a:bodyPr/>
        <a:lstStyle/>
        <a:p>
          <a:endParaRPr lang="en-US"/>
        </a:p>
      </dgm:t>
    </dgm:pt>
  </dgm:ptLst>
  <dgm:cxnLst>
    <dgm:cxn modelId="{E086A35E-6878-49A5-AE3E-AA4169E48DEE}" srcId="{5ECC5D2F-D1AF-42DC-86D1-841F28969DBD}" destId="{864426F6-CCAE-4BD1-9DDC-5802C4C616F8}" srcOrd="1" destOrd="0" parTransId="{F5CBAD49-C447-4580-9208-CC50FB21ACFD}" sibTransId="{546F4C71-36AF-4792-B62F-B47AD300260A}"/>
    <dgm:cxn modelId="{229CCE39-0CC9-48D3-A165-BF28C52B2E71}" srcId="{5ECC5D2F-D1AF-42DC-86D1-841F28969DBD}" destId="{375043C1-C112-4DF8-BF5D-41045DA8847A}" srcOrd="3" destOrd="0" parTransId="{83D0D7D8-1741-4B9E-915D-AB5344EADC6E}" sibTransId="{C7653153-96A0-4B4F-9A9F-FD41129FD2B7}"/>
    <dgm:cxn modelId="{CA5A6EF8-4835-4EF5-A9BE-AD83D94C89EC}" type="presOf" srcId="{D5626A60-9FD6-4384-8811-42A809A56FF8}" destId="{419FB4F9-7C6E-4CBF-A21E-7592C323DE99}" srcOrd="0" destOrd="0" presId="urn:microsoft.com/office/officeart/2005/8/layout/matrix2"/>
    <dgm:cxn modelId="{E8A02CD5-3EF7-4E3A-80C7-A5AB3156E3C5}" type="presOf" srcId="{2E7B005E-394E-43DA-9B8E-6541DF8E6E33}" destId="{41999DCE-4AD1-49F0-BF74-2F06942EC072}" srcOrd="0" destOrd="0" presId="urn:microsoft.com/office/officeart/2005/8/layout/matrix2"/>
    <dgm:cxn modelId="{AC741C1A-20E7-43EC-80B3-5F67F9BC4002}" type="presOf" srcId="{864426F6-CCAE-4BD1-9DDC-5802C4C616F8}" destId="{B70558CA-092C-4FCA-8DB9-E3C78E5048E1}" srcOrd="0" destOrd="0" presId="urn:microsoft.com/office/officeart/2005/8/layout/matrix2"/>
    <dgm:cxn modelId="{1834DD9E-94D9-4F26-B363-D79ACFD6D795}" srcId="{5ECC5D2F-D1AF-42DC-86D1-841F28969DBD}" destId="{D5626A60-9FD6-4384-8811-42A809A56FF8}" srcOrd="2" destOrd="0" parTransId="{7EDFB8B9-249F-4B19-9A9D-2C18CE083DE1}" sibTransId="{6C6B8170-F305-48EF-A8AB-89E16D7CCA1C}"/>
    <dgm:cxn modelId="{A1420156-28E1-4124-A2B1-BDFF99C0A336}" type="presOf" srcId="{5ECC5D2F-D1AF-42DC-86D1-841F28969DBD}" destId="{F1DAE43B-8C6D-42F6-98E9-95275B9DE278}" srcOrd="0" destOrd="0" presId="urn:microsoft.com/office/officeart/2005/8/layout/matrix2"/>
    <dgm:cxn modelId="{86323C67-E99A-4C7B-8582-F77A72FA66E5}" type="presOf" srcId="{375043C1-C112-4DF8-BF5D-41045DA8847A}" destId="{4BED8DEC-DDC5-47DA-9F89-804585141CC3}" srcOrd="0" destOrd="0" presId="urn:microsoft.com/office/officeart/2005/8/layout/matrix2"/>
    <dgm:cxn modelId="{5A6D8822-ACAA-4781-9BC3-6372D915EC25}" srcId="{5ECC5D2F-D1AF-42DC-86D1-841F28969DBD}" destId="{2E7B005E-394E-43DA-9B8E-6541DF8E6E33}" srcOrd="0" destOrd="0" parTransId="{5641B199-DA51-40F8-8600-06855C147DA9}" sibTransId="{2F563A4E-1A23-45F3-B2C8-95CCE3344FBB}"/>
    <dgm:cxn modelId="{F0D28C27-D4E8-4826-AC13-ECDA50DCB03B}" type="presParOf" srcId="{F1DAE43B-8C6D-42F6-98E9-95275B9DE278}" destId="{4AFFA198-1AC9-40EF-9BEF-181512B6EA53}" srcOrd="0" destOrd="0" presId="urn:microsoft.com/office/officeart/2005/8/layout/matrix2"/>
    <dgm:cxn modelId="{B460A132-4BE9-48D0-BECB-22E908BE4316}" type="presParOf" srcId="{F1DAE43B-8C6D-42F6-98E9-95275B9DE278}" destId="{41999DCE-4AD1-49F0-BF74-2F06942EC072}" srcOrd="1" destOrd="0" presId="urn:microsoft.com/office/officeart/2005/8/layout/matrix2"/>
    <dgm:cxn modelId="{25C9B9D2-B9BF-4F7F-9C3F-157D87BB49FB}" type="presParOf" srcId="{F1DAE43B-8C6D-42F6-98E9-95275B9DE278}" destId="{B70558CA-092C-4FCA-8DB9-E3C78E5048E1}" srcOrd="2" destOrd="0" presId="urn:microsoft.com/office/officeart/2005/8/layout/matrix2"/>
    <dgm:cxn modelId="{CCBB5545-65B2-4F8E-9E55-6FF416DAD801}" type="presParOf" srcId="{F1DAE43B-8C6D-42F6-98E9-95275B9DE278}" destId="{419FB4F9-7C6E-4CBF-A21E-7592C323DE99}" srcOrd="3" destOrd="0" presId="urn:microsoft.com/office/officeart/2005/8/layout/matrix2"/>
    <dgm:cxn modelId="{48381765-62B0-495A-BA8F-8A6332A536D8}" type="presParOf" srcId="{F1DAE43B-8C6D-42F6-98E9-95275B9DE278}" destId="{4BED8DEC-DDC5-47DA-9F89-804585141CC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7274F3A0-B68B-43D4-9E61-4CA35E5168AD}" type="presOf" srcId="{37E74465-C1ED-4E99-8DBB-A30F813009BC}" destId="{F168EB3F-0ACE-4062-94D2-82D040DA2C6F}" srcOrd="0" destOrd="0" presId="urn:microsoft.com/office/officeart/2005/8/layout/radial6"/>
    <dgm:cxn modelId="{6028474C-A7FF-4C15-888C-CB3CD336C897}" type="presOf" srcId="{D7954917-4B08-47CE-AF93-288C75BE27A2}" destId="{C39BE947-5126-4E96-9721-7C15DA6F98CC}" srcOrd="0" destOrd="0" presId="urn:microsoft.com/office/officeart/2005/8/layout/radial6"/>
    <dgm:cxn modelId="{1346159E-31E1-4508-9202-8398EC27D5FF}" type="presOf" srcId="{F4E6D930-C93E-48B3-9317-C59B917F9718}" destId="{D3237196-55E9-4C3E-B582-63E831BF5591}" srcOrd="0" destOrd="0" presId="urn:microsoft.com/office/officeart/2005/8/layout/radial6"/>
    <dgm:cxn modelId="{41A28960-9319-466C-9B0B-E2FBC22D0A03}" type="presOf" srcId="{8859F9E9-2416-4655-AF22-C1311CEFAE08}" destId="{93A05B33-5EC1-4A52-9581-C10D78E717E1}" srcOrd="0" destOrd="0" presId="urn:microsoft.com/office/officeart/2005/8/layout/radial6"/>
    <dgm:cxn modelId="{A8350244-ACC8-40C1-A014-39D3869678AA}" type="presOf" srcId="{21FC5BB7-27E7-4A72-96DE-CE090C51A60B}" destId="{3C0FB93C-87F2-427F-86E9-65B754BE53E0}" srcOrd="0" destOrd="0" presId="urn:microsoft.com/office/officeart/2005/8/layout/radial6"/>
    <dgm:cxn modelId="{95E6961F-26FD-49C6-836C-2CB55BC6CA8B}" srcId="{37E74465-C1ED-4E99-8DBB-A30F813009BC}" destId="{C3C5617F-7C95-409D-8040-1A86C2433296}" srcOrd="3" destOrd="0" parTransId="{9B514DEA-07A6-45AA-9C30-09076D7675A0}" sibTransId="{981B8AB3-2CD6-4000-A544-D87E19B6590E}"/>
    <dgm:cxn modelId="{36FA66A8-ED78-42BF-8602-BEEEEBC99589}" type="presOf" srcId="{52A4AEA9-E960-4526-99F0-7EC4B4797408}" destId="{3C402686-4099-4E07-A7EE-CF141521552A}"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9B597CE6-BB4C-49C2-B480-606E3849FD0E}" type="presOf" srcId="{D0A16347-7194-4826-9553-2EBF5FA95C2A}" destId="{4656A343-A1EB-44A3-893B-CD965895CA7E}" srcOrd="0" destOrd="0" presId="urn:microsoft.com/office/officeart/2005/8/layout/radial6"/>
    <dgm:cxn modelId="{E9A3798F-114D-4019-91DB-E18A102F80A8}" type="presOf" srcId="{981B8AB3-2CD6-4000-A544-D87E19B6590E}" destId="{C37A049A-4E82-4567-8EBE-EFBE2E7FDD4B}" srcOrd="0" destOrd="0" presId="urn:microsoft.com/office/officeart/2005/8/layout/radial6"/>
    <dgm:cxn modelId="{B1FDA75A-6494-43AD-9347-B755808D5926}" type="presOf" srcId="{20DC3A41-B485-4CE2-8089-22A356EA05E1}" destId="{1C48EF99-C8AA-444A-BC9B-A746C14838C6}"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511A7F84-2CAA-41F2-8CAC-7E30D999F881}" srcId="{37E74465-C1ED-4E99-8DBB-A30F813009BC}" destId="{D0A16347-7194-4826-9553-2EBF5FA95C2A}" srcOrd="0" destOrd="0" parTransId="{C4A2C6FC-6B24-43A1-99D7-9C31B0589414}" sibTransId="{52A4AEA9-E960-4526-99F0-7EC4B4797408}"/>
    <dgm:cxn modelId="{2107861D-4657-4981-B301-B32B363069D5}" type="presOf" srcId="{3E3B6FFC-C722-4D59-94E0-900124D92BB9}" destId="{2EE47987-B909-4732-AE28-FF95FAE7823C}"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D95F6ECF-662C-4552-B055-16D09EC348F2}" type="presOf" srcId="{8B26C45B-842B-41AB-915F-C7DCE969FC0D}" destId="{BB42D9AE-1957-4748-8063-44B94C392B05}" srcOrd="0" destOrd="0" presId="urn:microsoft.com/office/officeart/2005/8/layout/radial6"/>
    <dgm:cxn modelId="{2F1464BB-BADE-4C6D-8642-24D7E20FE30E}" type="presOf" srcId="{C3C5617F-7C95-409D-8040-1A86C2433296}" destId="{908F2782-2A41-401D-B0AE-EB6AE4A4F753}" srcOrd="0" destOrd="0" presId="urn:microsoft.com/office/officeart/2005/8/layout/radial6"/>
    <dgm:cxn modelId="{9E25C3B8-6321-46C2-B633-B870B64B4E7E}" type="presOf" srcId="{BAE19A07-F005-45B7-8155-FECE8E9CD987}" destId="{7C9229EE-8D7A-4D46-9350-AF57FB09F3AB}" srcOrd="0" destOrd="0" presId="urn:microsoft.com/office/officeart/2005/8/layout/radial6"/>
    <dgm:cxn modelId="{8473AE3E-E186-4BA6-A0BE-5544BEB40FF2}" srcId="{37E74465-C1ED-4E99-8DBB-A30F813009BC}" destId="{F4E6D930-C93E-48B3-9317-C59B917F9718}" srcOrd="5" destOrd="0" parTransId="{D205338C-C7CA-4C3B-B8A1-2195AE13F3D5}" sibTransId="{20DC3A41-B485-4CE2-8089-22A356EA05E1}"/>
    <dgm:cxn modelId="{49867A5F-6D94-4652-B541-7A8F2F85FBCA}" srcId="{37E74465-C1ED-4E99-8DBB-A30F813009BC}" destId="{8B26C45B-842B-41AB-915F-C7DCE969FC0D}" srcOrd="4" destOrd="0" parTransId="{87647C37-950C-41A4-9D79-69C57DB7AEF4}" sibTransId="{21FC5BB7-27E7-4A72-96DE-CE090C51A60B}"/>
    <dgm:cxn modelId="{C7F4A14F-7ED0-4509-BB0D-CBD97EE0BC7D}" type="presOf" srcId="{AA9C32BC-0ADC-4589-BEA4-CACCE9C21901}" destId="{02B471A0-C65E-4730-9361-41D7D626412A}" srcOrd="0" destOrd="0" presId="urn:microsoft.com/office/officeart/2005/8/layout/radial6"/>
    <dgm:cxn modelId="{18478A89-7882-4173-A411-17F342D97AB0}" type="presParOf" srcId="{93A05B33-5EC1-4A52-9581-C10D78E717E1}" destId="{F168EB3F-0ACE-4062-94D2-82D040DA2C6F}" srcOrd="0" destOrd="0" presId="urn:microsoft.com/office/officeart/2005/8/layout/radial6"/>
    <dgm:cxn modelId="{A2D367E4-53E2-4CA4-9730-66D5D0DD0B14}" type="presParOf" srcId="{93A05B33-5EC1-4A52-9581-C10D78E717E1}" destId="{4656A343-A1EB-44A3-893B-CD965895CA7E}" srcOrd="1" destOrd="0" presId="urn:microsoft.com/office/officeart/2005/8/layout/radial6"/>
    <dgm:cxn modelId="{58FF4944-0EDE-4BAF-A5B1-7376BE10A523}" type="presParOf" srcId="{93A05B33-5EC1-4A52-9581-C10D78E717E1}" destId="{49F05892-2894-4E88-8E09-8B7FE3E4140E}" srcOrd="2" destOrd="0" presId="urn:microsoft.com/office/officeart/2005/8/layout/radial6"/>
    <dgm:cxn modelId="{2CD9B24E-78F2-4C66-ABB4-BC3DF8D64B21}" type="presParOf" srcId="{93A05B33-5EC1-4A52-9581-C10D78E717E1}" destId="{3C402686-4099-4E07-A7EE-CF141521552A}" srcOrd="3" destOrd="0" presId="urn:microsoft.com/office/officeart/2005/8/layout/radial6"/>
    <dgm:cxn modelId="{B0DA5F16-8A99-4A51-8197-A80FF4EE1524}" type="presParOf" srcId="{93A05B33-5EC1-4A52-9581-C10D78E717E1}" destId="{7C9229EE-8D7A-4D46-9350-AF57FB09F3AB}" srcOrd="4" destOrd="0" presId="urn:microsoft.com/office/officeart/2005/8/layout/radial6"/>
    <dgm:cxn modelId="{434A1ACB-008C-4042-A75E-041692A50709}" type="presParOf" srcId="{93A05B33-5EC1-4A52-9581-C10D78E717E1}" destId="{F34B2C67-7746-4FF0-BEBC-2AE46576A76D}" srcOrd="5" destOrd="0" presId="urn:microsoft.com/office/officeart/2005/8/layout/radial6"/>
    <dgm:cxn modelId="{2957861D-0409-462F-BF80-45E973DA27C2}" type="presParOf" srcId="{93A05B33-5EC1-4A52-9581-C10D78E717E1}" destId="{02B471A0-C65E-4730-9361-41D7D626412A}" srcOrd="6" destOrd="0" presId="urn:microsoft.com/office/officeart/2005/8/layout/radial6"/>
    <dgm:cxn modelId="{051D7261-B467-471D-B07D-BB6DFB0FA8A6}" type="presParOf" srcId="{93A05B33-5EC1-4A52-9581-C10D78E717E1}" destId="{2EE47987-B909-4732-AE28-FF95FAE7823C}" srcOrd="7" destOrd="0" presId="urn:microsoft.com/office/officeart/2005/8/layout/radial6"/>
    <dgm:cxn modelId="{A310C56D-E922-450E-A9EB-911DC5C34924}" type="presParOf" srcId="{93A05B33-5EC1-4A52-9581-C10D78E717E1}" destId="{479D313F-9397-4EE8-A873-D40936350F85}" srcOrd="8" destOrd="0" presId="urn:microsoft.com/office/officeart/2005/8/layout/radial6"/>
    <dgm:cxn modelId="{37B33746-FA79-4CEE-B68E-453910678C5F}" type="presParOf" srcId="{93A05B33-5EC1-4A52-9581-C10D78E717E1}" destId="{C39BE947-5126-4E96-9721-7C15DA6F98CC}" srcOrd="9" destOrd="0" presId="urn:microsoft.com/office/officeart/2005/8/layout/radial6"/>
    <dgm:cxn modelId="{D2671CC1-8173-4B81-B5FF-10936B331BB6}" type="presParOf" srcId="{93A05B33-5EC1-4A52-9581-C10D78E717E1}" destId="{908F2782-2A41-401D-B0AE-EB6AE4A4F753}" srcOrd="10" destOrd="0" presId="urn:microsoft.com/office/officeart/2005/8/layout/radial6"/>
    <dgm:cxn modelId="{1AC454D7-C8F2-4C77-849B-953C58FCC758}" type="presParOf" srcId="{93A05B33-5EC1-4A52-9581-C10D78E717E1}" destId="{C3738A59-E6D2-4D94-9343-F09E6566C571}" srcOrd="11" destOrd="0" presId="urn:microsoft.com/office/officeart/2005/8/layout/radial6"/>
    <dgm:cxn modelId="{547ECB2A-4EF4-44C7-AA3F-3DDD78203A48}" type="presParOf" srcId="{93A05B33-5EC1-4A52-9581-C10D78E717E1}" destId="{C37A049A-4E82-4567-8EBE-EFBE2E7FDD4B}" srcOrd="12" destOrd="0" presId="urn:microsoft.com/office/officeart/2005/8/layout/radial6"/>
    <dgm:cxn modelId="{1D802DF8-A282-462B-8F31-A6170F8C3E9B}" type="presParOf" srcId="{93A05B33-5EC1-4A52-9581-C10D78E717E1}" destId="{BB42D9AE-1957-4748-8063-44B94C392B05}" srcOrd="13" destOrd="0" presId="urn:microsoft.com/office/officeart/2005/8/layout/radial6"/>
    <dgm:cxn modelId="{622716AB-B3FF-4DF3-96AA-354B622E47F7}" type="presParOf" srcId="{93A05B33-5EC1-4A52-9581-C10D78E717E1}" destId="{09F43A92-4710-4708-B94A-2C9163BF7EA5}" srcOrd="14" destOrd="0" presId="urn:microsoft.com/office/officeart/2005/8/layout/radial6"/>
    <dgm:cxn modelId="{84CCEBAC-4278-4482-B612-B911055A7067}" type="presParOf" srcId="{93A05B33-5EC1-4A52-9581-C10D78E717E1}" destId="{3C0FB93C-87F2-427F-86E9-65B754BE53E0}" srcOrd="15" destOrd="0" presId="urn:microsoft.com/office/officeart/2005/8/layout/radial6"/>
    <dgm:cxn modelId="{76F0C02C-9E4A-4E39-97E2-86A18E2C0736}" type="presParOf" srcId="{93A05B33-5EC1-4A52-9581-C10D78E717E1}" destId="{D3237196-55E9-4C3E-B582-63E831BF5591}" srcOrd="16" destOrd="0" presId="urn:microsoft.com/office/officeart/2005/8/layout/radial6"/>
    <dgm:cxn modelId="{D620DCB5-4CDB-40AB-8E67-85699AC0C6B6}" type="presParOf" srcId="{93A05B33-5EC1-4A52-9581-C10D78E717E1}" destId="{482A3908-6A8F-4D6A-AB75-9E5C682F90E5}" srcOrd="17" destOrd="0" presId="urn:microsoft.com/office/officeart/2005/8/layout/radial6"/>
    <dgm:cxn modelId="{7165EFC0-B7CE-46B5-BC3D-B73008458E28}"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1AA3AB73-FB40-4CD5-8948-B70AE1C79747}" srcId="{8859F9E9-2416-4655-AF22-C1311CEFAE08}" destId="{37E74465-C1ED-4E99-8DBB-A30F813009BC}" srcOrd="0" destOrd="0" parTransId="{BB2B24B2-6C89-476E-9233-51962ABB2906}" sibTransId="{F2CFE2A0-7671-4721-804E-70DE3AA1F2C7}"/>
    <dgm:cxn modelId="{A269747A-CEC8-4565-8FC4-B3AB74067939}" type="presOf" srcId="{D7954917-4B08-47CE-AF93-288C75BE27A2}" destId="{C39BE947-5126-4E96-9721-7C15DA6F98CC}" srcOrd="0" destOrd="0" presId="urn:microsoft.com/office/officeart/2005/8/layout/radial6"/>
    <dgm:cxn modelId="{6C68B9DD-3297-4240-AE13-0050CEEB45FF}" type="presOf" srcId="{BAE19A07-F005-45B7-8155-FECE8E9CD987}" destId="{7C9229EE-8D7A-4D46-9350-AF57FB09F3AB}" srcOrd="0" destOrd="0" presId="urn:microsoft.com/office/officeart/2005/8/layout/radial6"/>
    <dgm:cxn modelId="{917BC454-A38B-4753-BCBD-AFCADDEC20DC}" type="presOf" srcId="{AA9C32BC-0ADC-4589-BEA4-CACCE9C21901}" destId="{02B471A0-C65E-4730-9361-41D7D626412A}" srcOrd="0" destOrd="0" presId="urn:microsoft.com/office/officeart/2005/8/layout/radial6"/>
    <dgm:cxn modelId="{49867A5F-6D94-4652-B541-7A8F2F85FBCA}" srcId="{37E74465-C1ED-4E99-8DBB-A30F813009BC}" destId="{8B26C45B-842B-41AB-915F-C7DCE969FC0D}" srcOrd="4" destOrd="0" parTransId="{87647C37-950C-41A4-9D79-69C57DB7AEF4}" sibTransId="{21FC5BB7-27E7-4A72-96DE-CE090C51A60B}"/>
    <dgm:cxn modelId="{95E6961F-26FD-49C6-836C-2CB55BC6CA8B}" srcId="{37E74465-C1ED-4E99-8DBB-A30F813009BC}" destId="{C3C5617F-7C95-409D-8040-1A86C2433296}" srcOrd="3" destOrd="0" parTransId="{9B514DEA-07A6-45AA-9C30-09076D7675A0}" sibTransId="{981B8AB3-2CD6-4000-A544-D87E19B6590E}"/>
    <dgm:cxn modelId="{D35A023E-3AD2-4593-B8DE-1A722E7A7745}" type="presOf" srcId="{20DC3A41-B485-4CE2-8089-22A356EA05E1}" destId="{1C48EF99-C8AA-444A-BC9B-A746C14838C6}" srcOrd="0" destOrd="0" presId="urn:microsoft.com/office/officeart/2005/8/layout/radial6"/>
    <dgm:cxn modelId="{8473AE3E-E186-4BA6-A0BE-5544BEB40FF2}" srcId="{37E74465-C1ED-4E99-8DBB-A30F813009BC}" destId="{F4E6D930-C93E-48B3-9317-C59B917F9718}" srcOrd="5" destOrd="0" parTransId="{D205338C-C7CA-4C3B-B8A1-2195AE13F3D5}" sibTransId="{20DC3A41-B485-4CE2-8089-22A356EA05E1}"/>
    <dgm:cxn modelId="{1FBEAF4B-BAD5-4BAD-A8BB-5F787D9EF0C4}" type="presOf" srcId="{3E3B6FFC-C722-4D59-94E0-900124D92BB9}" destId="{2EE47987-B909-4732-AE28-FF95FAE7823C}" srcOrd="0" destOrd="0" presId="urn:microsoft.com/office/officeart/2005/8/layout/radial6"/>
    <dgm:cxn modelId="{511A7F84-2CAA-41F2-8CAC-7E30D999F881}" srcId="{37E74465-C1ED-4E99-8DBB-A30F813009BC}" destId="{D0A16347-7194-4826-9553-2EBF5FA95C2A}" srcOrd="0" destOrd="0" parTransId="{C4A2C6FC-6B24-43A1-99D7-9C31B0589414}" sibTransId="{52A4AEA9-E960-4526-99F0-7EC4B4797408}"/>
    <dgm:cxn modelId="{8E07E72F-E716-4B5A-A830-A5262418EF39}" type="presOf" srcId="{21FC5BB7-27E7-4A72-96DE-CE090C51A60B}" destId="{3C0FB93C-87F2-427F-86E9-65B754BE53E0}" srcOrd="0" destOrd="0" presId="urn:microsoft.com/office/officeart/2005/8/layout/radial6"/>
    <dgm:cxn modelId="{FC18FD83-EDA2-4669-B2B6-3E047AAE32F2}" type="presOf" srcId="{D0A16347-7194-4826-9553-2EBF5FA95C2A}" destId="{4656A343-A1EB-44A3-893B-CD965895CA7E}" srcOrd="0" destOrd="0" presId="urn:microsoft.com/office/officeart/2005/8/layout/radial6"/>
    <dgm:cxn modelId="{E07F0B5A-54C5-4D62-BE7C-066E544D6E5D}" type="presOf" srcId="{52A4AEA9-E960-4526-99F0-7EC4B4797408}" destId="{3C402686-4099-4E07-A7EE-CF141521552A}" srcOrd="0" destOrd="0" presId="urn:microsoft.com/office/officeart/2005/8/layout/radial6"/>
    <dgm:cxn modelId="{9D1A49A8-C094-482C-ABCC-8087A7D657CD}" type="presOf" srcId="{981B8AB3-2CD6-4000-A544-D87E19B6590E}" destId="{C37A049A-4E82-4567-8EBE-EFBE2E7FDD4B}"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23530726-ABED-4F95-BCF2-6551D26E8B2F}" type="presOf" srcId="{37E74465-C1ED-4E99-8DBB-A30F813009BC}" destId="{F168EB3F-0ACE-4062-94D2-82D040DA2C6F}" srcOrd="0" destOrd="0" presId="urn:microsoft.com/office/officeart/2005/8/layout/radial6"/>
    <dgm:cxn modelId="{DCE02922-6329-4E9D-801D-2CACCB50FBD4}" type="presOf" srcId="{8B26C45B-842B-41AB-915F-C7DCE969FC0D}" destId="{BB42D9AE-1957-4748-8063-44B94C392B05}" srcOrd="0" destOrd="0" presId="urn:microsoft.com/office/officeart/2005/8/layout/radial6"/>
    <dgm:cxn modelId="{DC99D237-84FF-42E3-91FB-B5FCF260EB5F}" type="presOf" srcId="{F4E6D930-C93E-48B3-9317-C59B917F9718}" destId="{D3237196-55E9-4C3E-B582-63E831BF5591}" srcOrd="0" destOrd="0" presId="urn:microsoft.com/office/officeart/2005/8/layout/radial6"/>
    <dgm:cxn modelId="{C3A07C58-96C5-4B54-82F2-A686CE775365}" type="presOf" srcId="{C3C5617F-7C95-409D-8040-1A86C2433296}" destId="{908F2782-2A41-401D-B0AE-EB6AE4A4F753}" srcOrd="0" destOrd="0" presId="urn:microsoft.com/office/officeart/2005/8/layout/radial6"/>
    <dgm:cxn modelId="{C380E556-B687-471B-AB66-E44E12852AD7}" type="presOf" srcId="{8859F9E9-2416-4655-AF22-C1311CEFAE08}" destId="{93A05B33-5EC1-4A52-9581-C10D78E717E1}"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F04E3DF9-88F3-45A3-AACE-8CF2B9D91B6D}" type="presParOf" srcId="{93A05B33-5EC1-4A52-9581-C10D78E717E1}" destId="{F168EB3F-0ACE-4062-94D2-82D040DA2C6F}" srcOrd="0" destOrd="0" presId="urn:microsoft.com/office/officeart/2005/8/layout/radial6"/>
    <dgm:cxn modelId="{283EB961-98C5-4DDD-A3DC-FCD92BB17D94}" type="presParOf" srcId="{93A05B33-5EC1-4A52-9581-C10D78E717E1}" destId="{4656A343-A1EB-44A3-893B-CD965895CA7E}" srcOrd="1" destOrd="0" presId="urn:microsoft.com/office/officeart/2005/8/layout/radial6"/>
    <dgm:cxn modelId="{BC29DA62-AEF3-4363-B427-F0E44C6DCA9F}" type="presParOf" srcId="{93A05B33-5EC1-4A52-9581-C10D78E717E1}" destId="{49F05892-2894-4E88-8E09-8B7FE3E4140E}" srcOrd="2" destOrd="0" presId="urn:microsoft.com/office/officeart/2005/8/layout/radial6"/>
    <dgm:cxn modelId="{B45EDE10-D8E7-4408-857F-CFFB8CB62194}" type="presParOf" srcId="{93A05B33-5EC1-4A52-9581-C10D78E717E1}" destId="{3C402686-4099-4E07-A7EE-CF141521552A}" srcOrd="3" destOrd="0" presId="urn:microsoft.com/office/officeart/2005/8/layout/radial6"/>
    <dgm:cxn modelId="{A30D3FD3-6725-4366-AD2F-B0C086B4E661}" type="presParOf" srcId="{93A05B33-5EC1-4A52-9581-C10D78E717E1}" destId="{7C9229EE-8D7A-4D46-9350-AF57FB09F3AB}" srcOrd="4" destOrd="0" presId="urn:microsoft.com/office/officeart/2005/8/layout/radial6"/>
    <dgm:cxn modelId="{3CB503A2-5A37-424E-8925-84C742F0AB7A}" type="presParOf" srcId="{93A05B33-5EC1-4A52-9581-C10D78E717E1}" destId="{F34B2C67-7746-4FF0-BEBC-2AE46576A76D}" srcOrd="5" destOrd="0" presId="urn:microsoft.com/office/officeart/2005/8/layout/radial6"/>
    <dgm:cxn modelId="{01718A79-2BA9-4B47-9241-7333580BBAEE}" type="presParOf" srcId="{93A05B33-5EC1-4A52-9581-C10D78E717E1}" destId="{02B471A0-C65E-4730-9361-41D7D626412A}" srcOrd="6" destOrd="0" presId="urn:microsoft.com/office/officeart/2005/8/layout/radial6"/>
    <dgm:cxn modelId="{2F2539C2-6B23-42D2-B191-C5B8E8A8E3F5}" type="presParOf" srcId="{93A05B33-5EC1-4A52-9581-C10D78E717E1}" destId="{2EE47987-B909-4732-AE28-FF95FAE7823C}" srcOrd="7" destOrd="0" presId="urn:microsoft.com/office/officeart/2005/8/layout/radial6"/>
    <dgm:cxn modelId="{7DA835A7-8F08-4178-8A69-2EC73CBBD056}" type="presParOf" srcId="{93A05B33-5EC1-4A52-9581-C10D78E717E1}" destId="{479D313F-9397-4EE8-A873-D40936350F85}" srcOrd="8" destOrd="0" presId="urn:microsoft.com/office/officeart/2005/8/layout/radial6"/>
    <dgm:cxn modelId="{4993876E-D021-41E5-AAEF-8001BD676DBC}" type="presParOf" srcId="{93A05B33-5EC1-4A52-9581-C10D78E717E1}" destId="{C39BE947-5126-4E96-9721-7C15DA6F98CC}" srcOrd="9" destOrd="0" presId="urn:microsoft.com/office/officeart/2005/8/layout/radial6"/>
    <dgm:cxn modelId="{A3679588-C94E-4ACF-9C13-303B1385889C}" type="presParOf" srcId="{93A05B33-5EC1-4A52-9581-C10D78E717E1}" destId="{908F2782-2A41-401D-B0AE-EB6AE4A4F753}" srcOrd="10" destOrd="0" presId="urn:microsoft.com/office/officeart/2005/8/layout/radial6"/>
    <dgm:cxn modelId="{0C799301-B64A-4592-B365-34E595F45073}" type="presParOf" srcId="{93A05B33-5EC1-4A52-9581-C10D78E717E1}" destId="{C3738A59-E6D2-4D94-9343-F09E6566C571}" srcOrd="11" destOrd="0" presId="urn:microsoft.com/office/officeart/2005/8/layout/radial6"/>
    <dgm:cxn modelId="{45DD970D-BCA4-4FB0-A8DA-EC8AF82D6B50}" type="presParOf" srcId="{93A05B33-5EC1-4A52-9581-C10D78E717E1}" destId="{C37A049A-4E82-4567-8EBE-EFBE2E7FDD4B}" srcOrd="12" destOrd="0" presId="urn:microsoft.com/office/officeart/2005/8/layout/radial6"/>
    <dgm:cxn modelId="{12E27652-8149-44C0-BADA-8BD97C5699E7}" type="presParOf" srcId="{93A05B33-5EC1-4A52-9581-C10D78E717E1}" destId="{BB42D9AE-1957-4748-8063-44B94C392B05}" srcOrd="13" destOrd="0" presId="urn:microsoft.com/office/officeart/2005/8/layout/radial6"/>
    <dgm:cxn modelId="{08A68F17-AA40-45DA-9D37-4B4370E18703}" type="presParOf" srcId="{93A05B33-5EC1-4A52-9581-C10D78E717E1}" destId="{09F43A92-4710-4708-B94A-2C9163BF7EA5}" srcOrd="14" destOrd="0" presId="urn:microsoft.com/office/officeart/2005/8/layout/radial6"/>
    <dgm:cxn modelId="{E76026E7-4BF1-4C51-9385-CEA55FBF1B6B}" type="presParOf" srcId="{93A05B33-5EC1-4A52-9581-C10D78E717E1}" destId="{3C0FB93C-87F2-427F-86E9-65B754BE53E0}" srcOrd="15" destOrd="0" presId="urn:microsoft.com/office/officeart/2005/8/layout/radial6"/>
    <dgm:cxn modelId="{FCFDE781-51D2-4B84-B421-21784229CFDB}" type="presParOf" srcId="{93A05B33-5EC1-4A52-9581-C10D78E717E1}" destId="{D3237196-55E9-4C3E-B582-63E831BF5591}" srcOrd="16" destOrd="0" presId="urn:microsoft.com/office/officeart/2005/8/layout/radial6"/>
    <dgm:cxn modelId="{C6F8BD26-EA01-4C54-97CB-93F3C3E1DDA4}" type="presParOf" srcId="{93A05B33-5EC1-4A52-9581-C10D78E717E1}" destId="{482A3908-6A8F-4D6A-AB75-9E5C682F90E5}" srcOrd="17" destOrd="0" presId="urn:microsoft.com/office/officeart/2005/8/layout/radial6"/>
    <dgm:cxn modelId="{6AA6862F-C1E1-4451-95AF-DBED67D1CB0E}"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0CC88C-3955-4E6D-9C8C-D75A82F9C0F9}" type="doc">
      <dgm:prSet loTypeId="urn:microsoft.com/office/officeart/2005/8/layout/bList2" loCatId="list" qsTypeId="urn:microsoft.com/office/officeart/2005/8/quickstyle/simple1" qsCatId="simple" csTypeId="urn:microsoft.com/office/officeart/2005/8/colors/accent1_5" csCatId="accent1" phldr="1"/>
      <dgm:spPr/>
      <dgm:t>
        <a:bodyPr/>
        <a:lstStyle/>
        <a:p>
          <a:endParaRPr lang="en-US"/>
        </a:p>
      </dgm:t>
    </dgm:pt>
    <dgm:pt modelId="{7BB6F715-2381-4764-A352-3F522EEB5D62}">
      <dgm:prSet phldrT="[Text]"/>
      <dgm:spPr/>
      <dgm:t>
        <a:bodyPr/>
        <a:lstStyle/>
        <a:p>
          <a:r>
            <a:rPr lang="en-US" dirty="0" smtClean="0">
              <a:latin typeface="EMprint" panose="020B0503020204020204" pitchFamily="34" charset="0"/>
            </a:rPr>
            <a:t>Transparency</a:t>
          </a:r>
          <a:endParaRPr lang="en-US" dirty="0">
            <a:latin typeface="EMprint" panose="020B0503020204020204" pitchFamily="34" charset="0"/>
          </a:endParaRPr>
        </a:p>
      </dgm:t>
    </dgm:pt>
    <dgm:pt modelId="{2CC0497B-E646-4544-AFCF-65B79A8BD67A}" type="parTrans" cxnId="{1020901A-5B9C-40C9-874C-27C154F52646}">
      <dgm:prSet/>
      <dgm:spPr/>
      <dgm:t>
        <a:bodyPr/>
        <a:lstStyle/>
        <a:p>
          <a:endParaRPr lang="en-US">
            <a:latin typeface="EMprint" panose="020B0503020204020204" pitchFamily="34" charset="0"/>
          </a:endParaRPr>
        </a:p>
      </dgm:t>
    </dgm:pt>
    <dgm:pt modelId="{710609E2-9B36-463A-B5AA-7B19422E4B26}" type="sibTrans" cxnId="{1020901A-5B9C-40C9-874C-27C154F52646}">
      <dgm:prSet/>
      <dgm:spPr/>
      <dgm:t>
        <a:bodyPr/>
        <a:lstStyle/>
        <a:p>
          <a:endParaRPr lang="en-US">
            <a:latin typeface="EMprint" panose="020B0503020204020204" pitchFamily="34" charset="0"/>
          </a:endParaRPr>
        </a:p>
      </dgm:t>
    </dgm:pt>
    <dgm:pt modelId="{13A8A59A-1434-474F-B38A-783B0CB0AF3C}">
      <dgm:prSet phldrT="[Text]"/>
      <dgm:spPr/>
      <dgm:t>
        <a:bodyPr/>
        <a:lstStyle/>
        <a:p>
          <a:r>
            <a:rPr lang="en-US" dirty="0" smtClean="0">
              <a:latin typeface="EMprint" panose="020B0503020204020204" pitchFamily="34" charset="0"/>
            </a:rPr>
            <a:t>Who is doing what</a:t>
          </a:r>
          <a:endParaRPr lang="en-US" dirty="0">
            <a:latin typeface="EMprint" panose="020B0503020204020204" pitchFamily="34" charset="0"/>
          </a:endParaRPr>
        </a:p>
      </dgm:t>
    </dgm:pt>
    <dgm:pt modelId="{ECC7C31C-FF3E-4BCB-AA4D-5CC36B1A585E}" type="parTrans" cxnId="{F0B37A2D-2CB5-41A6-B7D2-7EBFED2DF17B}">
      <dgm:prSet/>
      <dgm:spPr/>
      <dgm:t>
        <a:bodyPr/>
        <a:lstStyle/>
        <a:p>
          <a:endParaRPr lang="en-US">
            <a:latin typeface="EMprint" panose="020B0503020204020204" pitchFamily="34" charset="0"/>
          </a:endParaRPr>
        </a:p>
      </dgm:t>
    </dgm:pt>
    <dgm:pt modelId="{758E56B0-6663-46FF-B3DF-704C5BFB7782}" type="sibTrans" cxnId="{F0B37A2D-2CB5-41A6-B7D2-7EBFED2DF17B}">
      <dgm:prSet/>
      <dgm:spPr/>
      <dgm:t>
        <a:bodyPr/>
        <a:lstStyle/>
        <a:p>
          <a:endParaRPr lang="en-US">
            <a:latin typeface="EMprint" panose="020B0503020204020204" pitchFamily="34" charset="0"/>
          </a:endParaRPr>
        </a:p>
      </dgm:t>
    </dgm:pt>
    <dgm:pt modelId="{0BE419A1-F59A-471F-82AA-0E4009F5A918}">
      <dgm:prSet phldrT="[Text]"/>
      <dgm:spPr/>
      <dgm:t>
        <a:bodyPr/>
        <a:lstStyle/>
        <a:p>
          <a:r>
            <a:rPr lang="en-US" dirty="0" smtClean="0">
              <a:latin typeface="EMprint" panose="020B0503020204020204" pitchFamily="34" charset="0"/>
            </a:rPr>
            <a:t>Organization is a black box</a:t>
          </a:r>
          <a:endParaRPr lang="en-US" dirty="0">
            <a:latin typeface="EMprint" panose="020B0503020204020204" pitchFamily="34" charset="0"/>
          </a:endParaRPr>
        </a:p>
      </dgm:t>
    </dgm:pt>
    <dgm:pt modelId="{CE80C0CB-17EA-4668-8F54-06BC5F7CAA72}" type="parTrans" cxnId="{72ED8ED3-C910-4B06-ABA4-DDB9C4B1CE3E}">
      <dgm:prSet/>
      <dgm:spPr/>
      <dgm:t>
        <a:bodyPr/>
        <a:lstStyle/>
        <a:p>
          <a:endParaRPr lang="en-US">
            <a:latin typeface="EMprint" panose="020B0503020204020204" pitchFamily="34" charset="0"/>
          </a:endParaRPr>
        </a:p>
      </dgm:t>
    </dgm:pt>
    <dgm:pt modelId="{595B8B24-A8D9-4401-BADD-E6154E98414C}" type="sibTrans" cxnId="{72ED8ED3-C910-4B06-ABA4-DDB9C4B1CE3E}">
      <dgm:prSet/>
      <dgm:spPr/>
      <dgm:t>
        <a:bodyPr/>
        <a:lstStyle/>
        <a:p>
          <a:endParaRPr lang="en-US">
            <a:latin typeface="EMprint" panose="020B0503020204020204" pitchFamily="34" charset="0"/>
          </a:endParaRPr>
        </a:p>
      </dgm:t>
    </dgm:pt>
    <dgm:pt modelId="{ABBBDABF-3D94-4150-B080-3370C524F92F}">
      <dgm:prSet phldrT="[Text]"/>
      <dgm:spPr/>
      <dgm:t>
        <a:bodyPr/>
        <a:lstStyle/>
        <a:p>
          <a:r>
            <a:rPr lang="en-US" dirty="0" smtClean="0">
              <a:latin typeface="EMprint" panose="020B0503020204020204" pitchFamily="34" charset="0"/>
            </a:rPr>
            <a:t>Priority</a:t>
          </a:r>
          <a:endParaRPr lang="en-US" dirty="0">
            <a:latin typeface="EMprint" panose="020B0503020204020204" pitchFamily="34" charset="0"/>
          </a:endParaRPr>
        </a:p>
      </dgm:t>
    </dgm:pt>
    <dgm:pt modelId="{60519384-CFD3-46C1-8AC0-1DC4F54D8E97}" type="parTrans" cxnId="{12E31E42-A810-4C75-A4DF-CE0608F8A77B}">
      <dgm:prSet/>
      <dgm:spPr/>
      <dgm:t>
        <a:bodyPr/>
        <a:lstStyle/>
        <a:p>
          <a:endParaRPr lang="en-US">
            <a:latin typeface="EMprint" panose="020B0503020204020204" pitchFamily="34" charset="0"/>
          </a:endParaRPr>
        </a:p>
      </dgm:t>
    </dgm:pt>
    <dgm:pt modelId="{CCC03D76-CCF2-40DD-B049-B7EA602FCD2F}" type="sibTrans" cxnId="{12E31E42-A810-4C75-A4DF-CE0608F8A77B}">
      <dgm:prSet/>
      <dgm:spPr/>
      <dgm:t>
        <a:bodyPr/>
        <a:lstStyle/>
        <a:p>
          <a:endParaRPr lang="en-US">
            <a:latin typeface="EMprint" panose="020B0503020204020204" pitchFamily="34" charset="0"/>
          </a:endParaRPr>
        </a:p>
      </dgm:t>
    </dgm:pt>
    <dgm:pt modelId="{82095462-E05F-41DF-8E8B-B0A48D4B88C2}">
      <dgm:prSet phldrT="[Text]"/>
      <dgm:spPr/>
      <dgm:t>
        <a:bodyPr/>
        <a:lstStyle/>
        <a:p>
          <a:r>
            <a:rPr lang="en-US" dirty="0" smtClean="0">
              <a:latin typeface="EMprint" panose="020B0503020204020204" pitchFamily="34" charset="0"/>
            </a:rPr>
            <a:t>Busy with low priority work</a:t>
          </a:r>
          <a:endParaRPr lang="en-US" dirty="0">
            <a:latin typeface="EMprint" panose="020B0503020204020204" pitchFamily="34" charset="0"/>
          </a:endParaRPr>
        </a:p>
      </dgm:t>
    </dgm:pt>
    <dgm:pt modelId="{07A3927B-9FCE-4FCC-89FA-84A480FD924E}" type="parTrans" cxnId="{694452EB-A521-46D4-91E7-200F02E33999}">
      <dgm:prSet/>
      <dgm:spPr/>
      <dgm:t>
        <a:bodyPr/>
        <a:lstStyle/>
        <a:p>
          <a:endParaRPr lang="en-US">
            <a:latin typeface="EMprint" panose="020B0503020204020204" pitchFamily="34" charset="0"/>
          </a:endParaRPr>
        </a:p>
      </dgm:t>
    </dgm:pt>
    <dgm:pt modelId="{ACC53BBE-C56C-4C0A-BF39-7C51EE6F9462}" type="sibTrans" cxnId="{694452EB-A521-46D4-91E7-200F02E33999}">
      <dgm:prSet/>
      <dgm:spPr/>
      <dgm:t>
        <a:bodyPr/>
        <a:lstStyle/>
        <a:p>
          <a:endParaRPr lang="en-US">
            <a:latin typeface="EMprint" panose="020B0503020204020204" pitchFamily="34" charset="0"/>
          </a:endParaRPr>
        </a:p>
      </dgm:t>
    </dgm:pt>
    <dgm:pt modelId="{C99EBA71-0874-48EB-9824-14E392B014CB}">
      <dgm:prSet phldrT="[Text]"/>
      <dgm:spPr/>
      <dgm:t>
        <a:bodyPr/>
        <a:lstStyle/>
        <a:p>
          <a:r>
            <a:rPr lang="en-US" dirty="0" smtClean="0">
              <a:latin typeface="EMprint" panose="020B0503020204020204" pitchFamily="34" charset="0"/>
            </a:rPr>
            <a:t>Collaboration</a:t>
          </a:r>
          <a:endParaRPr lang="en-US" dirty="0">
            <a:latin typeface="EMprint" panose="020B0503020204020204" pitchFamily="34" charset="0"/>
          </a:endParaRPr>
        </a:p>
      </dgm:t>
    </dgm:pt>
    <dgm:pt modelId="{AF3D79CC-D8C2-42D2-93A0-D2B6A015223E}" type="parTrans" cxnId="{AAD1BEE8-19B5-409B-9F11-E1D10A213405}">
      <dgm:prSet/>
      <dgm:spPr/>
      <dgm:t>
        <a:bodyPr/>
        <a:lstStyle/>
        <a:p>
          <a:endParaRPr lang="en-US">
            <a:latin typeface="EMprint" panose="020B0503020204020204" pitchFamily="34" charset="0"/>
          </a:endParaRPr>
        </a:p>
      </dgm:t>
    </dgm:pt>
    <dgm:pt modelId="{71375067-B116-4689-80B7-34429BFBFE6B}" type="sibTrans" cxnId="{AAD1BEE8-19B5-409B-9F11-E1D10A213405}">
      <dgm:prSet/>
      <dgm:spPr/>
      <dgm:t>
        <a:bodyPr/>
        <a:lstStyle/>
        <a:p>
          <a:endParaRPr lang="en-US">
            <a:latin typeface="EMprint" panose="020B0503020204020204" pitchFamily="34" charset="0"/>
          </a:endParaRPr>
        </a:p>
      </dgm:t>
    </dgm:pt>
    <dgm:pt modelId="{EDD0217C-4446-4F19-822B-5D9D1D73A542}">
      <dgm:prSet phldrT="[Text]"/>
      <dgm:spPr/>
      <dgm:t>
        <a:bodyPr/>
        <a:lstStyle/>
        <a:p>
          <a:r>
            <a:rPr lang="en-US" smtClean="0">
              <a:latin typeface="EMprint" panose="020B0503020204020204" pitchFamily="34" charset="0"/>
            </a:rPr>
            <a:t>Task driven</a:t>
          </a:r>
          <a:endParaRPr lang="en-US" dirty="0">
            <a:latin typeface="EMprint" panose="020B0503020204020204" pitchFamily="34" charset="0"/>
          </a:endParaRPr>
        </a:p>
      </dgm:t>
    </dgm:pt>
    <dgm:pt modelId="{349D2F1B-F2AC-495E-B221-0C4069A4649B}" type="parTrans" cxnId="{287833FA-5474-487C-9E5C-B61E6DBB27AB}">
      <dgm:prSet/>
      <dgm:spPr/>
      <dgm:t>
        <a:bodyPr/>
        <a:lstStyle/>
        <a:p>
          <a:endParaRPr lang="en-US">
            <a:latin typeface="EMprint" panose="020B0503020204020204" pitchFamily="34" charset="0"/>
          </a:endParaRPr>
        </a:p>
      </dgm:t>
    </dgm:pt>
    <dgm:pt modelId="{F5519674-E85E-4ECB-B2E6-9844D2684E72}" type="sibTrans" cxnId="{287833FA-5474-487C-9E5C-B61E6DBB27AB}">
      <dgm:prSet/>
      <dgm:spPr/>
      <dgm:t>
        <a:bodyPr/>
        <a:lstStyle/>
        <a:p>
          <a:endParaRPr lang="en-US">
            <a:latin typeface="EMprint" panose="020B0503020204020204" pitchFamily="34" charset="0"/>
          </a:endParaRPr>
        </a:p>
      </dgm:t>
    </dgm:pt>
    <dgm:pt modelId="{52628A86-65F3-4A2D-BA12-5BA510F83FC6}">
      <dgm:prSet phldrT="[Text]"/>
      <dgm:spPr/>
      <dgm:t>
        <a:bodyPr/>
        <a:lstStyle/>
        <a:p>
          <a:r>
            <a:rPr lang="en-US" dirty="0" smtClean="0">
              <a:latin typeface="EMprint" panose="020B0503020204020204" pitchFamily="34" charset="0"/>
            </a:rPr>
            <a:t>Silos</a:t>
          </a:r>
          <a:endParaRPr lang="en-US" dirty="0">
            <a:latin typeface="EMprint" panose="020B0503020204020204" pitchFamily="34" charset="0"/>
          </a:endParaRPr>
        </a:p>
      </dgm:t>
    </dgm:pt>
    <dgm:pt modelId="{A52D9F51-27E7-4702-85D4-E77986C36D1C}" type="parTrans" cxnId="{B0F8D4ED-38C4-41A5-87FB-D6B2A8A5AB4D}">
      <dgm:prSet/>
      <dgm:spPr/>
      <dgm:t>
        <a:bodyPr/>
        <a:lstStyle/>
        <a:p>
          <a:endParaRPr lang="en-US">
            <a:latin typeface="EMprint" panose="020B0503020204020204" pitchFamily="34" charset="0"/>
          </a:endParaRPr>
        </a:p>
      </dgm:t>
    </dgm:pt>
    <dgm:pt modelId="{6D33F530-9CA4-4745-AE29-61A1514494AF}" type="sibTrans" cxnId="{B0F8D4ED-38C4-41A5-87FB-D6B2A8A5AB4D}">
      <dgm:prSet/>
      <dgm:spPr/>
      <dgm:t>
        <a:bodyPr/>
        <a:lstStyle/>
        <a:p>
          <a:endParaRPr lang="en-US">
            <a:latin typeface="EMprint" panose="020B0503020204020204" pitchFamily="34" charset="0"/>
          </a:endParaRPr>
        </a:p>
      </dgm:t>
    </dgm:pt>
    <dgm:pt modelId="{02A9E058-9977-4881-BFC6-70FDEF083774}">
      <dgm:prSet phldrT="[Text]"/>
      <dgm:spPr/>
      <dgm:t>
        <a:bodyPr/>
        <a:lstStyle/>
        <a:p>
          <a:r>
            <a:rPr lang="en-US" dirty="0" smtClean="0">
              <a:latin typeface="EMprint" panose="020B0503020204020204" pitchFamily="34" charset="0"/>
            </a:rPr>
            <a:t>Big picture</a:t>
          </a:r>
          <a:endParaRPr lang="en-US" dirty="0">
            <a:latin typeface="EMprint" panose="020B0503020204020204" pitchFamily="34" charset="0"/>
          </a:endParaRPr>
        </a:p>
      </dgm:t>
    </dgm:pt>
    <dgm:pt modelId="{5A050E13-B117-4FCF-BE2E-D44DA3BCBAD6}" type="parTrans" cxnId="{08F326D6-EBF2-47AC-901E-501902FB4854}">
      <dgm:prSet/>
      <dgm:spPr/>
      <dgm:t>
        <a:bodyPr/>
        <a:lstStyle/>
        <a:p>
          <a:endParaRPr lang="en-US">
            <a:latin typeface="EMprint" panose="020B0503020204020204" pitchFamily="34" charset="0"/>
          </a:endParaRPr>
        </a:p>
      </dgm:t>
    </dgm:pt>
    <dgm:pt modelId="{1F6A0DED-6860-44D6-A39F-16759144727C}" type="sibTrans" cxnId="{08F326D6-EBF2-47AC-901E-501902FB4854}">
      <dgm:prSet/>
      <dgm:spPr/>
      <dgm:t>
        <a:bodyPr/>
        <a:lstStyle/>
        <a:p>
          <a:endParaRPr lang="en-US">
            <a:latin typeface="EMprint" panose="020B0503020204020204" pitchFamily="34" charset="0"/>
          </a:endParaRPr>
        </a:p>
      </dgm:t>
    </dgm:pt>
    <dgm:pt modelId="{0E277152-0FF4-4F5C-9849-2304416DC0A6}">
      <dgm:prSet phldrT="[Text]"/>
      <dgm:spPr/>
      <dgm:t>
        <a:bodyPr/>
        <a:lstStyle/>
        <a:p>
          <a:r>
            <a:rPr lang="en-US" dirty="0" smtClean="0">
              <a:latin typeface="EMprint" panose="020B0503020204020204" pitchFamily="34" charset="0"/>
            </a:rPr>
            <a:t>Not empowered / motivated</a:t>
          </a:r>
          <a:endParaRPr lang="en-US" dirty="0">
            <a:latin typeface="EMprint" panose="020B0503020204020204" pitchFamily="34" charset="0"/>
          </a:endParaRPr>
        </a:p>
      </dgm:t>
    </dgm:pt>
    <dgm:pt modelId="{59B80848-A775-4182-B5F0-F960A98349BB}" type="parTrans" cxnId="{5775B9E4-1848-4FF9-8B5F-562DB06F6D3D}">
      <dgm:prSet/>
      <dgm:spPr/>
      <dgm:t>
        <a:bodyPr/>
        <a:lstStyle/>
        <a:p>
          <a:endParaRPr lang="en-US">
            <a:latin typeface="EMprint" panose="020B0503020204020204" pitchFamily="34" charset="0"/>
          </a:endParaRPr>
        </a:p>
      </dgm:t>
    </dgm:pt>
    <dgm:pt modelId="{7C5134AD-399D-415F-806C-5098A5A0C95E}" type="sibTrans" cxnId="{5775B9E4-1848-4FF9-8B5F-562DB06F6D3D}">
      <dgm:prSet/>
      <dgm:spPr/>
      <dgm:t>
        <a:bodyPr/>
        <a:lstStyle/>
        <a:p>
          <a:endParaRPr lang="en-US">
            <a:latin typeface="EMprint" panose="020B0503020204020204" pitchFamily="34" charset="0"/>
          </a:endParaRPr>
        </a:p>
      </dgm:t>
    </dgm:pt>
    <dgm:pt modelId="{4CEBB051-8794-4820-86DC-E9820AD2FBC1}">
      <dgm:prSet phldrT="[Text]"/>
      <dgm:spPr/>
      <dgm:t>
        <a:bodyPr/>
        <a:lstStyle/>
        <a:p>
          <a:r>
            <a:rPr lang="en-US" dirty="0" smtClean="0">
              <a:latin typeface="EMprint" panose="020B0503020204020204" pitchFamily="34" charset="0"/>
            </a:rPr>
            <a:t>Focus</a:t>
          </a:r>
          <a:endParaRPr lang="en-US" dirty="0">
            <a:latin typeface="EMprint" panose="020B0503020204020204" pitchFamily="34" charset="0"/>
          </a:endParaRPr>
        </a:p>
      </dgm:t>
    </dgm:pt>
    <dgm:pt modelId="{5F60DC4E-F68A-4E4E-ABDC-3B09E2721479}" type="parTrans" cxnId="{763A1B2E-4480-490A-8E10-6CB7FBB6B11A}">
      <dgm:prSet/>
      <dgm:spPr/>
      <dgm:t>
        <a:bodyPr/>
        <a:lstStyle/>
        <a:p>
          <a:endParaRPr lang="en-US">
            <a:latin typeface="EMprint" panose="020B0503020204020204" pitchFamily="34" charset="0"/>
          </a:endParaRPr>
        </a:p>
      </dgm:t>
    </dgm:pt>
    <dgm:pt modelId="{6445F05B-CE3A-4D89-9CCA-24F5A7C3382D}" type="sibTrans" cxnId="{763A1B2E-4480-490A-8E10-6CB7FBB6B11A}">
      <dgm:prSet/>
      <dgm:spPr/>
      <dgm:t>
        <a:bodyPr/>
        <a:lstStyle/>
        <a:p>
          <a:endParaRPr lang="en-US">
            <a:latin typeface="EMprint" panose="020B0503020204020204" pitchFamily="34" charset="0"/>
          </a:endParaRPr>
        </a:p>
      </dgm:t>
    </dgm:pt>
    <dgm:pt modelId="{88252888-4648-4C63-839F-1F66B33B0A0A}">
      <dgm:prSet phldrT="[Text]"/>
      <dgm:spPr/>
      <dgm:t>
        <a:bodyPr/>
        <a:lstStyle/>
        <a:p>
          <a:r>
            <a:rPr lang="en-US" dirty="0" smtClean="0">
              <a:latin typeface="EMprint" panose="020B0503020204020204" pitchFamily="34" charset="0"/>
            </a:rPr>
            <a:t>Multitasking</a:t>
          </a:r>
          <a:endParaRPr lang="en-US" dirty="0">
            <a:latin typeface="EMprint" panose="020B0503020204020204" pitchFamily="34" charset="0"/>
          </a:endParaRPr>
        </a:p>
      </dgm:t>
    </dgm:pt>
    <dgm:pt modelId="{6E20C362-2921-4DD5-B7CA-D7FC683C859E}" type="parTrans" cxnId="{2730533C-26F6-4D65-8A07-285FD36E4E9B}">
      <dgm:prSet/>
      <dgm:spPr/>
      <dgm:t>
        <a:bodyPr/>
        <a:lstStyle/>
        <a:p>
          <a:endParaRPr lang="en-US">
            <a:latin typeface="EMprint" panose="020B0503020204020204" pitchFamily="34" charset="0"/>
          </a:endParaRPr>
        </a:p>
      </dgm:t>
    </dgm:pt>
    <dgm:pt modelId="{E4DBCB5D-87DC-4A22-8054-474DBA76B281}" type="sibTrans" cxnId="{2730533C-26F6-4D65-8A07-285FD36E4E9B}">
      <dgm:prSet/>
      <dgm:spPr/>
      <dgm:t>
        <a:bodyPr/>
        <a:lstStyle/>
        <a:p>
          <a:endParaRPr lang="en-US">
            <a:latin typeface="EMprint" panose="020B0503020204020204" pitchFamily="34" charset="0"/>
          </a:endParaRPr>
        </a:p>
      </dgm:t>
    </dgm:pt>
    <dgm:pt modelId="{A16CE7B0-BAAB-4B5D-9FDA-F144132BCC7E}">
      <dgm:prSet phldrT="[Text]"/>
      <dgm:spPr/>
      <dgm:t>
        <a:bodyPr/>
        <a:lstStyle/>
        <a:p>
          <a:r>
            <a:rPr lang="en-US" dirty="0" smtClean="0">
              <a:latin typeface="EMprint" panose="020B0503020204020204" pitchFamily="34" charset="0"/>
            </a:rPr>
            <a:t>Start work but not finish it</a:t>
          </a:r>
          <a:endParaRPr lang="en-US" dirty="0">
            <a:latin typeface="EMprint" panose="020B0503020204020204" pitchFamily="34" charset="0"/>
          </a:endParaRPr>
        </a:p>
      </dgm:t>
    </dgm:pt>
    <dgm:pt modelId="{26F999EB-EF58-4F8C-B48E-86FCC1D05A36}" type="parTrans" cxnId="{78555A36-EB39-4254-AA2C-943DD806A208}">
      <dgm:prSet/>
      <dgm:spPr/>
      <dgm:t>
        <a:bodyPr/>
        <a:lstStyle/>
        <a:p>
          <a:endParaRPr lang="en-US">
            <a:latin typeface="EMprint" panose="020B0503020204020204" pitchFamily="34" charset="0"/>
          </a:endParaRPr>
        </a:p>
      </dgm:t>
    </dgm:pt>
    <dgm:pt modelId="{2AD6BC0F-6AB6-43ED-99AF-99659524D7AE}" type="sibTrans" cxnId="{78555A36-EB39-4254-AA2C-943DD806A208}">
      <dgm:prSet/>
      <dgm:spPr/>
      <dgm:t>
        <a:bodyPr/>
        <a:lstStyle/>
        <a:p>
          <a:endParaRPr lang="en-US">
            <a:latin typeface="EMprint" panose="020B0503020204020204" pitchFamily="34" charset="0"/>
          </a:endParaRPr>
        </a:p>
      </dgm:t>
    </dgm:pt>
    <dgm:pt modelId="{06E4A99E-D9C4-44F8-89BA-8D46BD3E84B9}">
      <dgm:prSet phldrT="[Text]"/>
      <dgm:spPr/>
      <dgm:t>
        <a:bodyPr/>
        <a:lstStyle/>
        <a:p>
          <a:r>
            <a:rPr lang="en-US" dirty="0" smtClean="0">
              <a:latin typeface="EMprint" panose="020B0503020204020204" pitchFamily="34" charset="0"/>
            </a:rPr>
            <a:t>Squeaky wheel</a:t>
          </a:r>
          <a:endParaRPr lang="en-US" dirty="0">
            <a:latin typeface="EMprint" panose="020B0503020204020204" pitchFamily="34" charset="0"/>
          </a:endParaRPr>
        </a:p>
      </dgm:t>
    </dgm:pt>
    <dgm:pt modelId="{4E521291-E8BB-437D-B2F1-EC49C259141A}" type="parTrans" cxnId="{6AEA8C1B-81D9-40D9-95CD-55BF6883E47B}">
      <dgm:prSet/>
      <dgm:spPr/>
      <dgm:t>
        <a:bodyPr/>
        <a:lstStyle/>
        <a:p>
          <a:endParaRPr lang="en-US">
            <a:latin typeface="EMprint" panose="020B0503020204020204" pitchFamily="34" charset="0"/>
          </a:endParaRPr>
        </a:p>
      </dgm:t>
    </dgm:pt>
    <dgm:pt modelId="{76C9E1F5-EB34-4A90-B66F-F87544694B77}" type="sibTrans" cxnId="{6AEA8C1B-81D9-40D9-95CD-55BF6883E47B}">
      <dgm:prSet/>
      <dgm:spPr/>
      <dgm:t>
        <a:bodyPr/>
        <a:lstStyle/>
        <a:p>
          <a:endParaRPr lang="en-US">
            <a:latin typeface="EMprint" panose="020B0503020204020204" pitchFamily="34" charset="0"/>
          </a:endParaRPr>
        </a:p>
      </dgm:t>
    </dgm:pt>
    <dgm:pt modelId="{AB7F10A3-B494-42BB-A5EB-2B93E25F203F}">
      <dgm:prSet phldrT="[Text]"/>
      <dgm:spPr/>
      <dgm:t>
        <a:bodyPr/>
        <a:lstStyle/>
        <a:p>
          <a:r>
            <a:rPr lang="en-US" smtClean="0">
              <a:latin typeface="EMprint" panose="020B0503020204020204" pitchFamily="34" charset="0"/>
            </a:rPr>
            <a:t>Improvement</a:t>
          </a:r>
          <a:endParaRPr lang="en-US" dirty="0">
            <a:latin typeface="EMprint" panose="020B0503020204020204" pitchFamily="34" charset="0"/>
          </a:endParaRPr>
        </a:p>
      </dgm:t>
    </dgm:pt>
    <dgm:pt modelId="{FDD8C870-0831-41ED-A517-0D7F81265282}" type="parTrans" cxnId="{658D2ED2-C7FA-4C5A-A881-6A7A54CFBAA6}">
      <dgm:prSet/>
      <dgm:spPr/>
      <dgm:t>
        <a:bodyPr/>
        <a:lstStyle/>
        <a:p>
          <a:endParaRPr lang="en-US">
            <a:latin typeface="EMprint" panose="020B0503020204020204" pitchFamily="34" charset="0"/>
          </a:endParaRPr>
        </a:p>
      </dgm:t>
    </dgm:pt>
    <dgm:pt modelId="{B74DF43A-A8DF-4442-9C90-E52BE2B0CCCD}" type="sibTrans" cxnId="{658D2ED2-C7FA-4C5A-A881-6A7A54CFBAA6}">
      <dgm:prSet/>
      <dgm:spPr/>
      <dgm:t>
        <a:bodyPr/>
        <a:lstStyle/>
        <a:p>
          <a:endParaRPr lang="en-US">
            <a:latin typeface="EMprint" panose="020B0503020204020204" pitchFamily="34" charset="0"/>
          </a:endParaRPr>
        </a:p>
      </dgm:t>
    </dgm:pt>
    <dgm:pt modelId="{112F0C3D-DADB-45DF-BC9A-FA26688AC5C2}">
      <dgm:prSet phldrT="[Text]"/>
      <dgm:spPr/>
      <dgm:t>
        <a:bodyPr/>
        <a:lstStyle/>
        <a:p>
          <a:r>
            <a:rPr lang="en-US" dirty="0" smtClean="0">
              <a:latin typeface="EMprint" panose="020B0503020204020204" pitchFamily="34" charset="0"/>
            </a:rPr>
            <a:t>Team goal</a:t>
          </a:r>
          <a:endParaRPr lang="en-US" dirty="0">
            <a:latin typeface="EMprint" panose="020B0503020204020204" pitchFamily="34" charset="0"/>
          </a:endParaRPr>
        </a:p>
      </dgm:t>
    </dgm:pt>
    <dgm:pt modelId="{E397ED26-AD00-4DDE-A4B7-B9AA135BCB7C}" type="parTrans" cxnId="{E3DAC92F-0E0E-408A-BFB8-1EDBC70B1A1A}">
      <dgm:prSet/>
      <dgm:spPr/>
      <dgm:t>
        <a:bodyPr/>
        <a:lstStyle/>
        <a:p>
          <a:endParaRPr lang="en-US">
            <a:latin typeface="EMprint" panose="020B0503020204020204" pitchFamily="34" charset="0"/>
          </a:endParaRPr>
        </a:p>
      </dgm:t>
    </dgm:pt>
    <dgm:pt modelId="{4B319164-9209-407E-B24C-52C83806C868}" type="sibTrans" cxnId="{E3DAC92F-0E0E-408A-BFB8-1EDBC70B1A1A}">
      <dgm:prSet/>
      <dgm:spPr/>
      <dgm:t>
        <a:bodyPr/>
        <a:lstStyle/>
        <a:p>
          <a:endParaRPr lang="en-US">
            <a:latin typeface="EMprint" panose="020B0503020204020204" pitchFamily="34" charset="0"/>
          </a:endParaRPr>
        </a:p>
      </dgm:t>
    </dgm:pt>
    <dgm:pt modelId="{98C94CBA-9666-4F06-B6EC-B6B533D8CBB3}">
      <dgm:prSet phldrT="[Text]"/>
      <dgm:spPr/>
      <dgm:t>
        <a:bodyPr/>
        <a:lstStyle/>
        <a:p>
          <a:r>
            <a:rPr lang="en-US" dirty="0" smtClean="0">
              <a:latin typeface="EMprint" panose="020B0503020204020204" pitchFamily="34" charset="0"/>
            </a:rPr>
            <a:t>Lack of metrics</a:t>
          </a:r>
          <a:endParaRPr lang="en-US" dirty="0">
            <a:latin typeface="EMprint" panose="020B0503020204020204" pitchFamily="34" charset="0"/>
          </a:endParaRPr>
        </a:p>
      </dgm:t>
    </dgm:pt>
    <dgm:pt modelId="{911269E6-A8E3-4AD2-B575-2C1C6620D943}" type="parTrans" cxnId="{8098D6C0-D052-4CF3-9873-73E857647838}">
      <dgm:prSet/>
      <dgm:spPr/>
      <dgm:t>
        <a:bodyPr/>
        <a:lstStyle/>
        <a:p>
          <a:endParaRPr lang="en-US">
            <a:latin typeface="EMprint" panose="020B0503020204020204" pitchFamily="34" charset="0"/>
          </a:endParaRPr>
        </a:p>
      </dgm:t>
    </dgm:pt>
    <dgm:pt modelId="{953D3F37-F633-425D-8131-2C6C8F01E27C}" type="sibTrans" cxnId="{8098D6C0-D052-4CF3-9873-73E857647838}">
      <dgm:prSet/>
      <dgm:spPr/>
      <dgm:t>
        <a:bodyPr/>
        <a:lstStyle/>
        <a:p>
          <a:endParaRPr lang="en-US">
            <a:latin typeface="EMprint" panose="020B0503020204020204" pitchFamily="34" charset="0"/>
          </a:endParaRPr>
        </a:p>
      </dgm:t>
    </dgm:pt>
    <dgm:pt modelId="{AA36E4C2-D22D-42F8-92A1-43B54F2C7BB2}">
      <dgm:prSet phldrT="[Text]"/>
      <dgm:spPr/>
      <dgm:t>
        <a:bodyPr/>
        <a:lstStyle/>
        <a:p>
          <a:r>
            <a:rPr lang="en-US" dirty="0" smtClean="0">
              <a:latin typeface="EMprint" panose="020B0503020204020204" pitchFamily="34" charset="0"/>
            </a:rPr>
            <a:t>Commitment to customers</a:t>
          </a:r>
          <a:endParaRPr lang="en-US" dirty="0">
            <a:latin typeface="EMprint" panose="020B0503020204020204" pitchFamily="34" charset="0"/>
          </a:endParaRPr>
        </a:p>
      </dgm:t>
    </dgm:pt>
    <dgm:pt modelId="{4E981CFE-014C-47A6-A1C1-FEED092420FE}" type="parTrans" cxnId="{27F6C8B1-A105-424C-9611-E1CF1C9B0A63}">
      <dgm:prSet/>
      <dgm:spPr/>
      <dgm:t>
        <a:bodyPr/>
        <a:lstStyle/>
        <a:p>
          <a:endParaRPr lang="en-US">
            <a:latin typeface="EMprint" panose="020B0503020204020204" pitchFamily="34" charset="0"/>
          </a:endParaRPr>
        </a:p>
      </dgm:t>
    </dgm:pt>
    <dgm:pt modelId="{333C54E1-D30D-4EB6-8FAF-D8034ACE0045}" type="sibTrans" cxnId="{27F6C8B1-A105-424C-9611-E1CF1C9B0A63}">
      <dgm:prSet/>
      <dgm:spPr/>
      <dgm:t>
        <a:bodyPr/>
        <a:lstStyle/>
        <a:p>
          <a:endParaRPr lang="en-US">
            <a:latin typeface="EMprint" panose="020B0503020204020204" pitchFamily="34" charset="0"/>
          </a:endParaRPr>
        </a:p>
      </dgm:t>
    </dgm:pt>
    <dgm:pt modelId="{30F75056-4464-4515-AD49-DFF3528C02BA}">
      <dgm:prSet phldrT="[Text]"/>
      <dgm:spPr/>
      <dgm:t>
        <a:bodyPr/>
        <a:lstStyle/>
        <a:p>
          <a:r>
            <a:rPr lang="en-US" dirty="0" smtClean="0">
              <a:latin typeface="EMprint" panose="020B0503020204020204" pitchFamily="34" charset="0"/>
            </a:rPr>
            <a:t>Unaligned across the team</a:t>
          </a:r>
          <a:endParaRPr lang="en-US" dirty="0">
            <a:latin typeface="EMprint" panose="020B0503020204020204" pitchFamily="34" charset="0"/>
          </a:endParaRPr>
        </a:p>
      </dgm:t>
    </dgm:pt>
    <dgm:pt modelId="{0453996C-9667-4795-A668-31577AF1AF05}" type="parTrans" cxnId="{9744A1A7-2556-449B-A955-3B6C70A45A0C}">
      <dgm:prSet/>
      <dgm:spPr/>
      <dgm:t>
        <a:bodyPr/>
        <a:lstStyle/>
        <a:p>
          <a:endParaRPr lang="en-US">
            <a:latin typeface="EMprint" panose="020B0503020204020204" pitchFamily="34" charset="0"/>
          </a:endParaRPr>
        </a:p>
      </dgm:t>
    </dgm:pt>
    <dgm:pt modelId="{8CDB7534-07A8-4B63-8CE9-2CA1BA30762B}" type="sibTrans" cxnId="{9744A1A7-2556-449B-A955-3B6C70A45A0C}">
      <dgm:prSet/>
      <dgm:spPr/>
      <dgm:t>
        <a:bodyPr/>
        <a:lstStyle/>
        <a:p>
          <a:endParaRPr lang="en-US">
            <a:latin typeface="EMprint" panose="020B0503020204020204" pitchFamily="34" charset="0"/>
          </a:endParaRPr>
        </a:p>
      </dgm:t>
    </dgm:pt>
    <dgm:pt modelId="{DE113404-8B91-4F3E-AD82-5AD7FF9E5BC9}" type="pres">
      <dgm:prSet presAssocID="{BD0CC88C-3955-4E6D-9C8C-D75A82F9C0F9}" presName="diagram" presStyleCnt="0">
        <dgm:presLayoutVars>
          <dgm:dir/>
          <dgm:animLvl val="lvl"/>
          <dgm:resizeHandles val="exact"/>
        </dgm:presLayoutVars>
      </dgm:prSet>
      <dgm:spPr/>
      <dgm:t>
        <a:bodyPr/>
        <a:lstStyle/>
        <a:p>
          <a:endParaRPr lang="en-US"/>
        </a:p>
      </dgm:t>
    </dgm:pt>
    <dgm:pt modelId="{95D82730-C05A-4664-AA3D-21374D2AF332}" type="pres">
      <dgm:prSet presAssocID="{7BB6F715-2381-4764-A352-3F522EEB5D62}" presName="compNode" presStyleCnt="0"/>
      <dgm:spPr/>
    </dgm:pt>
    <dgm:pt modelId="{17CD4737-74C6-42B5-8AC2-20D9C35F4233}" type="pres">
      <dgm:prSet presAssocID="{7BB6F715-2381-4764-A352-3F522EEB5D62}" presName="childRect" presStyleLbl="bgAcc1" presStyleIdx="0" presStyleCnt="5">
        <dgm:presLayoutVars>
          <dgm:bulletEnabled val="1"/>
        </dgm:presLayoutVars>
      </dgm:prSet>
      <dgm:spPr/>
      <dgm:t>
        <a:bodyPr/>
        <a:lstStyle/>
        <a:p>
          <a:endParaRPr lang="en-US"/>
        </a:p>
      </dgm:t>
    </dgm:pt>
    <dgm:pt modelId="{B91620E9-C3EF-44D0-A2F1-9649FB1FA033}" type="pres">
      <dgm:prSet presAssocID="{7BB6F715-2381-4764-A352-3F522EEB5D62}" presName="parentText" presStyleLbl="node1" presStyleIdx="0" presStyleCnt="0">
        <dgm:presLayoutVars>
          <dgm:chMax val="0"/>
          <dgm:bulletEnabled val="1"/>
        </dgm:presLayoutVars>
      </dgm:prSet>
      <dgm:spPr/>
      <dgm:t>
        <a:bodyPr/>
        <a:lstStyle/>
        <a:p>
          <a:endParaRPr lang="en-US"/>
        </a:p>
      </dgm:t>
    </dgm:pt>
    <dgm:pt modelId="{5EC413B3-0F69-4F70-AD61-67B893C2968F}" type="pres">
      <dgm:prSet presAssocID="{7BB6F715-2381-4764-A352-3F522EEB5D62}" presName="parentRect" presStyleLbl="alignNode1" presStyleIdx="0" presStyleCnt="5"/>
      <dgm:spPr/>
      <dgm:t>
        <a:bodyPr/>
        <a:lstStyle/>
        <a:p>
          <a:endParaRPr lang="en-US"/>
        </a:p>
      </dgm:t>
    </dgm:pt>
    <dgm:pt modelId="{4330BDEF-882B-46AA-B292-6E43A80FA0B3}" type="pres">
      <dgm:prSet presAssocID="{7BB6F715-2381-4764-A352-3F522EEB5D62}" presName="adorn" presStyleLbl="fgAccFollowNode1" presStyleIdx="0" presStyleCnt="5"/>
      <dgm:spPr/>
    </dgm:pt>
    <dgm:pt modelId="{3A974196-8440-4928-B364-3C9322EE0A5A}" type="pres">
      <dgm:prSet presAssocID="{710609E2-9B36-463A-B5AA-7B19422E4B26}" presName="sibTrans" presStyleLbl="sibTrans2D1" presStyleIdx="0" presStyleCnt="0"/>
      <dgm:spPr/>
      <dgm:t>
        <a:bodyPr/>
        <a:lstStyle/>
        <a:p>
          <a:endParaRPr lang="en-US"/>
        </a:p>
      </dgm:t>
    </dgm:pt>
    <dgm:pt modelId="{422F719C-A650-4215-A1E7-D21ED516072C}" type="pres">
      <dgm:prSet presAssocID="{ABBBDABF-3D94-4150-B080-3370C524F92F}" presName="compNode" presStyleCnt="0"/>
      <dgm:spPr/>
    </dgm:pt>
    <dgm:pt modelId="{6196E791-105A-45A1-9DDE-1B17357087E1}" type="pres">
      <dgm:prSet presAssocID="{ABBBDABF-3D94-4150-B080-3370C524F92F}" presName="childRect" presStyleLbl="bgAcc1" presStyleIdx="1" presStyleCnt="5">
        <dgm:presLayoutVars>
          <dgm:bulletEnabled val="1"/>
        </dgm:presLayoutVars>
      </dgm:prSet>
      <dgm:spPr/>
      <dgm:t>
        <a:bodyPr/>
        <a:lstStyle/>
        <a:p>
          <a:endParaRPr lang="en-US"/>
        </a:p>
      </dgm:t>
    </dgm:pt>
    <dgm:pt modelId="{A397F71E-4041-4BA0-86FA-9E01C6D3DDBB}" type="pres">
      <dgm:prSet presAssocID="{ABBBDABF-3D94-4150-B080-3370C524F92F}" presName="parentText" presStyleLbl="node1" presStyleIdx="0" presStyleCnt="0">
        <dgm:presLayoutVars>
          <dgm:chMax val="0"/>
          <dgm:bulletEnabled val="1"/>
        </dgm:presLayoutVars>
      </dgm:prSet>
      <dgm:spPr/>
      <dgm:t>
        <a:bodyPr/>
        <a:lstStyle/>
        <a:p>
          <a:endParaRPr lang="en-US"/>
        </a:p>
      </dgm:t>
    </dgm:pt>
    <dgm:pt modelId="{0A413090-BA17-48E0-A381-F142BA305D2F}" type="pres">
      <dgm:prSet presAssocID="{ABBBDABF-3D94-4150-B080-3370C524F92F}" presName="parentRect" presStyleLbl="alignNode1" presStyleIdx="1" presStyleCnt="5"/>
      <dgm:spPr/>
      <dgm:t>
        <a:bodyPr/>
        <a:lstStyle/>
        <a:p>
          <a:endParaRPr lang="en-US"/>
        </a:p>
      </dgm:t>
    </dgm:pt>
    <dgm:pt modelId="{64A677E6-F655-405E-A8A0-303A4697B092}" type="pres">
      <dgm:prSet presAssocID="{ABBBDABF-3D94-4150-B080-3370C524F92F}" presName="adorn" presStyleLbl="fgAccFollowNode1" presStyleIdx="1" presStyleCnt="5"/>
      <dgm:spPr/>
    </dgm:pt>
    <dgm:pt modelId="{86B8241E-89E6-4B0A-AF0A-0E512B864494}" type="pres">
      <dgm:prSet presAssocID="{CCC03D76-CCF2-40DD-B049-B7EA602FCD2F}" presName="sibTrans" presStyleLbl="sibTrans2D1" presStyleIdx="0" presStyleCnt="0"/>
      <dgm:spPr/>
      <dgm:t>
        <a:bodyPr/>
        <a:lstStyle/>
        <a:p>
          <a:endParaRPr lang="en-US"/>
        </a:p>
      </dgm:t>
    </dgm:pt>
    <dgm:pt modelId="{775B36F8-431F-4B89-9F91-A9ABE988963B}" type="pres">
      <dgm:prSet presAssocID="{C99EBA71-0874-48EB-9824-14E392B014CB}" presName="compNode" presStyleCnt="0"/>
      <dgm:spPr/>
    </dgm:pt>
    <dgm:pt modelId="{6AC317A3-2FCF-4691-89E2-07B80A13DC18}" type="pres">
      <dgm:prSet presAssocID="{C99EBA71-0874-48EB-9824-14E392B014CB}" presName="childRect" presStyleLbl="bgAcc1" presStyleIdx="2" presStyleCnt="5">
        <dgm:presLayoutVars>
          <dgm:bulletEnabled val="1"/>
        </dgm:presLayoutVars>
      </dgm:prSet>
      <dgm:spPr/>
      <dgm:t>
        <a:bodyPr/>
        <a:lstStyle/>
        <a:p>
          <a:endParaRPr lang="en-US"/>
        </a:p>
      </dgm:t>
    </dgm:pt>
    <dgm:pt modelId="{A09EEA50-84AB-49E3-8666-F9B9095AF793}" type="pres">
      <dgm:prSet presAssocID="{C99EBA71-0874-48EB-9824-14E392B014CB}" presName="parentText" presStyleLbl="node1" presStyleIdx="0" presStyleCnt="0">
        <dgm:presLayoutVars>
          <dgm:chMax val="0"/>
          <dgm:bulletEnabled val="1"/>
        </dgm:presLayoutVars>
      </dgm:prSet>
      <dgm:spPr/>
      <dgm:t>
        <a:bodyPr/>
        <a:lstStyle/>
        <a:p>
          <a:endParaRPr lang="en-US"/>
        </a:p>
      </dgm:t>
    </dgm:pt>
    <dgm:pt modelId="{C4DD0756-F993-435F-B4C1-58F85647E14E}" type="pres">
      <dgm:prSet presAssocID="{C99EBA71-0874-48EB-9824-14E392B014CB}" presName="parentRect" presStyleLbl="alignNode1" presStyleIdx="2" presStyleCnt="5"/>
      <dgm:spPr/>
      <dgm:t>
        <a:bodyPr/>
        <a:lstStyle/>
        <a:p>
          <a:endParaRPr lang="en-US"/>
        </a:p>
      </dgm:t>
    </dgm:pt>
    <dgm:pt modelId="{69A2611A-C28D-470F-857B-EDF2D1D6FD5E}" type="pres">
      <dgm:prSet presAssocID="{C99EBA71-0874-48EB-9824-14E392B014CB}" presName="adorn" presStyleLbl="fgAccFollowNode1" presStyleIdx="2" presStyleCnt="5"/>
      <dgm:spPr/>
    </dgm:pt>
    <dgm:pt modelId="{7CC27826-6028-4B1F-A8C6-FF2496DF3120}" type="pres">
      <dgm:prSet presAssocID="{71375067-B116-4689-80B7-34429BFBFE6B}" presName="sibTrans" presStyleLbl="sibTrans2D1" presStyleIdx="0" presStyleCnt="0"/>
      <dgm:spPr/>
      <dgm:t>
        <a:bodyPr/>
        <a:lstStyle/>
        <a:p>
          <a:endParaRPr lang="en-US"/>
        </a:p>
      </dgm:t>
    </dgm:pt>
    <dgm:pt modelId="{2822BAE4-23CE-4007-98D4-6128A0C2F6F1}" type="pres">
      <dgm:prSet presAssocID="{4CEBB051-8794-4820-86DC-E9820AD2FBC1}" presName="compNode" presStyleCnt="0"/>
      <dgm:spPr/>
    </dgm:pt>
    <dgm:pt modelId="{8BE2AE30-E8C5-4F9F-AD16-FF98068F06C2}" type="pres">
      <dgm:prSet presAssocID="{4CEBB051-8794-4820-86DC-E9820AD2FBC1}" presName="childRect" presStyleLbl="bgAcc1" presStyleIdx="3" presStyleCnt="5">
        <dgm:presLayoutVars>
          <dgm:bulletEnabled val="1"/>
        </dgm:presLayoutVars>
      </dgm:prSet>
      <dgm:spPr/>
      <dgm:t>
        <a:bodyPr/>
        <a:lstStyle/>
        <a:p>
          <a:endParaRPr lang="en-US"/>
        </a:p>
      </dgm:t>
    </dgm:pt>
    <dgm:pt modelId="{806948D5-FB2E-4C8A-9DA8-A98B6B223250}" type="pres">
      <dgm:prSet presAssocID="{4CEBB051-8794-4820-86DC-E9820AD2FBC1}" presName="parentText" presStyleLbl="node1" presStyleIdx="0" presStyleCnt="0">
        <dgm:presLayoutVars>
          <dgm:chMax val="0"/>
          <dgm:bulletEnabled val="1"/>
        </dgm:presLayoutVars>
      </dgm:prSet>
      <dgm:spPr/>
      <dgm:t>
        <a:bodyPr/>
        <a:lstStyle/>
        <a:p>
          <a:endParaRPr lang="en-US"/>
        </a:p>
      </dgm:t>
    </dgm:pt>
    <dgm:pt modelId="{8CF75322-253A-4C15-BAAB-7BA2F6EBF292}" type="pres">
      <dgm:prSet presAssocID="{4CEBB051-8794-4820-86DC-E9820AD2FBC1}" presName="parentRect" presStyleLbl="alignNode1" presStyleIdx="3" presStyleCnt="5"/>
      <dgm:spPr/>
      <dgm:t>
        <a:bodyPr/>
        <a:lstStyle/>
        <a:p>
          <a:endParaRPr lang="en-US"/>
        </a:p>
      </dgm:t>
    </dgm:pt>
    <dgm:pt modelId="{C3EFB3DE-DEB3-4D01-86BE-85E51B94E5BF}" type="pres">
      <dgm:prSet presAssocID="{4CEBB051-8794-4820-86DC-E9820AD2FBC1}" presName="adorn" presStyleLbl="fgAccFollowNode1" presStyleIdx="3" presStyleCnt="5"/>
      <dgm:spPr/>
    </dgm:pt>
    <dgm:pt modelId="{A66AB17D-CB03-42F5-B80F-7932FB700B30}" type="pres">
      <dgm:prSet presAssocID="{6445F05B-CE3A-4D89-9CCA-24F5A7C3382D}" presName="sibTrans" presStyleLbl="sibTrans2D1" presStyleIdx="0" presStyleCnt="0"/>
      <dgm:spPr/>
      <dgm:t>
        <a:bodyPr/>
        <a:lstStyle/>
        <a:p>
          <a:endParaRPr lang="en-US"/>
        </a:p>
      </dgm:t>
    </dgm:pt>
    <dgm:pt modelId="{9A13EB6A-EC49-4F74-B01F-AF76757C81BB}" type="pres">
      <dgm:prSet presAssocID="{AB7F10A3-B494-42BB-A5EB-2B93E25F203F}" presName="compNode" presStyleCnt="0"/>
      <dgm:spPr/>
    </dgm:pt>
    <dgm:pt modelId="{66718ECC-508E-4BF7-8E04-2B41BCEC3369}" type="pres">
      <dgm:prSet presAssocID="{AB7F10A3-B494-42BB-A5EB-2B93E25F203F}" presName="childRect" presStyleLbl="bgAcc1" presStyleIdx="4" presStyleCnt="5">
        <dgm:presLayoutVars>
          <dgm:bulletEnabled val="1"/>
        </dgm:presLayoutVars>
      </dgm:prSet>
      <dgm:spPr/>
      <dgm:t>
        <a:bodyPr/>
        <a:lstStyle/>
        <a:p>
          <a:endParaRPr lang="en-US"/>
        </a:p>
      </dgm:t>
    </dgm:pt>
    <dgm:pt modelId="{8860BFB6-0F75-4C05-B464-CC5A184697B9}" type="pres">
      <dgm:prSet presAssocID="{AB7F10A3-B494-42BB-A5EB-2B93E25F203F}" presName="parentText" presStyleLbl="node1" presStyleIdx="0" presStyleCnt="0">
        <dgm:presLayoutVars>
          <dgm:chMax val="0"/>
          <dgm:bulletEnabled val="1"/>
        </dgm:presLayoutVars>
      </dgm:prSet>
      <dgm:spPr/>
      <dgm:t>
        <a:bodyPr/>
        <a:lstStyle/>
        <a:p>
          <a:endParaRPr lang="en-US"/>
        </a:p>
      </dgm:t>
    </dgm:pt>
    <dgm:pt modelId="{22CD8054-997F-4EC4-A812-08437583C4AB}" type="pres">
      <dgm:prSet presAssocID="{AB7F10A3-B494-42BB-A5EB-2B93E25F203F}" presName="parentRect" presStyleLbl="alignNode1" presStyleIdx="4" presStyleCnt="5"/>
      <dgm:spPr/>
      <dgm:t>
        <a:bodyPr/>
        <a:lstStyle/>
        <a:p>
          <a:endParaRPr lang="en-US"/>
        </a:p>
      </dgm:t>
    </dgm:pt>
    <dgm:pt modelId="{A7D29CA5-1775-4695-AAB8-04B7D5CF98EC}" type="pres">
      <dgm:prSet presAssocID="{AB7F10A3-B494-42BB-A5EB-2B93E25F203F}" presName="adorn" presStyleLbl="fgAccFollowNode1" presStyleIdx="4" presStyleCnt="5"/>
      <dgm:spPr/>
    </dgm:pt>
  </dgm:ptLst>
  <dgm:cxnLst>
    <dgm:cxn modelId="{33B24384-1714-4462-806D-B0FC5CFD1BC8}" type="presOf" srcId="{AB7F10A3-B494-42BB-A5EB-2B93E25F203F}" destId="{22CD8054-997F-4EC4-A812-08437583C4AB}" srcOrd="1" destOrd="0" presId="urn:microsoft.com/office/officeart/2005/8/layout/bList2"/>
    <dgm:cxn modelId="{93B67656-5497-4C6D-A9F0-46AB8A3B7933}" type="presOf" srcId="{6445F05B-CE3A-4D89-9CCA-24F5A7C3382D}" destId="{A66AB17D-CB03-42F5-B80F-7932FB700B30}" srcOrd="0" destOrd="0" presId="urn:microsoft.com/office/officeart/2005/8/layout/bList2"/>
    <dgm:cxn modelId="{D4080DC9-55A8-407E-AF37-02DD285435C4}" type="presOf" srcId="{0E277152-0FF4-4F5C-9849-2304416DC0A6}" destId="{6AC317A3-2FCF-4691-89E2-07B80A13DC18}" srcOrd="0" destOrd="2" presId="urn:microsoft.com/office/officeart/2005/8/layout/bList2"/>
    <dgm:cxn modelId="{4F2069C3-65C1-4728-9756-361E159FFA75}" type="presOf" srcId="{98C94CBA-9666-4F06-B6EC-B6B533D8CBB3}" destId="{66718ECC-508E-4BF7-8E04-2B41BCEC3369}" srcOrd="0" destOrd="1" presId="urn:microsoft.com/office/officeart/2005/8/layout/bList2"/>
    <dgm:cxn modelId="{658D2ED2-C7FA-4C5A-A881-6A7A54CFBAA6}" srcId="{BD0CC88C-3955-4E6D-9C8C-D75A82F9C0F9}" destId="{AB7F10A3-B494-42BB-A5EB-2B93E25F203F}" srcOrd="4" destOrd="0" parTransId="{FDD8C870-0831-41ED-A517-0D7F81265282}" sibTransId="{B74DF43A-A8DF-4442-9C90-E52BE2B0CCCD}"/>
    <dgm:cxn modelId="{DBC9640D-210D-4C53-B8F1-699928F421D7}" type="presOf" srcId="{02A9E058-9977-4881-BFC6-70FDEF083774}" destId="{17CD4737-74C6-42B5-8AC2-20D9C35F4233}" srcOrd="0" destOrd="2" presId="urn:microsoft.com/office/officeart/2005/8/layout/bList2"/>
    <dgm:cxn modelId="{12E31E42-A810-4C75-A4DF-CE0608F8A77B}" srcId="{BD0CC88C-3955-4E6D-9C8C-D75A82F9C0F9}" destId="{ABBBDABF-3D94-4150-B080-3370C524F92F}" srcOrd="1" destOrd="0" parTransId="{60519384-CFD3-46C1-8AC0-1DC4F54D8E97}" sibTransId="{CCC03D76-CCF2-40DD-B049-B7EA602FCD2F}"/>
    <dgm:cxn modelId="{BD98ED36-E396-4167-ADCB-23527BF56596}" type="presOf" srcId="{C99EBA71-0874-48EB-9824-14E392B014CB}" destId="{C4DD0756-F993-435F-B4C1-58F85647E14E}" srcOrd="1" destOrd="0" presId="urn:microsoft.com/office/officeart/2005/8/layout/bList2"/>
    <dgm:cxn modelId="{00A26C00-2288-4246-A579-33E219B037C0}" type="presOf" srcId="{82095462-E05F-41DF-8E8B-B0A48D4B88C2}" destId="{6196E791-105A-45A1-9DDE-1B17357087E1}" srcOrd="0" destOrd="0" presId="urn:microsoft.com/office/officeart/2005/8/layout/bList2"/>
    <dgm:cxn modelId="{287833FA-5474-487C-9E5C-B61E6DBB27AB}" srcId="{C99EBA71-0874-48EB-9824-14E392B014CB}" destId="{EDD0217C-4446-4F19-822B-5D9D1D73A542}" srcOrd="0" destOrd="0" parTransId="{349D2F1B-F2AC-495E-B221-0C4069A4649B}" sibTransId="{F5519674-E85E-4ECB-B2E6-9844D2684E72}"/>
    <dgm:cxn modelId="{24F5F7FA-23C6-42AA-AD7E-14F447018C83}" type="presOf" srcId="{ABBBDABF-3D94-4150-B080-3370C524F92F}" destId="{A397F71E-4041-4BA0-86FA-9E01C6D3DDBB}" srcOrd="0" destOrd="0" presId="urn:microsoft.com/office/officeart/2005/8/layout/bList2"/>
    <dgm:cxn modelId="{77FEAFE6-2559-467A-ADC7-8FE5DFA79C87}" type="presOf" srcId="{71375067-B116-4689-80B7-34429BFBFE6B}" destId="{7CC27826-6028-4B1F-A8C6-FF2496DF3120}" srcOrd="0" destOrd="0" presId="urn:microsoft.com/office/officeart/2005/8/layout/bList2"/>
    <dgm:cxn modelId="{AAD1BEE8-19B5-409B-9F11-E1D10A213405}" srcId="{BD0CC88C-3955-4E6D-9C8C-D75A82F9C0F9}" destId="{C99EBA71-0874-48EB-9824-14E392B014CB}" srcOrd="2" destOrd="0" parTransId="{AF3D79CC-D8C2-42D2-93A0-D2B6A015223E}" sibTransId="{71375067-B116-4689-80B7-34429BFBFE6B}"/>
    <dgm:cxn modelId="{5B04B417-FD38-429E-8C0C-FF517E093707}" type="presOf" srcId="{CCC03D76-CCF2-40DD-B049-B7EA602FCD2F}" destId="{86B8241E-89E6-4B0A-AF0A-0E512B864494}" srcOrd="0" destOrd="0" presId="urn:microsoft.com/office/officeart/2005/8/layout/bList2"/>
    <dgm:cxn modelId="{5C5C95EF-1085-497B-818A-82E04ABF7F9D}" type="presOf" srcId="{7BB6F715-2381-4764-A352-3F522EEB5D62}" destId="{B91620E9-C3EF-44D0-A2F1-9649FB1FA033}" srcOrd="0" destOrd="0" presId="urn:microsoft.com/office/officeart/2005/8/layout/bList2"/>
    <dgm:cxn modelId="{EB6FF750-0C3D-4F75-87B4-4B176E8E7152}" type="presOf" srcId="{A16CE7B0-BAAB-4B5D-9FDA-F144132BCC7E}" destId="{8BE2AE30-E8C5-4F9F-AD16-FF98068F06C2}" srcOrd="0" destOrd="1" presId="urn:microsoft.com/office/officeart/2005/8/layout/bList2"/>
    <dgm:cxn modelId="{8098D6C0-D052-4CF3-9873-73E857647838}" srcId="{AB7F10A3-B494-42BB-A5EB-2B93E25F203F}" destId="{98C94CBA-9666-4F06-B6EC-B6B533D8CBB3}" srcOrd="1" destOrd="0" parTransId="{911269E6-A8E3-4AD2-B575-2C1C6620D943}" sibTransId="{953D3F37-F633-425D-8131-2C6C8F01E27C}"/>
    <dgm:cxn modelId="{08F326D6-EBF2-47AC-901E-501902FB4854}" srcId="{7BB6F715-2381-4764-A352-3F522EEB5D62}" destId="{02A9E058-9977-4881-BFC6-70FDEF083774}" srcOrd="2" destOrd="0" parTransId="{5A050E13-B117-4FCF-BE2E-D44DA3BCBAD6}" sibTransId="{1F6A0DED-6860-44D6-A39F-16759144727C}"/>
    <dgm:cxn modelId="{E1CC5F27-4FD4-493C-8B8B-7C131C4D8FB5}" type="presOf" srcId="{AA36E4C2-D22D-42F8-92A1-43B54F2C7BB2}" destId="{66718ECC-508E-4BF7-8E04-2B41BCEC3369}" srcOrd="0" destOrd="2" presId="urn:microsoft.com/office/officeart/2005/8/layout/bList2"/>
    <dgm:cxn modelId="{DBBD5E38-4B27-4565-A642-3179342BC96E}" type="presOf" srcId="{4CEBB051-8794-4820-86DC-E9820AD2FBC1}" destId="{8CF75322-253A-4C15-BAAB-7BA2F6EBF292}" srcOrd="1" destOrd="0" presId="urn:microsoft.com/office/officeart/2005/8/layout/bList2"/>
    <dgm:cxn modelId="{B0F8D4ED-38C4-41A5-87FB-D6B2A8A5AB4D}" srcId="{C99EBA71-0874-48EB-9824-14E392B014CB}" destId="{52628A86-65F3-4A2D-BA12-5BA510F83FC6}" srcOrd="1" destOrd="0" parTransId="{A52D9F51-27E7-4702-85D4-E77986C36D1C}" sibTransId="{6D33F530-9CA4-4745-AE29-61A1514494AF}"/>
    <dgm:cxn modelId="{C034CA58-68F1-45D9-B4D7-6870CDE34908}" type="presOf" srcId="{112F0C3D-DADB-45DF-BC9A-FA26688AC5C2}" destId="{66718ECC-508E-4BF7-8E04-2B41BCEC3369}" srcOrd="0" destOrd="0" presId="urn:microsoft.com/office/officeart/2005/8/layout/bList2"/>
    <dgm:cxn modelId="{5775B9E4-1848-4FF9-8B5F-562DB06F6D3D}" srcId="{C99EBA71-0874-48EB-9824-14E392B014CB}" destId="{0E277152-0FF4-4F5C-9849-2304416DC0A6}" srcOrd="2" destOrd="0" parTransId="{59B80848-A775-4182-B5F0-F960A98349BB}" sibTransId="{7C5134AD-399D-415F-806C-5098A5A0C95E}"/>
    <dgm:cxn modelId="{A3CA7BD0-1E8D-46CE-BF9E-2A0AFDD90328}" type="presOf" srcId="{4CEBB051-8794-4820-86DC-E9820AD2FBC1}" destId="{806948D5-FB2E-4C8A-9DA8-A98B6B223250}" srcOrd="0" destOrd="0" presId="urn:microsoft.com/office/officeart/2005/8/layout/bList2"/>
    <dgm:cxn modelId="{78555A36-EB39-4254-AA2C-943DD806A208}" srcId="{4CEBB051-8794-4820-86DC-E9820AD2FBC1}" destId="{A16CE7B0-BAAB-4B5D-9FDA-F144132BCC7E}" srcOrd="1" destOrd="0" parTransId="{26F999EB-EF58-4F8C-B48E-86FCC1D05A36}" sibTransId="{2AD6BC0F-6AB6-43ED-99AF-99659524D7AE}"/>
    <dgm:cxn modelId="{0E3290CD-CE27-4E30-A049-F483F8690EEE}" type="presOf" srcId="{EDD0217C-4446-4F19-822B-5D9D1D73A542}" destId="{6AC317A3-2FCF-4691-89E2-07B80A13DC18}" srcOrd="0" destOrd="0" presId="urn:microsoft.com/office/officeart/2005/8/layout/bList2"/>
    <dgm:cxn modelId="{F7D2D1C5-4726-4933-9B72-AB0C64849C21}" type="presOf" srcId="{C99EBA71-0874-48EB-9824-14E392B014CB}" destId="{A09EEA50-84AB-49E3-8666-F9B9095AF793}" srcOrd="0" destOrd="0" presId="urn:microsoft.com/office/officeart/2005/8/layout/bList2"/>
    <dgm:cxn modelId="{2730533C-26F6-4D65-8A07-285FD36E4E9B}" srcId="{4CEBB051-8794-4820-86DC-E9820AD2FBC1}" destId="{88252888-4648-4C63-839F-1F66B33B0A0A}" srcOrd="0" destOrd="0" parTransId="{6E20C362-2921-4DD5-B7CA-D7FC683C859E}" sibTransId="{E4DBCB5D-87DC-4A22-8054-474DBA76B281}"/>
    <dgm:cxn modelId="{6AEA8C1B-81D9-40D9-95CD-55BF6883E47B}" srcId="{ABBBDABF-3D94-4150-B080-3370C524F92F}" destId="{06E4A99E-D9C4-44F8-89BA-8D46BD3E84B9}" srcOrd="1" destOrd="0" parTransId="{4E521291-E8BB-437D-B2F1-EC49C259141A}" sibTransId="{76C9E1F5-EB34-4A90-B66F-F87544694B77}"/>
    <dgm:cxn modelId="{967A1D19-EF13-4D5B-B9F9-AEAE2C706406}" type="presOf" srcId="{710609E2-9B36-463A-B5AA-7B19422E4B26}" destId="{3A974196-8440-4928-B364-3C9322EE0A5A}" srcOrd="0" destOrd="0" presId="urn:microsoft.com/office/officeart/2005/8/layout/bList2"/>
    <dgm:cxn modelId="{694452EB-A521-46D4-91E7-200F02E33999}" srcId="{ABBBDABF-3D94-4150-B080-3370C524F92F}" destId="{82095462-E05F-41DF-8E8B-B0A48D4B88C2}" srcOrd="0" destOrd="0" parTransId="{07A3927B-9FCE-4FCC-89FA-84A480FD924E}" sibTransId="{ACC53BBE-C56C-4C0A-BF39-7C51EE6F9462}"/>
    <dgm:cxn modelId="{E3DAC92F-0E0E-408A-BFB8-1EDBC70B1A1A}" srcId="{AB7F10A3-B494-42BB-A5EB-2B93E25F203F}" destId="{112F0C3D-DADB-45DF-BC9A-FA26688AC5C2}" srcOrd="0" destOrd="0" parTransId="{E397ED26-AD00-4DDE-A4B7-B9AA135BCB7C}" sibTransId="{4B319164-9209-407E-B24C-52C83806C868}"/>
    <dgm:cxn modelId="{C365E53C-FFE8-46FA-9FC1-7F731A885C73}" type="presOf" srcId="{BD0CC88C-3955-4E6D-9C8C-D75A82F9C0F9}" destId="{DE113404-8B91-4F3E-AD82-5AD7FF9E5BC9}" srcOrd="0" destOrd="0" presId="urn:microsoft.com/office/officeart/2005/8/layout/bList2"/>
    <dgm:cxn modelId="{EA60D082-2CF7-4CFC-BFC9-777CD0B9DAC3}" type="presOf" srcId="{AB7F10A3-B494-42BB-A5EB-2B93E25F203F}" destId="{8860BFB6-0F75-4C05-B464-CC5A184697B9}" srcOrd="0" destOrd="0" presId="urn:microsoft.com/office/officeart/2005/8/layout/bList2"/>
    <dgm:cxn modelId="{763A1B2E-4480-490A-8E10-6CB7FBB6B11A}" srcId="{BD0CC88C-3955-4E6D-9C8C-D75A82F9C0F9}" destId="{4CEBB051-8794-4820-86DC-E9820AD2FBC1}" srcOrd="3" destOrd="0" parTransId="{5F60DC4E-F68A-4E4E-ABDC-3B09E2721479}" sibTransId="{6445F05B-CE3A-4D89-9CCA-24F5A7C3382D}"/>
    <dgm:cxn modelId="{27F6C8B1-A105-424C-9611-E1CF1C9B0A63}" srcId="{AB7F10A3-B494-42BB-A5EB-2B93E25F203F}" destId="{AA36E4C2-D22D-42F8-92A1-43B54F2C7BB2}" srcOrd="2" destOrd="0" parTransId="{4E981CFE-014C-47A6-A1C1-FEED092420FE}" sibTransId="{333C54E1-D30D-4EB6-8FAF-D8034ACE0045}"/>
    <dgm:cxn modelId="{72ED8ED3-C910-4B06-ABA4-DDB9C4B1CE3E}" srcId="{7BB6F715-2381-4764-A352-3F522EEB5D62}" destId="{0BE419A1-F59A-471F-82AA-0E4009F5A918}" srcOrd="1" destOrd="0" parTransId="{CE80C0CB-17EA-4668-8F54-06BC5F7CAA72}" sibTransId="{595B8B24-A8D9-4401-BADD-E6154E98414C}"/>
    <dgm:cxn modelId="{A720873C-AB91-4A65-968C-757699F06A64}" type="presOf" srcId="{30F75056-4464-4515-AD49-DFF3528C02BA}" destId="{6196E791-105A-45A1-9DDE-1B17357087E1}" srcOrd="0" destOrd="2" presId="urn:microsoft.com/office/officeart/2005/8/layout/bList2"/>
    <dgm:cxn modelId="{0F57FC97-9814-4B98-8E28-4E67EE5A2899}" type="presOf" srcId="{06E4A99E-D9C4-44F8-89BA-8D46BD3E84B9}" destId="{6196E791-105A-45A1-9DDE-1B17357087E1}" srcOrd="0" destOrd="1" presId="urn:microsoft.com/office/officeart/2005/8/layout/bList2"/>
    <dgm:cxn modelId="{5C90FAC8-30E1-4CBE-9F14-5919E6C42FD2}" type="presOf" srcId="{ABBBDABF-3D94-4150-B080-3370C524F92F}" destId="{0A413090-BA17-48E0-A381-F142BA305D2F}" srcOrd="1" destOrd="0" presId="urn:microsoft.com/office/officeart/2005/8/layout/bList2"/>
    <dgm:cxn modelId="{27BCEC55-CF40-43E8-B9DF-AE58993918E5}" type="presOf" srcId="{13A8A59A-1434-474F-B38A-783B0CB0AF3C}" destId="{17CD4737-74C6-42B5-8AC2-20D9C35F4233}" srcOrd="0" destOrd="0" presId="urn:microsoft.com/office/officeart/2005/8/layout/bList2"/>
    <dgm:cxn modelId="{259BB4B0-8660-4369-8969-B28CF0E73DDF}" type="presOf" srcId="{7BB6F715-2381-4764-A352-3F522EEB5D62}" destId="{5EC413B3-0F69-4F70-AD61-67B893C2968F}" srcOrd="1" destOrd="0" presId="urn:microsoft.com/office/officeart/2005/8/layout/bList2"/>
    <dgm:cxn modelId="{1020901A-5B9C-40C9-874C-27C154F52646}" srcId="{BD0CC88C-3955-4E6D-9C8C-D75A82F9C0F9}" destId="{7BB6F715-2381-4764-A352-3F522EEB5D62}" srcOrd="0" destOrd="0" parTransId="{2CC0497B-E646-4544-AFCF-65B79A8BD67A}" sibTransId="{710609E2-9B36-463A-B5AA-7B19422E4B26}"/>
    <dgm:cxn modelId="{9744A1A7-2556-449B-A955-3B6C70A45A0C}" srcId="{ABBBDABF-3D94-4150-B080-3370C524F92F}" destId="{30F75056-4464-4515-AD49-DFF3528C02BA}" srcOrd="2" destOrd="0" parTransId="{0453996C-9667-4795-A668-31577AF1AF05}" sibTransId="{8CDB7534-07A8-4B63-8CE9-2CA1BA30762B}"/>
    <dgm:cxn modelId="{8691BC3A-5E9B-452D-A640-9AEB4A8F17C5}" type="presOf" srcId="{0BE419A1-F59A-471F-82AA-0E4009F5A918}" destId="{17CD4737-74C6-42B5-8AC2-20D9C35F4233}" srcOrd="0" destOrd="1" presId="urn:microsoft.com/office/officeart/2005/8/layout/bList2"/>
    <dgm:cxn modelId="{B3D49DB3-C277-46FE-B397-A41E0C2C3B0E}" type="presOf" srcId="{52628A86-65F3-4A2D-BA12-5BA510F83FC6}" destId="{6AC317A3-2FCF-4691-89E2-07B80A13DC18}" srcOrd="0" destOrd="1" presId="urn:microsoft.com/office/officeart/2005/8/layout/bList2"/>
    <dgm:cxn modelId="{A77BFD80-E178-416E-AAA1-BD99EDD40C85}" type="presOf" srcId="{88252888-4648-4C63-839F-1F66B33B0A0A}" destId="{8BE2AE30-E8C5-4F9F-AD16-FF98068F06C2}" srcOrd="0" destOrd="0" presId="urn:microsoft.com/office/officeart/2005/8/layout/bList2"/>
    <dgm:cxn modelId="{F0B37A2D-2CB5-41A6-B7D2-7EBFED2DF17B}" srcId="{7BB6F715-2381-4764-A352-3F522EEB5D62}" destId="{13A8A59A-1434-474F-B38A-783B0CB0AF3C}" srcOrd="0" destOrd="0" parTransId="{ECC7C31C-FF3E-4BCB-AA4D-5CC36B1A585E}" sibTransId="{758E56B0-6663-46FF-B3DF-704C5BFB7782}"/>
    <dgm:cxn modelId="{961CA5D5-54AD-4679-954C-7FB6DB09AA16}" type="presParOf" srcId="{DE113404-8B91-4F3E-AD82-5AD7FF9E5BC9}" destId="{95D82730-C05A-4664-AA3D-21374D2AF332}" srcOrd="0" destOrd="0" presId="urn:microsoft.com/office/officeart/2005/8/layout/bList2"/>
    <dgm:cxn modelId="{56B40A34-88C0-4033-8714-329C47C315C4}" type="presParOf" srcId="{95D82730-C05A-4664-AA3D-21374D2AF332}" destId="{17CD4737-74C6-42B5-8AC2-20D9C35F4233}" srcOrd="0" destOrd="0" presId="urn:microsoft.com/office/officeart/2005/8/layout/bList2"/>
    <dgm:cxn modelId="{DEB0F74B-66C2-47F5-9FFA-53DAA049D787}" type="presParOf" srcId="{95D82730-C05A-4664-AA3D-21374D2AF332}" destId="{B91620E9-C3EF-44D0-A2F1-9649FB1FA033}" srcOrd="1" destOrd="0" presId="urn:microsoft.com/office/officeart/2005/8/layout/bList2"/>
    <dgm:cxn modelId="{E8ED7E12-1530-497C-BF68-D7013E850AF1}" type="presParOf" srcId="{95D82730-C05A-4664-AA3D-21374D2AF332}" destId="{5EC413B3-0F69-4F70-AD61-67B893C2968F}" srcOrd="2" destOrd="0" presId="urn:microsoft.com/office/officeart/2005/8/layout/bList2"/>
    <dgm:cxn modelId="{27B857FF-8BB7-4930-99C4-583728378D7E}" type="presParOf" srcId="{95D82730-C05A-4664-AA3D-21374D2AF332}" destId="{4330BDEF-882B-46AA-B292-6E43A80FA0B3}" srcOrd="3" destOrd="0" presId="urn:microsoft.com/office/officeart/2005/8/layout/bList2"/>
    <dgm:cxn modelId="{683183E9-E496-4305-93AB-C78B122D96A2}" type="presParOf" srcId="{DE113404-8B91-4F3E-AD82-5AD7FF9E5BC9}" destId="{3A974196-8440-4928-B364-3C9322EE0A5A}" srcOrd="1" destOrd="0" presId="urn:microsoft.com/office/officeart/2005/8/layout/bList2"/>
    <dgm:cxn modelId="{7091CC0D-2E37-4935-B501-5555A4506A0E}" type="presParOf" srcId="{DE113404-8B91-4F3E-AD82-5AD7FF9E5BC9}" destId="{422F719C-A650-4215-A1E7-D21ED516072C}" srcOrd="2" destOrd="0" presId="urn:microsoft.com/office/officeart/2005/8/layout/bList2"/>
    <dgm:cxn modelId="{7C296639-487D-428E-ADBA-6EE231921C72}" type="presParOf" srcId="{422F719C-A650-4215-A1E7-D21ED516072C}" destId="{6196E791-105A-45A1-9DDE-1B17357087E1}" srcOrd="0" destOrd="0" presId="urn:microsoft.com/office/officeart/2005/8/layout/bList2"/>
    <dgm:cxn modelId="{A3A254D8-FEFE-4896-84F9-7B9BCA7CC907}" type="presParOf" srcId="{422F719C-A650-4215-A1E7-D21ED516072C}" destId="{A397F71E-4041-4BA0-86FA-9E01C6D3DDBB}" srcOrd="1" destOrd="0" presId="urn:microsoft.com/office/officeart/2005/8/layout/bList2"/>
    <dgm:cxn modelId="{1FEFCFC6-A298-4DF4-ACF5-58CB868F81E5}" type="presParOf" srcId="{422F719C-A650-4215-A1E7-D21ED516072C}" destId="{0A413090-BA17-48E0-A381-F142BA305D2F}" srcOrd="2" destOrd="0" presId="urn:microsoft.com/office/officeart/2005/8/layout/bList2"/>
    <dgm:cxn modelId="{BF54F2B0-83FB-4F80-87A8-A9C75EE87C96}" type="presParOf" srcId="{422F719C-A650-4215-A1E7-D21ED516072C}" destId="{64A677E6-F655-405E-A8A0-303A4697B092}" srcOrd="3" destOrd="0" presId="urn:microsoft.com/office/officeart/2005/8/layout/bList2"/>
    <dgm:cxn modelId="{EA621532-214B-41BD-9945-E121722B9009}" type="presParOf" srcId="{DE113404-8B91-4F3E-AD82-5AD7FF9E5BC9}" destId="{86B8241E-89E6-4B0A-AF0A-0E512B864494}" srcOrd="3" destOrd="0" presId="urn:microsoft.com/office/officeart/2005/8/layout/bList2"/>
    <dgm:cxn modelId="{2E042EBD-71B5-4AE5-A712-D61E91924186}" type="presParOf" srcId="{DE113404-8B91-4F3E-AD82-5AD7FF9E5BC9}" destId="{775B36F8-431F-4B89-9F91-A9ABE988963B}" srcOrd="4" destOrd="0" presId="urn:microsoft.com/office/officeart/2005/8/layout/bList2"/>
    <dgm:cxn modelId="{7D7D15B5-769D-49B7-9BCB-8E40FB914356}" type="presParOf" srcId="{775B36F8-431F-4B89-9F91-A9ABE988963B}" destId="{6AC317A3-2FCF-4691-89E2-07B80A13DC18}" srcOrd="0" destOrd="0" presId="urn:microsoft.com/office/officeart/2005/8/layout/bList2"/>
    <dgm:cxn modelId="{04937CF2-59B9-4063-AA47-DFE3681398F5}" type="presParOf" srcId="{775B36F8-431F-4B89-9F91-A9ABE988963B}" destId="{A09EEA50-84AB-49E3-8666-F9B9095AF793}" srcOrd="1" destOrd="0" presId="urn:microsoft.com/office/officeart/2005/8/layout/bList2"/>
    <dgm:cxn modelId="{6E3011FF-7298-4A7E-B1A9-E8B82766FB01}" type="presParOf" srcId="{775B36F8-431F-4B89-9F91-A9ABE988963B}" destId="{C4DD0756-F993-435F-B4C1-58F85647E14E}" srcOrd="2" destOrd="0" presId="urn:microsoft.com/office/officeart/2005/8/layout/bList2"/>
    <dgm:cxn modelId="{CA54D65A-0E0B-4F93-B237-99E596A4D3C2}" type="presParOf" srcId="{775B36F8-431F-4B89-9F91-A9ABE988963B}" destId="{69A2611A-C28D-470F-857B-EDF2D1D6FD5E}" srcOrd="3" destOrd="0" presId="urn:microsoft.com/office/officeart/2005/8/layout/bList2"/>
    <dgm:cxn modelId="{E572B139-9CBA-496B-A68B-F1D990CD732B}" type="presParOf" srcId="{DE113404-8B91-4F3E-AD82-5AD7FF9E5BC9}" destId="{7CC27826-6028-4B1F-A8C6-FF2496DF3120}" srcOrd="5" destOrd="0" presId="urn:microsoft.com/office/officeart/2005/8/layout/bList2"/>
    <dgm:cxn modelId="{B848B219-4EF5-4A0C-B261-520B1F83BBB1}" type="presParOf" srcId="{DE113404-8B91-4F3E-AD82-5AD7FF9E5BC9}" destId="{2822BAE4-23CE-4007-98D4-6128A0C2F6F1}" srcOrd="6" destOrd="0" presId="urn:microsoft.com/office/officeart/2005/8/layout/bList2"/>
    <dgm:cxn modelId="{4D3979C7-2858-4DFA-BC8D-24D8A42CFAE5}" type="presParOf" srcId="{2822BAE4-23CE-4007-98D4-6128A0C2F6F1}" destId="{8BE2AE30-E8C5-4F9F-AD16-FF98068F06C2}" srcOrd="0" destOrd="0" presId="urn:microsoft.com/office/officeart/2005/8/layout/bList2"/>
    <dgm:cxn modelId="{F86B8A72-4A71-4D4B-99B6-D17B74D95C99}" type="presParOf" srcId="{2822BAE4-23CE-4007-98D4-6128A0C2F6F1}" destId="{806948D5-FB2E-4C8A-9DA8-A98B6B223250}" srcOrd="1" destOrd="0" presId="urn:microsoft.com/office/officeart/2005/8/layout/bList2"/>
    <dgm:cxn modelId="{DBAF4888-F383-4C00-A279-62767A4E0437}" type="presParOf" srcId="{2822BAE4-23CE-4007-98D4-6128A0C2F6F1}" destId="{8CF75322-253A-4C15-BAAB-7BA2F6EBF292}" srcOrd="2" destOrd="0" presId="urn:microsoft.com/office/officeart/2005/8/layout/bList2"/>
    <dgm:cxn modelId="{05482DD1-89DB-463C-AB19-4F2A13ED2DF9}" type="presParOf" srcId="{2822BAE4-23CE-4007-98D4-6128A0C2F6F1}" destId="{C3EFB3DE-DEB3-4D01-86BE-85E51B94E5BF}" srcOrd="3" destOrd="0" presId="urn:microsoft.com/office/officeart/2005/8/layout/bList2"/>
    <dgm:cxn modelId="{F73EA627-F7A5-4CDF-B7EB-988B07E18904}" type="presParOf" srcId="{DE113404-8B91-4F3E-AD82-5AD7FF9E5BC9}" destId="{A66AB17D-CB03-42F5-B80F-7932FB700B30}" srcOrd="7" destOrd="0" presId="urn:microsoft.com/office/officeart/2005/8/layout/bList2"/>
    <dgm:cxn modelId="{FAF7DF87-48D2-40F7-BD32-5D959992F4C1}" type="presParOf" srcId="{DE113404-8B91-4F3E-AD82-5AD7FF9E5BC9}" destId="{9A13EB6A-EC49-4F74-B01F-AF76757C81BB}" srcOrd="8" destOrd="0" presId="urn:microsoft.com/office/officeart/2005/8/layout/bList2"/>
    <dgm:cxn modelId="{4A30FB4E-6243-4E8E-9D23-27F818BAFEBA}" type="presParOf" srcId="{9A13EB6A-EC49-4F74-B01F-AF76757C81BB}" destId="{66718ECC-508E-4BF7-8E04-2B41BCEC3369}" srcOrd="0" destOrd="0" presId="urn:microsoft.com/office/officeart/2005/8/layout/bList2"/>
    <dgm:cxn modelId="{9B61D213-270B-4FD5-8649-3887C597D954}" type="presParOf" srcId="{9A13EB6A-EC49-4F74-B01F-AF76757C81BB}" destId="{8860BFB6-0F75-4C05-B464-CC5A184697B9}" srcOrd="1" destOrd="0" presId="urn:microsoft.com/office/officeart/2005/8/layout/bList2"/>
    <dgm:cxn modelId="{BEBC7C5B-0820-4BD3-980F-0FBD30D367B5}" type="presParOf" srcId="{9A13EB6A-EC49-4F74-B01F-AF76757C81BB}" destId="{22CD8054-997F-4EC4-A812-08437583C4AB}" srcOrd="2" destOrd="0" presId="urn:microsoft.com/office/officeart/2005/8/layout/bList2"/>
    <dgm:cxn modelId="{C6938B82-120B-48E0-B4CD-9A52E1B75FE9}" type="presParOf" srcId="{9A13EB6A-EC49-4F74-B01F-AF76757C81BB}" destId="{A7D29CA5-1775-4695-AAB8-04B7D5CF98E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59F9E9-2416-4655-AF22-C1311CEFAE08}" type="doc">
      <dgm:prSet loTypeId="urn:microsoft.com/office/officeart/2005/8/layout/radial6" loCatId="cycle" qsTypeId="urn:microsoft.com/office/officeart/2005/8/quickstyle/simple3" qsCatId="simple" csTypeId="urn:microsoft.com/office/officeart/2005/8/colors/colorful3" csCatId="colorful" phldr="1"/>
      <dgm:spPr/>
      <dgm:t>
        <a:bodyPr/>
        <a:lstStyle/>
        <a:p>
          <a:endParaRPr lang="en-US"/>
        </a:p>
      </dgm:t>
    </dgm:pt>
    <dgm:pt modelId="{37E74465-C1ED-4E99-8DBB-A30F813009BC}">
      <dgm:prSet phldrT="[Text]"/>
      <dgm:spPr/>
      <dgm:t>
        <a:bodyPr/>
        <a:lstStyle/>
        <a:p>
          <a:r>
            <a:rPr lang="en-US" b="0" dirty="0" smtClean="0">
              <a:latin typeface="EMprint" panose="020B0503020204020204" pitchFamily="34" charset="0"/>
            </a:rPr>
            <a:t>Kanban Practices</a:t>
          </a:r>
          <a:endParaRPr lang="en-US" b="0" dirty="0">
            <a:latin typeface="EMprint" panose="020B0503020204020204" pitchFamily="34" charset="0"/>
          </a:endParaRPr>
        </a:p>
      </dgm:t>
    </dgm:pt>
    <dgm:pt modelId="{BB2B24B2-6C89-476E-9233-51962ABB2906}" type="parTrans" cxnId="{1AA3AB73-FB40-4CD5-8948-B70AE1C79747}">
      <dgm:prSet/>
      <dgm:spPr/>
      <dgm:t>
        <a:bodyPr/>
        <a:lstStyle/>
        <a:p>
          <a:endParaRPr lang="en-US">
            <a:latin typeface="EMprint" panose="020B0503020204020204" pitchFamily="34" charset="0"/>
          </a:endParaRPr>
        </a:p>
      </dgm:t>
    </dgm:pt>
    <dgm:pt modelId="{F2CFE2A0-7671-4721-804E-70DE3AA1F2C7}" type="sibTrans" cxnId="{1AA3AB73-FB40-4CD5-8948-B70AE1C79747}">
      <dgm:prSet/>
      <dgm:spPr/>
      <dgm:t>
        <a:bodyPr/>
        <a:lstStyle/>
        <a:p>
          <a:endParaRPr lang="en-US">
            <a:latin typeface="EMprint" panose="020B0503020204020204" pitchFamily="34" charset="0"/>
          </a:endParaRPr>
        </a:p>
      </dgm:t>
    </dgm:pt>
    <dgm:pt modelId="{D0A16347-7194-4826-9553-2EBF5FA95C2A}">
      <dgm:prSet phldrT="[Text]" custT="1"/>
      <dgm:spPr/>
      <dgm:t>
        <a:bodyPr/>
        <a:lstStyle/>
        <a:p>
          <a:r>
            <a:rPr lang="en-US" sz="1800" b="0" dirty="0" smtClean="0">
              <a:latin typeface="EMprint" panose="020B0503020204020204" pitchFamily="34" charset="0"/>
            </a:rPr>
            <a:t>Visualize Workflow</a:t>
          </a:r>
          <a:endParaRPr lang="en-US" sz="1800" b="0" dirty="0">
            <a:latin typeface="EMprint" panose="020B0503020204020204" pitchFamily="34" charset="0"/>
          </a:endParaRPr>
        </a:p>
      </dgm:t>
    </dgm:pt>
    <dgm:pt modelId="{C4A2C6FC-6B24-43A1-99D7-9C31B0589414}" type="parTrans" cxnId="{511A7F84-2CAA-41F2-8CAC-7E30D999F881}">
      <dgm:prSet/>
      <dgm:spPr/>
      <dgm:t>
        <a:bodyPr/>
        <a:lstStyle/>
        <a:p>
          <a:endParaRPr lang="en-US">
            <a:latin typeface="EMprint" panose="020B0503020204020204" pitchFamily="34" charset="0"/>
          </a:endParaRPr>
        </a:p>
      </dgm:t>
    </dgm:pt>
    <dgm:pt modelId="{52A4AEA9-E960-4526-99F0-7EC4B4797408}" type="sibTrans" cxnId="{511A7F84-2CAA-41F2-8CAC-7E30D999F881}">
      <dgm:prSet/>
      <dgm:spPr/>
      <dgm:t>
        <a:bodyPr/>
        <a:lstStyle/>
        <a:p>
          <a:endParaRPr lang="en-US">
            <a:latin typeface="EMprint" panose="020B0503020204020204" pitchFamily="34" charset="0"/>
          </a:endParaRPr>
        </a:p>
      </dgm:t>
    </dgm:pt>
    <dgm:pt modelId="{BAE19A07-F005-45B7-8155-FECE8E9CD987}">
      <dgm:prSet phldrT="[Text]"/>
      <dgm:spPr/>
      <dgm:t>
        <a:bodyPr/>
        <a:lstStyle/>
        <a:p>
          <a:r>
            <a:rPr lang="en-US" b="0" dirty="0" smtClean="0">
              <a:latin typeface="EMprint" panose="020B0503020204020204" pitchFamily="34" charset="0"/>
            </a:rPr>
            <a:t>Limit Work-in-progress</a:t>
          </a:r>
          <a:endParaRPr lang="en-US" b="0" dirty="0">
            <a:latin typeface="EMprint" panose="020B0503020204020204" pitchFamily="34" charset="0"/>
          </a:endParaRPr>
        </a:p>
      </dgm:t>
    </dgm:pt>
    <dgm:pt modelId="{444D19E9-7C61-4798-B46A-1607F41A1692}" type="parTrans" cxnId="{3BFB13EC-B454-453E-9EA8-5A24D25DEEC9}">
      <dgm:prSet/>
      <dgm:spPr/>
      <dgm:t>
        <a:bodyPr/>
        <a:lstStyle/>
        <a:p>
          <a:endParaRPr lang="en-US">
            <a:latin typeface="EMprint" panose="020B0503020204020204" pitchFamily="34" charset="0"/>
          </a:endParaRPr>
        </a:p>
      </dgm:t>
    </dgm:pt>
    <dgm:pt modelId="{AA9C32BC-0ADC-4589-BEA4-CACCE9C21901}" type="sibTrans" cxnId="{3BFB13EC-B454-453E-9EA8-5A24D25DEEC9}">
      <dgm:prSet/>
      <dgm:spPr/>
      <dgm:t>
        <a:bodyPr/>
        <a:lstStyle/>
        <a:p>
          <a:endParaRPr lang="en-US">
            <a:latin typeface="EMprint" panose="020B0503020204020204" pitchFamily="34" charset="0"/>
          </a:endParaRPr>
        </a:p>
      </dgm:t>
    </dgm:pt>
    <dgm:pt modelId="{3E3B6FFC-C722-4D59-94E0-900124D92BB9}">
      <dgm:prSet phldrT="[Text]"/>
      <dgm:spPr/>
      <dgm:t>
        <a:bodyPr/>
        <a:lstStyle/>
        <a:p>
          <a:r>
            <a:rPr lang="en-US" b="0" dirty="0" smtClean="0">
              <a:latin typeface="EMprint" panose="020B0503020204020204" pitchFamily="34" charset="0"/>
            </a:rPr>
            <a:t>Manage flow</a:t>
          </a:r>
          <a:endParaRPr lang="en-US" b="0" dirty="0">
            <a:latin typeface="EMprint" panose="020B0503020204020204" pitchFamily="34" charset="0"/>
          </a:endParaRPr>
        </a:p>
      </dgm:t>
    </dgm:pt>
    <dgm:pt modelId="{118CD73D-D741-4EA9-8B35-F4432662F1BF}" type="parTrans" cxnId="{ACA81EC3-4C35-4F28-8517-FAB5B3C5F451}">
      <dgm:prSet/>
      <dgm:spPr/>
      <dgm:t>
        <a:bodyPr/>
        <a:lstStyle/>
        <a:p>
          <a:endParaRPr lang="en-US">
            <a:latin typeface="EMprint" panose="020B0503020204020204" pitchFamily="34" charset="0"/>
          </a:endParaRPr>
        </a:p>
      </dgm:t>
    </dgm:pt>
    <dgm:pt modelId="{D7954917-4B08-47CE-AF93-288C75BE27A2}" type="sibTrans" cxnId="{ACA81EC3-4C35-4F28-8517-FAB5B3C5F451}">
      <dgm:prSet/>
      <dgm:spPr/>
      <dgm:t>
        <a:bodyPr/>
        <a:lstStyle/>
        <a:p>
          <a:endParaRPr lang="en-US">
            <a:latin typeface="EMprint" panose="020B0503020204020204" pitchFamily="34" charset="0"/>
          </a:endParaRPr>
        </a:p>
      </dgm:t>
    </dgm:pt>
    <dgm:pt modelId="{C3C5617F-7C95-409D-8040-1A86C2433296}">
      <dgm:prSet phldrT="[Text]"/>
      <dgm:spPr/>
      <dgm:t>
        <a:bodyPr/>
        <a:lstStyle/>
        <a:p>
          <a:r>
            <a:rPr lang="en-US" b="0" dirty="0" smtClean="0">
              <a:latin typeface="EMprint" panose="020B0503020204020204" pitchFamily="34" charset="0"/>
            </a:rPr>
            <a:t>Make policies explicit</a:t>
          </a:r>
          <a:endParaRPr lang="en-US" b="0" dirty="0">
            <a:latin typeface="EMprint" panose="020B0503020204020204" pitchFamily="34" charset="0"/>
          </a:endParaRPr>
        </a:p>
      </dgm:t>
    </dgm:pt>
    <dgm:pt modelId="{9B514DEA-07A6-45AA-9C30-09076D7675A0}" type="parTrans" cxnId="{95E6961F-26FD-49C6-836C-2CB55BC6CA8B}">
      <dgm:prSet/>
      <dgm:spPr/>
      <dgm:t>
        <a:bodyPr/>
        <a:lstStyle/>
        <a:p>
          <a:endParaRPr lang="en-US">
            <a:latin typeface="EMprint" panose="020B0503020204020204" pitchFamily="34" charset="0"/>
          </a:endParaRPr>
        </a:p>
      </dgm:t>
    </dgm:pt>
    <dgm:pt modelId="{981B8AB3-2CD6-4000-A544-D87E19B6590E}" type="sibTrans" cxnId="{95E6961F-26FD-49C6-836C-2CB55BC6CA8B}">
      <dgm:prSet/>
      <dgm:spPr/>
      <dgm:t>
        <a:bodyPr/>
        <a:lstStyle/>
        <a:p>
          <a:endParaRPr lang="en-US">
            <a:latin typeface="EMprint" panose="020B0503020204020204" pitchFamily="34" charset="0"/>
          </a:endParaRPr>
        </a:p>
      </dgm:t>
    </dgm:pt>
    <dgm:pt modelId="{8B26C45B-842B-41AB-915F-C7DCE969FC0D}">
      <dgm:prSet phldrT="[Text]" custT="1"/>
      <dgm:spPr/>
      <dgm:t>
        <a:bodyPr/>
        <a:lstStyle/>
        <a:p>
          <a:endParaRPr lang="en-US" sz="2000" b="0" dirty="0">
            <a:latin typeface="EMprint" panose="020B0503020204020204" pitchFamily="34" charset="0"/>
          </a:endParaRPr>
        </a:p>
      </dgm:t>
    </dgm:pt>
    <dgm:pt modelId="{21FC5BB7-27E7-4A72-96DE-CE090C51A60B}" type="sibTrans" cxnId="{49867A5F-6D94-4652-B541-7A8F2F85FBCA}">
      <dgm:prSet/>
      <dgm:spPr/>
      <dgm:t>
        <a:bodyPr/>
        <a:lstStyle/>
        <a:p>
          <a:endParaRPr lang="en-US">
            <a:latin typeface="EMprint" panose="020B0503020204020204" pitchFamily="34" charset="0"/>
          </a:endParaRPr>
        </a:p>
      </dgm:t>
    </dgm:pt>
    <dgm:pt modelId="{87647C37-950C-41A4-9D79-69C57DB7AEF4}" type="parTrans" cxnId="{49867A5F-6D94-4652-B541-7A8F2F85FBCA}">
      <dgm:prSet/>
      <dgm:spPr/>
      <dgm:t>
        <a:bodyPr/>
        <a:lstStyle/>
        <a:p>
          <a:endParaRPr lang="en-US">
            <a:latin typeface="EMprint" panose="020B0503020204020204" pitchFamily="34" charset="0"/>
          </a:endParaRPr>
        </a:p>
      </dgm:t>
    </dgm:pt>
    <dgm:pt modelId="{F4E6D930-C93E-48B3-9317-C59B917F9718}">
      <dgm:prSet phldrT="[Text]" custT="1"/>
      <dgm:spPr/>
      <dgm:t>
        <a:bodyPr/>
        <a:lstStyle/>
        <a:p>
          <a:endParaRPr lang="en-US" sz="2000" b="0" dirty="0">
            <a:latin typeface="EMprint" panose="020B0503020204020204" pitchFamily="34" charset="0"/>
          </a:endParaRPr>
        </a:p>
      </dgm:t>
    </dgm:pt>
    <dgm:pt modelId="{D205338C-C7CA-4C3B-B8A1-2195AE13F3D5}" type="parTrans" cxnId="{8473AE3E-E186-4BA6-A0BE-5544BEB40FF2}">
      <dgm:prSet/>
      <dgm:spPr/>
      <dgm:t>
        <a:bodyPr/>
        <a:lstStyle/>
        <a:p>
          <a:endParaRPr lang="en-US">
            <a:latin typeface="EMprint" panose="020B0503020204020204" pitchFamily="34" charset="0"/>
          </a:endParaRPr>
        </a:p>
      </dgm:t>
    </dgm:pt>
    <dgm:pt modelId="{20DC3A41-B485-4CE2-8089-22A356EA05E1}" type="sibTrans" cxnId="{8473AE3E-E186-4BA6-A0BE-5544BEB40FF2}">
      <dgm:prSet/>
      <dgm:spPr/>
      <dgm:t>
        <a:bodyPr/>
        <a:lstStyle/>
        <a:p>
          <a:endParaRPr lang="en-US">
            <a:latin typeface="EMprint" panose="020B0503020204020204" pitchFamily="34" charset="0"/>
          </a:endParaRPr>
        </a:p>
      </dgm:t>
    </dgm:pt>
    <dgm:pt modelId="{93A05B33-5EC1-4A52-9581-C10D78E717E1}" type="pres">
      <dgm:prSet presAssocID="{8859F9E9-2416-4655-AF22-C1311CEFAE08}" presName="Name0" presStyleCnt="0">
        <dgm:presLayoutVars>
          <dgm:chMax val="1"/>
          <dgm:dir/>
          <dgm:animLvl val="ctr"/>
          <dgm:resizeHandles val="exact"/>
        </dgm:presLayoutVars>
      </dgm:prSet>
      <dgm:spPr/>
      <dgm:t>
        <a:bodyPr/>
        <a:lstStyle/>
        <a:p>
          <a:endParaRPr lang="en-US"/>
        </a:p>
      </dgm:t>
    </dgm:pt>
    <dgm:pt modelId="{F168EB3F-0ACE-4062-94D2-82D040DA2C6F}" type="pres">
      <dgm:prSet presAssocID="{37E74465-C1ED-4E99-8DBB-A30F813009BC}" presName="centerShape" presStyleLbl="node0" presStyleIdx="0" presStyleCnt="1"/>
      <dgm:spPr/>
      <dgm:t>
        <a:bodyPr/>
        <a:lstStyle/>
        <a:p>
          <a:endParaRPr lang="en-US"/>
        </a:p>
      </dgm:t>
    </dgm:pt>
    <dgm:pt modelId="{4656A343-A1EB-44A3-893B-CD965895CA7E}" type="pres">
      <dgm:prSet presAssocID="{D0A16347-7194-4826-9553-2EBF5FA95C2A}" presName="node" presStyleLbl="node1" presStyleIdx="0" presStyleCnt="6">
        <dgm:presLayoutVars>
          <dgm:bulletEnabled val="1"/>
        </dgm:presLayoutVars>
      </dgm:prSet>
      <dgm:spPr/>
      <dgm:t>
        <a:bodyPr/>
        <a:lstStyle/>
        <a:p>
          <a:endParaRPr lang="en-US"/>
        </a:p>
      </dgm:t>
    </dgm:pt>
    <dgm:pt modelId="{49F05892-2894-4E88-8E09-8B7FE3E4140E}" type="pres">
      <dgm:prSet presAssocID="{D0A16347-7194-4826-9553-2EBF5FA95C2A}" presName="dummy" presStyleCnt="0"/>
      <dgm:spPr/>
      <dgm:t>
        <a:bodyPr/>
        <a:lstStyle/>
        <a:p>
          <a:endParaRPr lang="en-US"/>
        </a:p>
      </dgm:t>
    </dgm:pt>
    <dgm:pt modelId="{3C402686-4099-4E07-A7EE-CF141521552A}" type="pres">
      <dgm:prSet presAssocID="{52A4AEA9-E960-4526-99F0-7EC4B4797408}" presName="sibTrans" presStyleLbl="sibTrans2D1" presStyleIdx="0" presStyleCnt="6"/>
      <dgm:spPr/>
      <dgm:t>
        <a:bodyPr/>
        <a:lstStyle/>
        <a:p>
          <a:endParaRPr lang="en-US"/>
        </a:p>
      </dgm:t>
    </dgm:pt>
    <dgm:pt modelId="{7C9229EE-8D7A-4D46-9350-AF57FB09F3AB}" type="pres">
      <dgm:prSet presAssocID="{BAE19A07-F005-45B7-8155-FECE8E9CD987}" presName="node" presStyleLbl="node1" presStyleIdx="1" presStyleCnt="6">
        <dgm:presLayoutVars>
          <dgm:bulletEnabled val="1"/>
        </dgm:presLayoutVars>
      </dgm:prSet>
      <dgm:spPr/>
      <dgm:t>
        <a:bodyPr/>
        <a:lstStyle/>
        <a:p>
          <a:endParaRPr lang="en-US"/>
        </a:p>
      </dgm:t>
    </dgm:pt>
    <dgm:pt modelId="{F34B2C67-7746-4FF0-BEBC-2AE46576A76D}" type="pres">
      <dgm:prSet presAssocID="{BAE19A07-F005-45B7-8155-FECE8E9CD987}" presName="dummy" presStyleCnt="0"/>
      <dgm:spPr/>
      <dgm:t>
        <a:bodyPr/>
        <a:lstStyle/>
        <a:p>
          <a:endParaRPr lang="en-US"/>
        </a:p>
      </dgm:t>
    </dgm:pt>
    <dgm:pt modelId="{02B471A0-C65E-4730-9361-41D7D626412A}" type="pres">
      <dgm:prSet presAssocID="{AA9C32BC-0ADC-4589-BEA4-CACCE9C21901}" presName="sibTrans" presStyleLbl="sibTrans2D1" presStyleIdx="1" presStyleCnt="6"/>
      <dgm:spPr/>
      <dgm:t>
        <a:bodyPr/>
        <a:lstStyle/>
        <a:p>
          <a:endParaRPr lang="en-US"/>
        </a:p>
      </dgm:t>
    </dgm:pt>
    <dgm:pt modelId="{2EE47987-B909-4732-AE28-FF95FAE7823C}" type="pres">
      <dgm:prSet presAssocID="{3E3B6FFC-C722-4D59-94E0-900124D92BB9}" presName="node" presStyleLbl="node1" presStyleIdx="2" presStyleCnt="6">
        <dgm:presLayoutVars>
          <dgm:bulletEnabled val="1"/>
        </dgm:presLayoutVars>
      </dgm:prSet>
      <dgm:spPr/>
      <dgm:t>
        <a:bodyPr/>
        <a:lstStyle/>
        <a:p>
          <a:endParaRPr lang="en-US"/>
        </a:p>
      </dgm:t>
    </dgm:pt>
    <dgm:pt modelId="{479D313F-9397-4EE8-A873-D40936350F85}" type="pres">
      <dgm:prSet presAssocID="{3E3B6FFC-C722-4D59-94E0-900124D92BB9}" presName="dummy" presStyleCnt="0"/>
      <dgm:spPr/>
      <dgm:t>
        <a:bodyPr/>
        <a:lstStyle/>
        <a:p>
          <a:endParaRPr lang="en-US"/>
        </a:p>
      </dgm:t>
    </dgm:pt>
    <dgm:pt modelId="{C39BE947-5126-4E96-9721-7C15DA6F98CC}" type="pres">
      <dgm:prSet presAssocID="{D7954917-4B08-47CE-AF93-288C75BE27A2}" presName="sibTrans" presStyleLbl="sibTrans2D1" presStyleIdx="2" presStyleCnt="6"/>
      <dgm:spPr/>
      <dgm:t>
        <a:bodyPr/>
        <a:lstStyle/>
        <a:p>
          <a:endParaRPr lang="en-US"/>
        </a:p>
      </dgm:t>
    </dgm:pt>
    <dgm:pt modelId="{908F2782-2A41-401D-B0AE-EB6AE4A4F753}" type="pres">
      <dgm:prSet presAssocID="{C3C5617F-7C95-409D-8040-1A86C2433296}" presName="node" presStyleLbl="node1" presStyleIdx="3" presStyleCnt="6">
        <dgm:presLayoutVars>
          <dgm:bulletEnabled val="1"/>
        </dgm:presLayoutVars>
      </dgm:prSet>
      <dgm:spPr/>
      <dgm:t>
        <a:bodyPr/>
        <a:lstStyle/>
        <a:p>
          <a:endParaRPr lang="en-US"/>
        </a:p>
      </dgm:t>
    </dgm:pt>
    <dgm:pt modelId="{C3738A59-E6D2-4D94-9343-F09E6566C571}" type="pres">
      <dgm:prSet presAssocID="{C3C5617F-7C95-409D-8040-1A86C2433296}" presName="dummy" presStyleCnt="0"/>
      <dgm:spPr/>
      <dgm:t>
        <a:bodyPr/>
        <a:lstStyle/>
        <a:p>
          <a:endParaRPr lang="en-US"/>
        </a:p>
      </dgm:t>
    </dgm:pt>
    <dgm:pt modelId="{C37A049A-4E82-4567-8EBE-EFBE2E7FDD4B}" type="pres">
      <dgm:prSet presAssocID="{981B8AB3-2CD6-4000-A544-D87E19B6590E}" presName="sibTrans" presStyleLbl="sibTrans2D1" presStyleIdx="3" presStyleCnt="6"/>
      <dgm:spPr/>
      <dgm:t>
        <a:bodyPr/>
        <a:lstStyle/>
        <a:p>
          <a:endParaRPr lang="en-US"/>
        </a:p>
      </dgm:t>
    </dgm:pt>
    <dgm:pt modelId="{BB42D9AE-1957-4748-8063-44B94C392B05}" type="pres">
      <dgm:prSet presAssocID="{8B26C45B-842B-41AB-915F-C7DCE969FC0D}" presName="node" presStyleLbl="node1" presStyleIdx="4" presStyleCnt="6">
        <dgm:presLayoutVars>
          <dgm:bulletEnabled val="1"/>
        </dgm:presLayoutVars>
      </dgm:prSet>
      <dgm:spPr/>
      <dgm:t>
        <a:bodyPr/>
        <a:lstStyle/>
        <a:p>
          <a:endParaRPr lang="en-US"/>
        </a:p>
      </dgm:t>
    </dgm:pt>
    <dgm:pt modelId="{09F43A92-4710-4708-B94A-2C9163BF7EA5}" type="pres">
      <dgm:prSet presAssocID="{8B26C45B-842B-41AB-915F-C7DCE969FC0D}" presName="dummy" presStyleCnt="0"/>
      <dgm:spPr/>
      <dgm:t>
        <a:bodyPr/>
        <a:lstStyle/>
        <a:p>
          <a:endParaRPr lang="en-US"/>
        </a:p>
      </dgm:t>
    </dgm:pt>
    <dgm:pt modelId="{3C0FB93C-87F2-427F-86E9-65B754BE53E0}" type="pres">
      <dgm:prSet presAssocID="{21FC5BB7-27E7-4A72-96DE-CE090C51A60B}" presName="sibTrans" presStyleLbl="sibTrans2D1" presStyleIdx="4" presStyleCnt="6"/>
      <dgm:spPr/>
      <dgm:t>
        <a:bodyPr/>
        <a:lstStyle/>
        <a:p>
          <a:endParaRPr lang="en-US"/>
        </a:p>
      </dgm:t>
    </dgm:pt>
    <dgm:pt modelId="{D3237196-55E9-4C3E-B582-63E831BF5591}" type="pres">
      <dgm:prSet presAssocID="{F4E6D930-C93E-48B3-9317-C59B917F9718}" presName="node" presStyleLbl="node1" presStyleIdx="5" presStyleCnt="6">
        <dgm:presLayoutVars>
          <dgm:bulletEnabled val="1"/>
        </dgm:presLayoutVars>
      </dgm:prSet>
      <dgm:spPr/>
      <dgm:t>
        <a:bodyPr/>
        <a:lstStyle/>
        <a:p>
          <a:endParaRPr lang="en-US"/>
        </a:p>
      </dgm:t>
    </dgm:pt>
    <dgm:pt modelId="{482A3908-6A8F-4D6A-AB75-9E5C682F90E5}" type="pres">
      <dgm:prSet presAssocID="{F4E6D930-C93E-48B3-9317-C59B917F9718}" presName="dummy" presStyleCnt="0"/>
      <dgm:spPr/>
      <dgm:t>
        <a:bodyPr/>
        <a:lstStyle/>
        <a:p>
          <a:endParaRPr lang="en-US"/>
        </a:p>
      </dgm:t>
    </dgm:pt>
    <dgm:pt modelId="{1C48EF99-C8AA-444A-BC9B-A746C14838C6}" type="pres">
      <dgm:prSet presAssocID="{20DC3A41-B485-4CE2-8089-22A356EA05E1}" presName="sibTrans" presStyleLbl="sibTrans2D1" presStyleIdx="5" presStyleCnt="6"/>
      <dgm:spPr/>
      <dgm:t>
        <a:bodyPr/>
        <a:lstStyle/>
        <a:p>
          <a:endParaRPr lang="en-US"/>
        </a:p>
      </dgm:t>
    </dgm:pt>
  </dgm:ptLst>
  <dgm:cxnLst>
    <dgm:cxn modelId="{0A8FECEE-54BC-4830-9012-02E33A032B80}" type="presOf" srcId="{20DC3A41-B485-4CE2-8089-22A356EA05E1}" destId="{1C48EF99-C8AA-444A-BC9B-A746C14838C6}" srcOrd="0" destOrd="0" presId="urn:microsoft.com/office/officeart/2005/8/layout/radial6"/>
    <dgm:cxn modelId="{1AA3AB73-FB40-4CD5-8948-B70AE1C79747}" srcId="{8859F9E9-2416-4655-AF22-C1311CEFAE08}" destId="{37E74465-C1ED-4E99-8DBB-A30F813009BC}" srcOrd="0" destOrd="0" parTransId="{BB2B24B2-6C89-476E-9233-51962ABB2906}" sibTransId="{F2CFE2A0-7671-4721-804E-70DE3AA1F2C7}"/>
    <dgm:cxn modelId="{956454E8-6321-44F8-A4DD-DD802A838710}" type="presOf" srcId="{981B8AB3-2CD6-4000-A544-D87E19B6590E}" destId="{C37A049A-4E82-4567-8EBE-EFBE2E7FDD4B}" srcOrd="0" destOrd="0" presId="urn:microsoft.com/office/officeart/2005/8/layout/radial6"/>
    <dgm:cxn modelId="{B6BBCC2E-440F-4F47-9A12-BDA93C6870DC}" type="presOf" srcId="{21FC5BB7-27E7-4A72-96DE-CE090C51A60B}" destId="{3C0FB93C-87F2-427F-86E9-65B754BE53E0}" srcOrd="0" destOrd="0" presId="urn:microsoft.com/office/officeart/2005/8/layout/radial6"/>
    <dgm:cxn modelId="{921B7738-09C6-4340-AC5E-9472FB720ED3}" type="presOf" srcId="{D0A16347-7194-4826-9553-2EBF5FA95C2A}" destId="{4656A343-A1EB-44A3-893B-CD965895CA7E}" srcOrd="0" destOrd="0" presId="urn:microsoft.com/office/officeart/2005/8/layout/radial6"/>
    <dgm:cxn modelId="{49867A5F-6D94-4652-B541-7A8F2F85FBCA}" srcId="{37E74465-C1ED-4E99-8DBB-A30F813009BC}" destId="{8B26C45B-842B-41AB-915F-C7DCE969FC0D}" srcOrd="4" destOrd="0" parTransId="{87647C37-950C-41A4-9D79-69C57DB7AEF4}" sibTransId="{21FC5BB7-27E7-4A72-96DE-CE090C51A60B}"/>
    <dgm:cxn modelId="{EDFC015B-515E-4E10-8D77-9268EC8BE6ED}" type="presOf" srcId="{37E74465-C1ED-4E99-8DBB-A30F813009BC}" destId="{F168EB3F-0ACE-4062-94D2-82D040DA2C6F}" srcOrd="0" destOrd="0" presId="urn:microsoft.com/office/officeart/2005/8/layout/radial6"/>
    <dgm:cxn modelId="{95E6961F-26FD-49C6-836C-2CB55BC6CA8B}" srcId="{37E74465-C1ED-4E99-8DBB-A30F813009BC}" destId="{C3C5617F-7C95-409D-8040-1A86C2433296}" srcOrd="3" destOrd="0" parTransId="{9B514DEA-07A6-45AA-9C30-09076D7675A0}" sibTransId="{981B8AB3-2CD6-4000-A544-D87E19B6590E}"/>
    <dgm:cxn modelId="{F1F89BBE-A743-4EF7-925A-143D7D38D0F0}" type="presOf" srcId="{52A4AEA9-E960-4526-99F0-7EC4B4797408}" destId="{3C402686-4099-4E07-A7EE-CF141521552A}" srcOrd="0" destOrd="0" presId="urn:microsoft.com/office/officeart/2005/8/layout/radial6"/>
    <dgm:cxn modelId="{8473AE3E-E186-4BA6-A0BE-5544BEB40FF2}" srcId="{37E74465-C1ED-4E99-8DBB-A30F813009BC}" destId="{F4E6D930-C93E-48B3-9317-C59B917F9718}" srcOrd="5" destOrd="0" parTransId="{D205338C-C7CA-4C3B-B8A1-2195AE13F3D5}" sibTransId="{20DC3A41-B485-4CE2-8089-22A356EA05E1}"/>
    <dgm:cxn modelId="{5CAFF06B-7F1F-4AF8-A967-8EECF0DC4B0C}" type="presOf" srcId="{C3C5617F-7C95-409D-8040-1A86C2433296}" destId="{908F2782-2A41-401D-B0AE-EB6AE4A4F753}" srcOrd="0" destOrd="0" presId="urn:microsoft.com/office/officeart/2005/8/layout/radial6"/>
    <dgm:cxn modelId="{511A7F84-2CAA-41F2-8CAC-7E30D999F881}" srcId="{37E74465-C1ED-4E99-8DBB-A30F813009BC}" destId="{D0A16347-7194-4826-9553-2EBF5FA95C2A}" srcOrd="0" destOrd="0" parTransId="{C4A2C6FC-6B24-43A1-99D7-9C31B0589414}" sibTransId="{52A4AEA9-E960-4526-99F0-7EC4B4797408}"/>
    <dgm:cxn modelId="{B63A4637-3860-45A4-9586-02D83D761119}" type="presOf" srcId="{BAE19A07-F005-45B7-8155-FECE8E9CD987}" destId="{7C9229EE-8D7A-4D46-9350-AF57FB09F3AB}" srcOrd="0" destOrd="0" presId="urn:microsoft.com/office/officeart/2005/8/layout/radial6"/>
    <dgm:cxn modelId="{5A1BEE52-4102-4121-8334-936F7B70C25E}" type="presOf" srcId="{F4E6D930-C93E-48B3-9317-C59B917F9718}" destId="{D3237196-55E9-4C3E-B582-63E831BF5591}" srcOrd="0" destOrd="0" presId="urn:microsoft.com/office/officeart/2005/8/layout/radial6"/>
    <dgm:cxn modelId="{BB33689C-DBC8-490F-B8F5-7947D79606FB}" type="presOf" srcId="{3E3B6FFC-C722-4D59-94E0-900124D92BB9}" destId="{2EE47987-B909-4732-AE28-FF95FAE7823C}" srcOrd="0" destOrd="0" presId="urn:microsoft.com/office/officeart/2005/8/layout/radial6"/>
    <dgm:cxn modelId="{ACA81EC3-4C35-4F28-8517-FAB5B3C5F451}" srcId="{37E74465-C1ED-4E99-8DBB-A30F813009BC}" destId="{3E3B6FFC-C722-4D59-94E0-900124D92BB9}" srcOrd="2" destOrd="0" parTransId="{118CD73D-D741-4EA9-8B35-F4432662F1BF}" sibTransId="{D7954917-4B08-47CE-AF93-288C75BE27A2}"/>
    <dgm:cxn modelId="{B246D334-A028-4584-827A-70A323444934}" type="presOf" srcId="{8B26C45B-842B-41AB-915F-C7DCE969FC0D}" destId="{BB42D9AE-1957-4748-8063-44B94C392B05}" srcOrd="0" destOrd="0" presId="urn:microsoft.com/office/officeart/2005/8/layout/radial6"/>
    <dgm:cxn modelId="{F4C9E331-13DC-4ADD-A34B-03A06108CBD5}" type="presOf" srcId="{D7954917-4B08-47CE-AF93-288C75BE27A2}" destId="{C39BE947-5126-4E96-9721-7C15DA6F98CC}" srcOrd="0" destOrd="0" presId="urn:microsoft.com/office/officeart/2005/8/layout/radial6"/>
    <dgm:cxn modelId="{BE3AA08D-700A-4334-91E5-BE3C95064969}" type="presOf" srcId="{8859F9E9-2416-4655-AF22-C1311CEFAE08}" destId="{93A05B33-5EC1-4A52-9581-C10D78E717E1}" srcOrd="0" destOrd="0" presId="urn:microsoft.com/office/officeart/2005/8/layout/radial6"/>
    <dgm:cxn modelId="{0FC3727C-8F76-4559-AF34-06F2FD94C8DD}" type="presOf" srcId="{AA9C32BC-0ADC-4589-BEA4-CACCE9C21901}" destId="{02B471A0-C65E-4730-9361-41D7D626412A}" srcOrd="0" destOrd="0" presId="urn:microsoft.com/office/officeart/2005/8/layout/radial6"/>
    <dgm:cxn modelId="{3BFB13EC-B454-453E-9EA8-5A24D25DEEC9}" srcId="{37E74465-C1ED-4E99-8DBB-A30F813009BC}" destId="{BAE19A07-F005-45B7-8155-FECE8E9CD987}" srcOrd="1" destOrd="0" parTransId="{444D19E9-7C61-4798-B46A-1607F41A1692}" sibTransId="{AA9C32BC-0ADC-4589-BEA4-CACCE9C21901}"/>
    <dgm:cxn modelId="{7A972857-A5DD-452F-B595-381CAA050546}" type="presParOf" srcId="{93A05B33-5EC1-4A52-9581-C10D78E717E1}" destId="{F168EB3F-0ACE-4062-94D2-82D040DA2C6F}" srcOrd="0" destOrd="0" presId="urn:microsoft.com/office/officeart/2005/8/layout/radial6"/>
    <dgm:cxn modelId="{B7348EDD-A0C8-40EC-A329-52188B78D460}" type="presParOf" srcId="{93A05B33-5EC1-4A52-9581-C10D78E717E1}" destId="{4656A343-A1EB-44A3-893B-CD965895CA7E}" srcOrd="1" destOrd="0" presId="urn:microsoft.com/office/officeart/2005/8/layout/radial6"/>
    <dgm:cxn modelId="{4EC9679D-B543-4A09-881F-66B2286F92EA}" type="presParOf" srcId="{93A05B33-5EC1-4A52-9581-C10D78E717E1}" destId="{49F05892-2894-4E88-8E09-8B7FE3E4140E}" srcOrd="2" destOrd="0" presId="urn:microsoft.com/office/officeart/2005/8/layout/radial6"/>
    <dgm:cxn modelId="{F8CD0E2A-6145-4587-BF95-BD0131FCBECB}" type="presParOf" srcId="{93A05B33-5EC1-4A52-9581-C10D78E717E1}" destId="{3C402686-4099-4E07-A7EE-CF141521552A}" srcOrd="3" destOrd="0" presId="urn:microsoft.com/office/officeart/2005/8/layout/radial6"/>
    <dgm:cxn modelId="{3851594E-347B-4EC6-B651-88D5D7DE9EC9}" type="presParOf" srcId="{93A05B33-5EC1-4A52-9581-C10D78E717E1}" destId="{7C9229EE-8D7A-4D46-9350-AF57FB09F3AB}" srcOrd="4" destOrd="0" presId="urn:microsoft.com/office/officeart/2005/8/layout/radial6"/>
    <dgm:cxn modelId="{02E563D5-1A3E-42C9-8C24-266932B040EA}" type="presParOf" srcId="{93A05B33-5EC1-4A52-9581-C10D78E717E1}" destId="{F34B2C67-7746-4FF0-BEBC-2AE46576A76D}" srcOrd="5" destOrd="0" presId="urn:microsoft.com/office/officeart/2005/8/layout/radial6"/>
    <dgm:cxn modelId="{F4E4AD4E-FF7E-4686-9E24-7B5F5E73C430}" type="presParOf" srcId="{93A05B33-5EC1-4A52-9581-C10D78E717E1}" destId="{02B471A0-C65E-4730-9361-41D7D626412A}" srcOrd="6" destOrd="0" presId="urn:microsoft.com/office/officeart/2005/8/layout/radial6"/>
    <dgm:cxn modelId="{0B7DC9AB-54A9-4008-A682-F96BB5F7D639}" type="presParOf" srcId="{93A05B33-5EC1-4A52-9581-C10D78E717E1}" destId="{2EE47987-B909-4732-AE28-FF95FAE7823C}" srcOrd="7" destOrd="0" presId="urn:microsoft.com/office/officeart/2005/8/layout/radial6"/>
    <dgm:cxn modelId="{4C19FD64-1141-42D0-B820-95BA402B4116}" type="presParOf" srcId="{93A05B33-5EC1-4A52-9581-C10D78E717E1}" destId="{479D313F-9397-4EE8-A873-D40936350F85}" srcOrd="8" destOrd="0" presId="urn:microsoft.com/office/officeart/2005/8/layout/radial6"/>
    <dgm:cxn modelId="{5CADF00D-32CE-4F84-A4A8-BE4AD8DCF3A7}" type="presParOf" srcId="{93A05B33-5EC1-4A52-9581-C10D78E717E1}" destId="{C39BE947-5126-4E96-9721-7C15DA6F98CC}" srcOrd="9" destOrd="0" presId="urn:microsoft.com/office/officeart/2005/8/layout/radial6"/>
    <dgm:cxn modelId="{1FD0703E-4523-43CB-958C-5446E12C7190}" type="presParOf" srcId="{93A05B33-5EC1-4A52-9581-C10D78E717E1}" destId="{908F2782-2A41-401D-B0AE-EB6AE4A4F753}" srcOrd="10" destOrd="0" presId="urn:microsoft.com/office/officeart/2005/8/layout/radial6"/>
    <dgm:cxn modelId="{1A94E541-5D0D-4999-9551-7B2DC50F89B3}" type="presParOf" srcId="{93A05B33-5EC1-4A52-9581-C10D78E717E1}" destId="{C3738A59-E6D2-4D94-9343-F09E6566C571}" srcOrd="11" destOrd="0" presId="urn:microsoft.com/office/officeart/2005/8/layout/radial6"/>
    <dgm:cxn modelId="{F126E1AA-6EF9-487F-A357-B3563EB7E7D8}" type="presParOf" srcId="{93A05B33-5EC1-4A52-9581-C10D78E717E1}" destId="{C37A049A-4E82-4567-8EBE-EFBE2E7FDD4B}" srcOrd="12" destOrd="0" presId="urn:microsoft.com/office/officeart/2005/8/layout/radial6"/>
    <dgm:cxn modelId="{2A7666EB-0BDD-48AB-B5AC-523898062554}" type="presParOf" srcId="{93A05B33-5EC1-4A52-9581-C10D78E717E1}" destId="{BB42D9AE-1957-4748-8063-44B94C392B05}" srcOrd="13" destOrd="0" presId="urn:microsoft.com/office/officeart/2005/8/layout/radial6"/>
    <dgm:cxn modelId="{3A1999E0-78EB-4D93-B9B1-80BAC4DBF138}" type="presParOf" srcId="{93A05B33-5EC1-4A52-9581-C10D78E717E1}" destId="{09F43A92-4710-4708-B94A-2C9163BF7EA5}" srcOrd="14" destOrd="0" presId="urn:microsoft.com/office/officeart/2005/8/layout/radial6"/>
    <dgm:cxn modelId="{5C5925F9-22E1-4ECF-84AE-FC3FB539F921}" type="presParOf" srcId="{93A05B33-5EC1-4A52-9581-C10D78E717E1}" destId="{3C0FB93C-87F2-427F-86E9-65B754BE53E0}" srcOrd="15" destOrd="0" presId="urn:microsoft.com/office/officeart/2005/8/layout/radial6"/>
    <dgm:cxn modelId="{A03932E8-61FA-4992-A843-7BAD4D4030DE}" type="presParOf" srcId="{93A05B33-5EC1-4A52-9581-C10D78E717E1}" destId="{D3237196-55E9-4C3E-B582-63E831BF5591}" srcOrd="16" destOrd="0" presId="urn:microsoft.com/office/officeart/2005/8/layout/radial6"/>
    <dgm:cxn modelId="{C00FF255-D1AD-4C87-AA2A-ACC1A141F717}" type="presParOf" srcId="{93A05B33-5EC1-4A52-9581-C10D78E717E1}" destId="{482A3908-6A8F-4D6A-AB75-9E5C682F90E5}" srcOrd="17" destOrd="0" presId="urn:microsoft.com/office/officeart/2005/8/layout/radial6"/>
    <dgm:cxn modelId="{15E25102-E4E2-406D-892E-4C3D5D53EA01}" type="presParOf" srcId="{93A05B33-5EC1-4A52-9581-C10D78E717E1}" destId="{1C48EF99-C8AA-444A-BC9B-A746C14838C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5829-A1A6-4603-AECA-0744DE0EC513}">
      <dsp:nvSpPr>
        <dsp:cNvPr id="0" name=""/>
        <dsp:cNvSpPr/>
      </dsp:nvSpPr>
      <dsp:spPr>
        <a:xfrm>
          <a:off x="4317719" y="5007843"/>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B1163-F4F0-4D2F-9C43-FF6145A2731F}">
      <dsp:nvSpPr>
        <dsp:cNvPr id="0" name=""/>
        <dsp:cNvSpPr/>
      </dsp:nvSpPr>
      <dsp:spPr>
        <a:xfrm>
          <a:off x="4141493" y="5083402"/>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65DFAC-F57E-4E44-88CB-6C7020CA4BA2}">
      <dsp:nvSpPr>
        <dsp:cNvPr id="0" name=""/>
        <dsp:cNvSpPr/>
      </dsp:nvSpPr>
      <dsp:spPr>
        <a:xfrm>
          <a:off x="3961954" y="5147746"/>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FFE36-9C22-49E4-B08E-7958496A22A5}">
      <dsp:nvSpPr>
        <dsp:cNvPr id="0" name=""/>
        <dsp:cNvSpPr/>
      </dsp:nvSpPr>
      <dsp:spPr>
        <a:xfrm>
          <a:off x="3779766" y="5200283"/>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19F46F-D256-421D-B69A-619D749857A4}">
      <dsp:nvSpPr>
        <dsp:cNvPr id="0" name=""/>
        <dsp:cNvSpPr/>
      </dsp:nvSpPr>
      <dsp:spPr>
        <a:xfrm>
          <a:off x="3595590" y="5241015"/>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16AA68-F712-4378-AFF0-B937EADCE347}">
      <dsp:nvSpPr>
        <dsp:cNvPr id="0" name=""/>
        <dsp:cNvSpPr/>
      </dsp:nvSpPr>
      <dsp:spPr>
        <a:xfrm>
          <a:off x="5318099" y="4300062"/>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11E03-6654-407F-9A41-DB38C191071A}">
      <dsp:nvSpPr>
        <dsp:cNvPr id="0" name=""/>
        <dsp:cNvSpPr/>
      </dsp:nvSpPr>
      <dsp:spPr>
        <a:xfrm>
          <a:off x="5171024" y="4440556"/>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B8907-CF8B-4E1C-B735-538227544E69}">
      <dsp:nvSpPr>
        <dsp:cNvPr id="0" name=""/>
        <dsp:cNvSpPr/>
      </dsp:nvSpPr>
      <dsp:spPr>
        <a:xfrm>
          <a:off x="5956753" y="3465956"/>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F970AF-163A-446D-93B8-EA17C16A2D70}">
      <dsp:nvSpPr>
        <dsp:cNvPr id="0" name=""/>
        <dsp:cNvSpPr/>
      </dsp:nvSpPr>
      <dsp:spPr>
        <a:xfrm>
          <a:off x="6389368" y="2479550"/>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1D5E2A-BFD4-4DB5-9E60-9407014F0249}">
      <dsp:nvSpPr>
        <dsp:cNvPr id="0" name=""/>
        <dsp:cNvSpPr/>
      </dsp:nvSpPr>
      <dsp:spPr>
        <a:xfrm>
          <a:off x="6595407" y="1452412"/>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BC027-A2A6-4B83-BEA7-FDD190EBED1C}">
      <dsp:nvSpPr>
        <dsp:cNvPr id="0" name=""/>
        <dsp:cNvSpPr/>
      </dsp:nvSpPr>
      <dsp:spPr>
        <a:xfrm>
          <a:off x="6415868" y="231653"/>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46408-C139-4124-9799-61471539F754}">
      <dsp:nvSpPr>
        <dsp:cNvPr id="0" name=""/>
        <dsp:cNvSpPr/>
      </dsp:nvSpPr>
      <dsp:spPr>
        <a:xfrm>
          <a:off x="6538431" y="133072"/>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7BF367-9802-4326-BFD5-6837EFA22D69}">
      <dsp:nvSpPr>
        <dsp:cNvPr id="0" name=""/>
        <dsp:cNvSpPr/>
      </dsp:nvSpPr>
      <dsp:spPr>
        <a:xfrm>
          <a:off x="6661657" y="34490"/>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8AA4E2-1820-4D7E-A7A3-09FA8B6745E4}">
      <dsp:nvSpPr>
        <dsp:cNvPr id="0" name=""/>
        <dsp:cNvSpPr/>
      </dsp:nvSpPr>
      <dsp:spPr>
        <a:xfrm>
          <a:off x="6784220" y="133072"/>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73CCF8-3BBE-43FB-8D8A-507832E253ED}">
      <dsp:nvSpPr>
        <dsp:cNvPr id="0" name=""/>
        <dsp:cNvSpPr/>
      </dsp:nvSpPr>
      <dsp:spPr>
        <a:xfrm>
          <a:off x="6906783" y="231653"/>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FB1873-513E-495E-9740-94E2802BF731}">
      <dsp:nvSpPr>
        <dsp:cNvPr id="0" name=""/>
        <dsp:cNvSpPr/>
      </dsp:nvSpPr>
      <dsp:spPr>
        <a:xfrm>
          <a:off x="6661657" y="242279"/>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7A91B0-F874-4D0D-9610-515F45EDCB4C}">
      <dsp:nvSpPr>
        <dsp:cNvPr id="0" name=""/>
        <dsp:cNvSpPr/>
      </dsp:nvSpPr>
      <dsp:spPr>
        <a:xfrm>
          <a:off x="6661657" y="450068"/>
          <a:ext cx="82812" cy="8281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DF6D63-4D61-48D4-8C4C-07AF881450E4}">
      <dsp:nvSpPr>
        <dsp:cNvPr id="0" name=""/>
        <dsp:cNvSpPr/>
      </dsp:nvSpPr>
      <dsp:spPr>
        <a:xfrm>
          <a:off x="3168606" y="5389857"/>
          <a:ext cx="1786109"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Visualization</a:t>
          </a:r>
          <a:endParaRPr lang="en-US" sz="1800" kern="1200" dirty="0">
            <a:latin typeface="EMprint" panose="020B0503020204020204" pitchFamily="34" charset="0"/>
          </a:endParaRPr>
        </a:p>
      </dsp:txBody>
      <dsp:txXfrm>
        <a:off x="3191976" y="5413227"/>
        <a:ext cx="1739369" cy="432000"/>
      </dsp:txXfrm>
    </dsp:sp>
    <dsp:sp modelId="{EC052758-B9CF-4586-98C6-638F89AB6CE3}">
      <dsp:nvSpPr>
        <dsp:cNvPr id="0" name=""/>
        <dsp:cNvSpPr/>
      </dsp:nvSpPr>
      <dsp:spPr>
        <a:xfrm>
          <a:off x="2673053" y="4920267"/>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9EF7A-1BD3-4CB6-A657-05699FA570D8}">
      <dsp:nvSpPr>
        <dsp:cNvPr id="0" name=""/>
        <dsp:cNvSpPr/>
      </dsp:nvSpPr>
      <dsp:spPr>
        <a:xfrm>
          <a:off x="4881178" y="4820209"/>
          <a:ext cx="1786109"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Prioritization</a:t>
          </a:r>
          <a:endParaRPr lang="en-US" sz="1800" kern="1200" dirty="0">
            <a:latin typeface="EMprint" panose="020B0503020204020204" pitchFamily="34" charset="0"/>
          </a:endParaRPr>
        </a:p>
      </dsp:txBody>
      <dsp:txXfrm>
        <a:off x="4904548" y="4843579"/>
        <a:ext cx="1739369" cy="432000"/>
      </dsp:txXfrm>
    </dsp:sp>
    <dsp:sp modelId="{E8D86B71-141F-40BC-A049-8926ACD24A95}">
      <dsp:nvSpPr>
        <dsp:cNvPr id="0" name=""/>
        <dsp:cNvSpPr/>
      </dsp:nvSpPr>
      <dsp:spPr>
        <a:xfrm>
          <a:off x="4385626" y="4350619"/>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979899-16BF-4555-8F7F-D77E55270C92}">
      <dsp:nvSpPr>
        <dsp:cNvPr id="0" name=""/>
        <dsp:cNvSpPr/>
      </dsp:nvSpPr>
      <dsp:spPr>
        <a:xfrm>
          <a:off x="5727398" y="3967213"/>
          <a:ext cx="2239799"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Collaboration</a:t>
          </a:r>
          <a:endParaRPr lang="en-US" sz="1800" kern="1200" dirty="0">
            <a:latin typeface="EMprint" panose="020B0503020204020204" pitchFamily="34" charset="0"/>
          </a:endParaRPr>
        </a:p>
      </dsp:txBody>
      <dsp:txXfrm>
        <a:off x="5750768" y="3990583"/>
        <a:ext cx="2193059" cy="432000"/>
      </dsp:txXfrm>
    </dsp:sp>
    <dsp:sp modelId="{EC571E15-ACFE-4566-A276-FDF1701D8AFD}">
      <dsp:nvSpPr>
        <dsp:cNvPr id="0" name=""/>
        <dsp:cNvSpPr/>
      </dsp:nvSpPr>
      <dsp:spPr>
        <a:xfrm>
          <a:off x="5230318" y="3497622"/>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E917E-1B36-40A4-8160-D9E36EC69C53}">
      <dsp:nvSpPr>
        <dsp:cNvPr id="0" name=""/>
        <dsp:cNvSpPr/>
      </dsp:nvSpPr>
      <dsp:spPr>
        <a:xfrm>
          <a:off x="6235336" y="3033344"/>
          <a:ext cx="1786109"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Efficiency</a:t>
          </a:r>
        </a:p>
      </dsp:txBody>
      <dsp:txXfrm>
        <a:off x="6258706" y="3056714"/>
        <a:ext cx="1739369" cy="432000"/>
      </dsp:txXfrm>
    </dsp:sp>
    <dsp:sp modelId="{0E28417F-B45A-41E2-84AD-745F2C49430D}">
      <dsp:nvSpPr>
        <dsp:cNvPr id="0" name=""/>
        <dsp:cNvSpPr/>
      </dsp:nvSpPr>
      <dsp:spPr>
        <a:xfrm>
          <a:off x="5739783" y="2563753"/>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76F757-EAC2-408A-8A39-32A84CBD3A9D}">
      <dsp:nvSpPr>
        <dsp:cNvPr id="0" name=""/>
        <dsp:cNvSpPr/>
      </dsp:nvSpPr>
      <dsp:spPr>
        <a:xfrm>
          <a:off x="6455208" y="2027458"/>
          <a:ext cx="2003568"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Commitment</a:t>
          </a:r>
        </a:p>
      </dsp:txBody>
      <dsp:txXfrm>
        <a:off x="6478578" y="2050828"/>
        <a:ext cx="1956828" cy="432000"/>
      </dsp:txXfrm>
    </dsp:sp>
    <dsp:sp modelId="{5EA449BC-4BC4-4F58-8603-CDDAED1DD377}">
      <dsp:nvSpPr>
        <dsp:cNvPr id="0" name=""/>
        <dsp:cNvSpPr/>
      </dsp:nvSpPr>
      <dsp:spPr>
        <a:xfrm>
          <a:off x="6068385" y="1557867"/>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D8BB04-7654-4EDD-AE4F-7F9D89C1E09F}">
      <dsp:nvSpPr>
        <dsp:cNvPr id="0" name=""/>
        <dsp:cNvSpPr/>
      </dsp:nvSpPr>
      <dsp:spPr>
        <a:xfrm>
          <a:off x="6742814" y="1038100"/>
          <a:ext cx="1786109" cy="4787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806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latin typeface="EMprint" panose="020B0503020204020204" pitchFamily="34" charset="0"/>
            </a:rPr>
            <a:t>Evolution</a:t>
          </a:r>
        </a:p>
      </dsp:txBody>
      <dsp:txXfrm>
        <a:off x="6766184" y="1061470"/>
        <a:ext cx="1739369" cy="432000"/>
      </dsp:txXfrm>
    </dsp:sp>
    <dsp:sp modelId="{7376106E-030F-4E68-B5F0-D9B5998FEC71}">
      <dsp:nvSpPr>
        <dsp:cNvPr id="0" name=""/>
        <dsp:cNvSpPr/>
      </dsp:nvSpPr>
      <dsp:spPr>
        <a:xfrm>
          <a:off x="6247261" y="568509"/>
          <a:ext cx="828129" cy="828203"/>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0FFD9-ED74-4DE2-9B1F-E5E35F1EBF2A}" type="datetimeFigureOut">
              <a:rPr lang="en-US" smtClean="0"/>
              <a:t>6/14/2017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BCECA-F982-4228-8CE4-51CDCC0BBB95}" type="slidenum">
              <a:rPr lang="en-US" smtClean="0"/>
              <a:t>‹#›</a:t>
            </a:fld>
            <a:endParaRPr lang="en-US"/>
          </a:p>
        </p:txBody>
      </p:sp>
    </p:spTree>
    <p:extLst>
      <p:ext uri="{BB962C8B-B14F-4D97-AF65-F5344CB8AC3E}">
        <p14:creationId xmlns:p14="http://schemas.microsoft.com/office/powerpoint/2010/main" val="3141222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1154113"/>
            <a:ext cx="5541962" cy="3117850"/>
          </a:xfrm>
        </p:spPr>
      </p:sp>
      <p:sp>
        <p:nvSpPr>
          <p:cNvPr id="3" name="Notes Placeholder 2"/>
          <p:cNvSpPr>
            <a:spLocks noGrp="1"/>
          </p:cNvSpPr>
          <p:nvPr>
            <p:ph type="body" idx="1"/>
          </p:nvPr>
        </p:nvSpPr>
        <p:spPr/>
        <p:txBody>
          <a:bodyPr/>
          <a:lstStyle/>
          <a:p>
            <a:r>
              <a:rPr lang="en-US" dirty="0"/>
              <a:t>10 minutes (2 slides)</a:t>
            </a:r>
          </a:p>
          <a:p>
            <a:endParaRPr lang="en-US" dirty="0"/>
          </a:p>
          <a:p>
            <a:r>
              <a:rPr lang="en-US" dirty="0"/>
              <a:t>Safety – Hotel Representative to cover site safety information (cover: Incase of emergency, restrooms, medical information, known drills for the day)</a:t>
            </a:r>
          </a:p>
          <a:p>
            <a:r>
              <a:rPr lang="en-US" dirty="0"/>
              <a:t>Iterations – We have a lot of material to cover and our plan is to cover ~60 minutes and then take a break.  Please respect the time of the break.  We will promptly start up at the end of the period allocated for break</a:t>
            </a:r>
            <a:r>
              <a:rPr lang="en-US" dirty="0" smtClean="0"/>
              <a:t>.</a:t>
            </a:r>
            <a:endParaRPr lang="en-US" dirty="0"/>
          </a:p>
        </p:txBody>
      </p:sp>
      <p:sp>
        <p:nvSpPr>
          <p:cNvPr id="4" name="Slide Number Placeholder 3"/>
          <p:cNvSpPr>
            <a:spLocks noGrp="1"/>
          </p:cNvSpPr>
          <p:nvPr>
            <p:ph type="sldNum" sz="quarter" idx="10"/>
          </p:nvPr>
        </p:nvSpPr>
        <p:spPr/>
        <p:txBody>
          <a:bodyPr/>
          <a:lstStyle/>
          <a:p>
            <a:fld id="{5267A9CD-39B1-4CD9-9E86-2009ADD3EDAF}" type="slidenum">
              <a:rPr lang="en-US" smtClean="0"/>
              <a:t>2</a:t>
            </a:fld>
            <a:endParaRPr lang="en-US"/>
          </a:p>
        </p:txBody>
      </p:sp>
    </p:spTree>
    <p:extLst>
      <p:ext uri="{BB962C8B-B14F-4D97-AF65-F5344CB8AC3E}">
        <p14:creationId xmlns:p14="http://schemas.microsoft.com/office/powerpoint/2010/main" val="416644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Kanban is a Japanese</a:t>
            </a:r>
            <a:r>
              <a:rPr lang="en-US" baseline="0" dirty="0" smtClean="0"/>
              <a:t> word which literally means -</a:t>
            </a:r>
            <a:r>
              <a:rPr lang="en-US" dirty="0" smtClean="0"/>
              <a:t> Visual Card / Signal card</a:t>
            </a:r>
          </a:p>
          <a:p>
            <a:r>
              <a:rPr lang="en-US" dirty="0" smtClean="0"/>
              <a:t>This card is firstly used in Toyota </a:t>
            </a:r>
            <a:r>
              <a:rPr lang="en-US" baseline="0" dirty="0" smtClean="0"/>
              <a:t>manufacturing process to inform upstream process to produce more. The upstream process is not allowed to do work unless they are signaled from the downstream step to do so. </a:t>
            </a:r>
          </a:p>
          <a:p>
            <a:endParaRPr lang="en-US" baseline="0" dirty="0" smtClean="0"/>
          </a:p>
          <a:p>
            <a:r>
              <a:rPr lang="en-US" baseline="0" dirty="0" smtClean="0"/>
              <a:t>Small market share -&gt; Better way of working</a:t>
            </a:r>
          </a:p>
          <a:p>
            <a:r>
              <a:rPr lang="en-US" baseline="0" dirty="0" smtClean="0"/>
              <a:t>Just-in-time manufacturing – Signal to refill their stock</a:t>
            </a:r>
          </a:p>
          <a:p>
            <a:endParaRPr lang="en-US" baseline="0" dirty="0" smtClean="0"/>
          </a:p>
          <a:p>
            <a:r>
              <a:rPr lang="en-US" baseline="0" dirty="0" smtClean="0"/>
              <a:t>Example: (I will make a slide later)</a:t>
            </a:r>
          </a:p>
          <a:p>
            <a:r>
              <a:rPr lang="en-US" baseline="0" dirty="0" smtClean="0"/>
              <a:t>Process A -&gt; Process B -&gt; Process C</a:t>
            </a:r>
          </a:p>
          <a:p>
            <a:r>
              <a:rPr lang="en-US" baseline="0" dirty="0" smtClean="0"/>
              <a:t>Process A can make 100 pieces/day to supply process B</a:t>
            </a:r>
          </a:p>
          <a:p>
            <a:r>
              <a:rPr lang="en-US" baseline="0" dirty="0" smtClean="0"/>
              <a:t>Process B can process 10 pieces/day.</a:t>
            </a:r>
          </a:p>
          <a:p>
            <a:r>
              <a:rPr lang="en-US" baseline="0" dirty="0" smtClean="0"/>
              <a:t>At the end of the day, we will have 100 – 10 = 90 of A products which cannot be used. Then we have to pay for the storage.</a:t>
            </a:r>
          </a:p>
          <a:p>
            <a:r>
              <a:rPr lang="en-US" baseline="0" dirty="0" smtClean="0"/>
              <a:t>Instead of letting A work at their maximum capacity, we should allow A to produce less, just enough to keep </a:t>
            </a:r>
            <a:r>
              <a:rPr lang="en-US" baseline="0" dirty="0" err="1" smtClean="0"/>
              <a:t>substream</a:t>
            </a:r>
            <a:r>
              <a:rPr lang="en-US" baseline="0" dirty="0" smtClean="0"/>
              <a:t> B busy. Then A has more availability to do something else. To do that, B has to give a signal to process A whenever their stock starts to deplete by giving a card to process A. (Please refer story with Bryan as he reads the book. I heard this from other folks so it might not be exactly what it is)</a:t>
            </a:r>
          </a:p>
          <a:p>
            <a:r>
              <a:rPr lang="en-US" baseline="0" dirty="0" smtClean="0"/>
              <a:t>This is a pull concept which we will talk more later.</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19</a:t>
            </a:fld>
            <a:endParaRPr lang="en-US" dirty="0"/>
          </a:p>
        </p:txBody>
      </p:sp>
    </p:spTree>
    <p:extLst>
      <p:ext uri="{BB962C8B-B14F-4D97-AF65-F5344CB8AC3E}">
        <p14:creationId xmlns:p14="http://schemas.microsoft.com/office/powerpoint/2010/main" val="22037414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2800" dirty="0" smtClean="0"/>
              <a:t>[Project Slide]</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123</a:t>
            </a:fld>
            <a:endParaRPr lang="en-US"/>
          </a:p>
        </p:txBody>
      </p:sp>
    </p:spTree>
    <p:extLst>
      <p:ext uri="{BB962C8B-B14F-4D97-AF65-F5344CB8AC3E}">
        <p14:creationId xmlns:p14="http://schemas.microsoft.com/office/powerpoint/2010/main" val="213605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Summary:</a:t>
            </a:r>
            <a:br>
              <a:rPr lang="en-US" dirty="0" smtClean="0"/>
            </a:br>
            <a:r>
              <a:rPr lang="en-US" dirty="0" smtClean="0"/>
              <a:t>We solve transparency problem by visualizing</a:t>
            </a:r>
            <a:r>
              <a:rPr lang="en-US" baseline="0" dirty="0" smtClean="0"/>
              <a:t> our work on a Kanban board</a:t>
            </a:r>
          </a:p>
          <a:p>
            <a:r>
              <a:rPr lang="en-US" baseline="0" dirty="0" smtClean="0"/>
              <a:t>We are aligned on priority by prioritization, right-to-left priority &amp; stand-up meeting</a:t>
            </a:r>
          </a:p>
          <a:p>
            <a:r>
              <a:rPr lang="en-US" baseline="0" dirty="0" smtClean="0"/>
              <a:t>We increase collaboration through having an Agile team, give team’s autonomy through pull concept, create a blocker and get help from each other</a:t>
            </a:r>
          </a:p>
          <a:p>
            <a:r>
              <a:rPr lang="en-US" baseline="0" dirty="0" smtClean="0"/>
              <a:t>We improve focus by controlling a number of item in WIP by using pull concept</a:t>
            </a:r>
            <a:r>
              <a:rPr lang="en-US" baseline="0" dirty="0"/>
              <a:t> </a:t>
            </a:r>
            <a:r>
              <a:rPr lang="en-US" baseline="0" dirty="0" smtClean="0"/>
              <a:t>&amp; WIP limit</a:t>
            </a:r>
          </a:p>
          <a:p>
            <a:r>
              <a:rPr lang="en-US" baseline="0" dirty="0" smtClean="0"/>
              <a:t>Lastly, we improve our process through Retrospective and use metrics to validate our assumption</a:t>
            </a:r>
          </a:p>
        </p:txBody>
      </p:sp>
      <p:sp>
        <p:nvSpPr>
          <p:cNvPr id="4" name="Slide Number Placeholder 3"/>
          <p:cNvSpPr>
            <a:spLocks noGrp="1"/>
          </p:cNvSpPr>
          <p:nvPr>
            <p:ph type="sldNum" sz="quarter" idx="10"/>
          </p:nvPr>
        </p:nvSpPr>
        <p:spPr/>
        <p:txBody>
          <a:bodyPr/>
          <a:lstStyle/>
          <a:p>
            <a:fld id="{B8596451-F434-4D37-B4EA-07A03857A817}" type="slidenum">
              <a:rPr lang="en-US" smtClean="0"/>
              <a:t>126</a:t>
            </a:fld>
            <a:endParaRPr lang="en-US"/>
          </a:p>
        </p:txBody>
      </p:sp>
    </p:spTree>
    <p:extLst>
      <p:ext uri="{BB962C8B-B14F-4D97-AF65-F5344CB8AC3E}">
        <p14:creationId xmlns:p14="http://schemas.microsoft.com/office/powerpoint/2010/main" val="1084412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ways to reduce</a:t>
            </a:r>
            <a:r>
              <a:rPr lang="en-US" baseline="0" dirty="0" smtClean="0"/>
              <a:t> WIP</a:t>
            </a:r>
          </a:p>
        </p:txBody>
      </p:sp>
      <p:sp>
        <p:nvSpPr>
          <p:cNvPr id="4" name="Slide Number Placeholder 3"/>
          <p:cNvSpPr>
            <a:spLocks noGrp="1"/>
          </p:cNvSpPr>
          <p:nvPr>
            <p:ph type="sldNum" sz="quarter" idx="10"/>
          </p:nvPr>
        </p:nvSpPr>
        <p:spPr/>
        <p:txBody>
          <a:bodyPr/>
          <a:lstStyle/>
          <a:p>
            <a:fld id="{F9EC3AE7-E7CD-3E40-8A99-1203D93D3F3D}" type="slidenum">
              <a:rPr lang="en-US" smtClean="0"/>
              <a:pPr/>
              <a:t>127</a:t>
            </a:fld>
            <a:endParaRPr lang="en-US" dirty="0"/>
          </a:p>
        </p:txBody>
      </p:sp>
    </p:spTree>
    <p:extLst>
      <p:ext uri="{BB962C8B-B14F-4D97-AF65-F5344CB8AC3E}">
        <p14:creationId xmlns:p14="http://schemas.microsoft.com/office/powerpoint/2010/main" val="39737337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dirty="0" smtClean="0"/>
              <a:t>Objective: Kanban is NOT</a:t>
            </a:r>
            <a:r>
              <a:rPr lang="en-US" baseline="0" dirty="0" smtClean="0"/>
              <a:t> about visualization. It is about continuous improvement</a:t>
            </a:r>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Benefits = where you set the goal. If you set the goal at prioritization, that is what you get.</a:t>
            </a:r>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dirty="0" smtClean="0"/>
              <a:t>Implementing Kanban board </a:t>
            </a:r>
            <a:r>
              <a:rPr lang="en-US" baseline="0" dirty="0" smtClean="0"/>
              <a:t>gives us these benefits</a:t>
            </a:r>
            <a:endParaRPr lang="en-US" dirty="0" smtClean="0"/>
          </a:p>
          <a:p>
            <a:pPr marL="171450" indent="-171450" fontAlgn="ctr">
              <a:buFont typeface="Arial" panose="020B0604020202020204" pitchFamily="34" charset="0"/>
              <a:buChar char="•"/>
            </a:pPr>
            <a:r>
              <a:rPr lang="en-US" dirty="0" smtClean="0"/>
              <a:t>Visualization</a:t>
            </a:r>
          </a:p>
          <a:p>
            <a:pPr marL="628650" lvl="1" indent="-171450" fontAlgn="ctr">
              <a:buFont typeface="Arial" panose="020B0604020202020204" pitchFamily="34" charset="0"/>
              <a:buChar char="•"/>
            </a:pPr>
            <a:r>
              <a:rPr lang="en-US" dirty="0" smtClean="0"/>
              <a:t>Discover information those are hardly seen (bottle necks, aged items, workload)</a:t>
            </a:r>
          </a:p>
          <a:p>
            <a:pPr marL="628650" lvl="1" indent="-171450" fontAlgn="ctr">
              <a:buFont typeface="Arial" panose="020B0604020202020204" pitchFamily="34" charset="0"/>
              <a:buChar char="•"/>
            </a:pPr>
            <a:r>
              <a:rPr lang="en-US" dirty="0" smtClean="0"/>
              <a:t>Align team’s understanding</a:t>
            </a:r>
          </a:p>
          <a:p>
            <a:pPr marL="171450" indent="-171450" fontAlgn="ctr">
              <a:buFont typeface="Arial" panose="020B0604020202020204" pitchFamily="34" charset="0"/>
              <a:buChar char="•"/>
            </a:pPr>
            <a:r>
              <a:rPr lang="en-US" dirty="0" smtClean="0"/>
              <a:t>Prioritization</a:t>
            </a:r>
          </a:p>
          <a:p>
            <a:pPr marL="628650" lvl="1" indent="-171450" fontAlgn="ctr">
              <a:buFont typeface="Arial" panose="020B0604020202020204" pitchFamily="34" charset="0"/>
              <a:buChar char="•"/>
            </a:pPr>
            <a:r>
              <a:rPr lang="en-US" dirty="0" smtClean="0"/>
              <a:t>Make sure that team always</a:t>
            </a:r>
            <a:r>
              <a:rPr lang="en-US" baseline="0" dirty="0" smtClean="0"/>
              <a:t> deliver the highest value items from customer perspective</a:t>
            </a:r>
            <a:endParaRPr lang="en-US" dirty="0" smtClean="0"/>
          </a:p>
          <a:p>
            <a:pPr marL="0" indent="0" fontAlgn="ctr">
              <a:buFont typeface="Arial" panose="020B0604020202020204" pitchFamily="34" charset="0"/>
              <a:buNone/>
            </a:pPr>
            <a:r>
              <a:rPr lang="en-US" dirty="0" smtClean="0"/>
              <a:t>Most of the team those</a:t>
            </a:r>
            <a:r>
              <a:rPr lang="en-US" baseline="0" dirty="0" smtClean="0"/>
              <a:t> applied Kanban always earn these benefits. However, if we step beyond just a Kanban board, but Kanban framework, then we get even more benefits.</a:t>
            </a:r>
            <a:endParaRPr lang="en-US" dirty="0" smtClean="0"/>
          </a:p>
          <a:p>
            <a:pPr marL="171450" indent="-171450" fontAlgn="ctr">
              <a:buFont typeface="Arial" panose="020B0604020202020204" pitchFamily="34" charset="0"/>
              <a:buChar char="•"/>
            </a:pPr>
            <a:r>
              <a:rPr lang="en-US" dirty="0" smtClean="0"/>
              <a:t>Collaboration</a:t>
            </a:r>
          </a:p>
          <a:p>
            <a:pPr marL="628650" lvl="1" indent="-171450" fontAlgn="ctr">
              <a:buFont typeface="Arial" panose="020B0604020202020204" pitchFamily="34" charset="0"/>
              <a:buChar char="•"/>
            </a:pPr>
            <a:r>
              <a:rPr lang="en-US" dirty="0" smtClean="0"/>
              <a:t>Visualized</a:t>
            </a:r>
            <a:r>
              <a:rPr lang="en-US" baseline="0" dirty="0" smtClean="0"/>
              <a:t> blockers help people to break silos and help each other to get things done</a:t>
            </a:r>
            <a:endParaRPr lang="en-US" dirty="0" smtClean="0"/>
          </a:p>
          <a:p>
            <a:pPr marL="171450" indent="-171450" fontAlgn="ctr">
              <a:buFont typeface="Arial" panose="020B0604020202020204" pitchFamily="34" charset="0"/>
              <a:buChar char="•"/>
            </a:pPr>
            <a:r>
              <a:rPr lang="en-US" dirty="0" smtClean="0"/>
              <a:t>Efficiency</a:t>
            </a:r>
          </a:p>
          <a:p>
            <a:pPr marL="628650" lvl="1" indent="-171450" fontAlgn="ctr">
              <a:buFont typeface="Arial" panose="020B0604020202020204" pitchFamily="34" charset="0"/>
              <a:buChar char="•"/>
            </a:pPr>
            <a:r>
              <a:rPr lang="en-US" dirty="0" smtClean="0"/>
              <a:t>WIP</a:t>
            </a:r>
            <a:r>
              <a:rPr lang="en-US" baseline="0" dirty="0" smtClean="0"/>
              <a:t> limit helps the team to focus on a fewer number of items and get it done faster with less efficiency loss due to multi-tasking</a:t>
            </a:r>
          </a:p>
          <a:p>
            <a:pPr marL="628650" lvl="1" indent="-171450" fontAlgn="ctr">
              <a:buFont typeface="Arial" panose="020B0604020202020204" pitchFamily="34" charset="0"/>
              <a:buChar char="•"/>
            </a:pPr>
            <a:r>
              <a:rPr lang="en-US" baseline="0" dirty="0" smtClean="0"/>
              <a:t>Pull concept also helps on focus</a:t>
            </a:r>
            <a:endParaRPr lang="en-US" dirty="0" smtClean="0"/>
          </a:p>
          <a:p>
            <a:pPr marL="171450" indent="-171450" fontAlgn="ctr">
              <a:buFont typeface="Arial" panose="020B0604020202020204" pitchFamily="34" charset="0"/>
              <a:buChar char="•"/>
            </a:pPr>
            <a:r>
              <a:rPr lang="en-US" dirty="0" smtClean="0"/>
              <a:t>Commitment</a:t>
            </a:r>
          </a:p>
          <a:p>
            <a:pPr marL="628650" lvl="1" indent="-171450" fontAlgn="ctr">
              <a:buFont typeface="Arial" panose="020B0604020202020204" pitchFamily="34" charset="0"/>
              <a:buChar char="•"/>
            </a:pPr>
            <a:r>
              <a:rPr lang="en-US" dirty="0" smtClean="0"/>
              <a:t>Metrics</a:t>
            </a:r>
            <a:r>
              <a:rPr lang="en-US" baseline="0" dirty="0" smtClean="0"/>
              <a:t> &amp; goals drive commitment to the team, changing mindset from task-oriented to result / value oriented</a:t>
            </a:r>
            <a:endParaRPr lang="en-US" dirty="0" smtClean="0"/>
          </a:p>
          <a:p>
            <a:pPr marL="171450" indent="-171450" fontAlgn="ctr">
              <a:buFont typeface="Arial" panose="020B0604020202020204" pitchFamily="34" charset="0"/>
              <a:buChar char="•"/>
            </a:pPr>
            <a:r>
              <a:rPr lang="en-US" dirty="0" smtClean="0"/>
              <a:t>Evolution</a:t>
            </a:r>
          </a:p>
          <a:p>
            <a:pPr marL="628650" lvl="1" indent="-171450" fontAlgn="ctr">
              <a:buFont typeface="Arial" panose="020B0604020202020204" pitchFamily="34" charset="0"/>
              <a:buChar char="•"/>
            </a:pPr>
            <a:r>
              <a:rPr lang="en-US" dirty="0" smtClean="0"/>
              <a:t>The team agrees to improve</a:t>
            </a:r>
            <a:r>
              <a:rPr lang="en-US" baseline="0" dirty="0" smtClean="0"/>
              <a:t> and evolve</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CA730D5-DED3-4274-87D1-DA85729B28C3}" type="slidenum">
              <a:rPr lang="en-US" smtClean="0"/>
              <a:t>128</a:t>
            </a:fld>
            <a:endParaRPr lang="en-US" dirty="0"/>
          </a:p>
        </p:txBody>
      </p:sp>
    </p:spTree>
    <p:extLst>
      <p:ext uri="{BB962C8B-B14F-4D97-AF65-F5344CB8AC3E}">
        <p14:creationId xmlns:p14="http://schemas.microsoft.com/office/powerpoint/2010/main" val="29411357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129</a:t>
            </a:fld>
            <a:endParaRPr lang="en-US"/>
          </a:p>
        </p:txBody>
      </p:sp>
    </p:spTree>
    <p:extLst>
      <p:ext uri="{BB962C8B-B14F-4D97-AF65-F5344CB8AC3E}">
        <p14:creationId xmlns:p14="http://schemas.microsoft.com/office/powerpoint/2010/main" val="12705601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134</a:t>
            </a:fld>
            <a:endParaRPr lang="en-US"/>
          </a:p>
        </p:txBody>
      </p:sp>
    </p:spTree>
    <p:extLst>
      <p:ext uri="{BB962C8B-B14F-4D97-AF65-F5344CB8AC3E}">
        <p14:creationId xmlns:p14="http://schemas.microsoft.com/office/powerpoint/2010/main" val="2982234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Showing how Kanban board looks like quickly</a:t>
            </a:r>
          </a:p>
          <a:p>
            <a:r>
              <a:rPr lang="en-US" dirty="0" smtClean="0"/>
              <a:t>Kanban</a:t>
            </a:r>
            <a:r>
              <a:rPr lang="en-US" baseline="0" dirty="0" smtClean="0"/>
              <a:t> board = show status of each work item</a:t>
            </a:r>
            <a:endParaRPr lang="en-US" dirty="0" smtClean="0"/>
          </a:p>
          <a:p>
            <a:r>
              <a:rPr lang="en-US" dirty="0" smtClean="0"/>
              <a:t>Process (New to Done)</a:t>
            </a:r>
            <a:br>
              <a:rPr lang="en-US" dirty="0" smtClean="0"/>
            </a:br>
            <a:r>
              <a:rPr lang="en-US" dirty="0" smtClean="0"/>
              <a:t>Work item status is shown in a column header</a:t>
            </a:r>
            <a:br>
              <a:rPr lang="en-US" dirty="0" smtClean="0"/>
            </a:b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20</a:t>
            </a:fld>
            <a:endParaRPr lang="en-US" dirty="0"/>
          </a:p>
        </p:txBody>
      </p:sp>
    </p:spTree>
    <p:extLst>
      <p:ext uri="{BB962C8B-B14F-4D97-AF65-F5344CB8AC3E}">
        <p14:creationId xmlns:p14="http://schemas.microsoft.com/office/powerpoint/2010/main" val="1570644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This explains</a:t>
            </a:r>
            <a:r>
              <a:rPr lang="en-US" baseline="0" dirty="0" smtClean="0"/>
              <a:t> the difference between Kanban board &amp; Scrum task board. Kanban has configurable columns &amp; the column shows the status of the items while task board shows the status of tasks, not the work item</a:t>
            </a:r>
            <a:endParaRPr lang="en-US" dirty="0" smtClean="0"/>
          </a:p>
          <a:p>
            <a:endParaRPr lang="en-US" dirty="0" smtClean="0"/>
          </a:p>
          <a:p>
            <a:r>
              <a:rPr lang="en-US" dirty="0" smtClean="0"/>
              <a:t>Kanban</a:t>
            </a:r>
            <a:r>
              <a:rPr lang="en-US" baseline="0" dirty="0" smtClean="0"/>
              <a:t> board uses columns to determine the current status of each item while Task board has each item in a swim lane and have tasks broken down in its own row. Each task shows its status on the board</a:t>
            </a:r>
          </a:p>
          <a:p>
            <a:endParaRPr lang="en-US" baseline="0" dirty="0" smtClean="0"/>
          </a:p>
          <a:p>
            <a:r>
              <a:rPr lang="en-US" baseline="0" dirty="0" smtClean="0"/>
              <a:t>Difference</a:t>
            </a:r>
          </a:p>
          <a:p>
            <a:r>
              <a:rPr lang="en-US" baseline="0" dirty="0" smtClean="0"/>
              <a:t>You immediately recognize work item status from the column while task board, you need to write the task first</a:t>
            </a:r>
          </a:p>
          <a:p>
            <a:r>
              <a:rPr lang="en-US" baseline="0" dirty="0" smtClean="0"/>
              <a:t>Task board has 3 columns fixed while Kanban columns are flexible, up to you process.</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21</a:t>
            </a:fld>
            <a:endParaRPr lang="en-US" dirty="0"/>
          </a:p>
        </p:txBody>
      </p:sp>
    </p:spTree>
    <p:extLst>
      <p:ext uri="{BB962C8B-B14F-4D97-AF65-F5344CB8AC3E}">
        <p14:creationId xmlns:p14="http://schemas.microsoft.com/office/powerpoint/2010/main" val="358015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th-TH" dirty="0" smtClean="0"/>
          </a:p>
          <a:p>
            <a:r>
              <a:rPr lang="en-US" dirty="0" smtClean="0"/>
              <a:t>When we talk about Kanban, people often</a:t>
            </a:r>
            <a:r>
              <a:rPr lang="en-US" baseline="0" dirty="0" smtClean="0"/>
              <a:t> understand it as a Kanban Board while having just a board is not a framework. Kanban Framework requires to have a board + 4 practices &amp; 6 principles</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22</a:t>
            </a:fld>
            <a:endParaRPr lang="en-US" dirty="0"/>
          </a:p>
        </p:txBody>
      </p:sp>
    </p:spTree>
    <p:extLst>
      <p:ext uri="{BB962C8B-B14F-4D97-AF65-F5344CB8AC3E}">
        <p14:creationId xmlns:p14="http://schemas.microsoft.com/office/powerpoint/2010/main" val="4034252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dirty="0" smtClean="0"/>
              <a:t>Objective: Kanban is NOT</a:t>
            </a:r>
            <a:r>
              <a:rPr lang="en-US" baseline="0" dirty="0" smtClean="0"/>
              <a:t> about visualization. It is about continuous improvement</a:t>
            </a:r>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Benefits = where you set the goal. If you set the goal at prioritization, that is what you get.</a:t>
            </a:r>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dirty="0" smtClean="0"/>
              <a:t>Implementing Kanban board </a:t>
            </a:r>
            <a:r>
              <a:rPr lang="en-US" baseline="0" dirty="0" smtClean="0"/>
              <a:t>gives us these benefits</a:t>
            </a:r>
            <a:endParaRPr lang="en-US" dirty="0" smtClean="0"/>
          </a:p>
          <a:p>
            <a:pPr marL="171450" indent="-171450" fontAlgn="ctr">
              <a:buFont typeface="Arial" panose="020B0604020202020204" pitchFamily="34" charset="0"/>
              <a:buChar char="•"/>
            </a:pPr>
            <a:r>
              <a:rPr lang="en-US" dirty="0" smtClean="0"/>
              <a:t>Visualization</a:t>
            </a:r>
          </a:p>
          <a:p>
            <a:pPr marL="628650" lvl="1" indent="-171450" fontAlgn="ctr">
              <a:buFont typeface="Arial" panose="020B0604020202020204" pitchFamily="34" charset="0"/>
              <a:buChar char="•"/>
            </a:pPr>
            <a:r>
              <a:rPr lang="en-US" dirty="0" smtClean="0"/>
              <a:t>Discover information those are hardly seen (bottle necks, aged items, workload)</a:t>
            </a:r>
          </a:p>
          <a:p>
            <a:pPr marL="628650" lvl="1" indent="-171450" fontAlgn="ctr">
              <a:buFont typeface="Arial" panose="020B0604020202020204" pitchFamily="34" charset="0"/>
              <a:buChar char="•"/>
            </a:pPr>
            <a:r>
              <a:rPr lang="en-US" dirty="0" smtClean="0"/>
              <a:t>Align team’s understanding</a:t>
            </a:r>
          </a:p>
          <a:p>
            <a:pPr marL="171450" indent="-171450" fontAlgn="ctr">
              <a:buFont typeface="Arial" panose="020B0604020202020204" pitchFamily="34" charset="0"/>
              <a:buChar char="•"/>
            </a:pPr>
            <a:r>
              <a:rPr lang="en-US" dirty="0" smtClean="0"/>
              <a:t>Prioritization</a:t>
            </a:r>
          </a:p>
          <a:p>
            <a:pPr marL="628650" lvl="1" indent="-171450" fontAlgn="ctr">
              <a:buFont typeface="Arial" panose="020B0604020202020204" pitchFamily="34" charset="0"/>
              <a:buChar char="•"/>
            </a:pPr>
            <a:r>
              <a:rPr lang="en-US" dirty="0" smtClean="0"/>
              <a:t>Make sure that team always</a:t>
            </a:r>
            <a:r>
              <a:rPr lang="en-US" baseline="0" dirty="0" smtClean="0"/>
              <a:t> deliver the highest value items from customer perspective</a:t>
            </a:r>
            <a:endParaRPr lang="en-US" dirty="0" smtClean="0"/>
          </a:p>
          <a:p>
            <a:pPr marL="0" indent="0" fontAlgn="ctr">
              <a:buFont typeface="Arial" panose="020B0604020202020204" pitchFamily="34" charset="0"/>
              <a:buNone/>
            </a:pPr>
            <a:r>
              <a:rPr lang="en-US" dirty="0" smtClean="0"/>
              <a:t>Most of the team those</a:t>
            </a:r>
            <a:r>
              <a:rPr lang="en-US" baseline="0" dirty="0" smtClean="0"/>
              <a:t> applied Kanban always earn these benefits. However, if we step beyond just a Kanban board, but Kanban framework, then we get even more benefits.</a:t>
            </a:r>
            <a:endParaRPr lang="en-US" dirty="0" smtClean="0"/>
          </a:p>
          <a:p>
            <a:pPr marL="171450" indent="-171450" fontAlgn="ctr">
              <a:buFont typeface="Arial" panose="020B0604020202020204" pitchFamily="34" charset="0"/>
              <a:buChar char="•"/>
            </a:pPr>
            <a:r>
              <a:rPr lang="en-US" dirty="0" smtClean="0"/>
              <a:t>Collaboration</a:t>
            </a:r>
          </a:p>
          <a:p>
            <a:pPr marL="628650" lvl="1" indent="-171450" fontAlgn="ctr">
              <a:buFont typeface="Arial" panose="020B0604020202020204" pitchFamily="34" charset="0"/>
              <a:buChar char="•"/>
            </a:pPr>
            <a:r>
              <a:rPr lang="en-US" dirty="0" smtClean="0"/>
              <a:t>Visualized</a:t>
            </a:r>
            <a:r>
              <a:rPr lang="en-US" baseline="0" dirty="0" smtClean="0"/>
              <a:t> blockers help people to break silos and help each other to get things done</a:t>
            </a:r>
            <a:endParaRPr lang="en-US" dirty="0" smtClean="0"/>
          </a:p>
          <a:p>
            <a:pPr marL="171450" indent="-171450" fontAlgn="ctr">
              <a:buFont typeface="Arial" panose="020B0604020202020204" pitchFamily="34" charset="0"/>
              <a:buChar char="•"/>
            </a:pPr>
            <a:r>
              <a:rPr lang="en-US" dirty="0" smtClean="0"/>
              <a:t>Efficiency</a:t>
            </a:r>
          </a:p>
          <a:p>
            <a:pPr marL="628650" lvl="1" indent="-171450" fontAlgn="ctr">
              <a:buFont typeface="Arial" panose="020B0604020202020204" pitchFamily="34" charset="0"/>
              <a:buChar char="•"/>
            </a:pPr>
            <a:r>
              <a:rPr lang="en-US" dirty="0" smtClean="0"/>
              <a:t>WIP</a:t>
            </a:r>
            <a:r>
              <a:rPr lang="en-US" baseline="0" dirty="0" smtClean="0"/>
              <a:t> limit helps the team to focus on a fewer number of items and get it done faster with less efficiency loss due to multi-tasking</a:t>
            </a:r>
          </a:p>
          <a:p>
            <a:pPr marL="628650" lvl="1" indent="-171450" fontAlgn="ctr">
              <a:buFont typeface="Arial" panose="020B0604020202020204" pitchFamily="34" charset="0"/>
              <a:buChar char="•"/>
            </a:pPr>
            <a:r>
              <a:rPr lang="en-US" baseline="0" dirty="0" smtClean="0"/>
              <a:t>Pull concept also helps on focus</a:t>
            </a:r>
            <a:endParaRPr lang="en-US" dirty="0" smtClean="0"/>
          </a:p>
          <a:p>
            <a:pPr marL="171450" indent="-171450" fontAlgn="ctr">
              <a:buFont typeface="Arial" panose="020B0604020202020204" pitchFamily="34" charset="0"/>
              <a:buChar char="•"/>
            </a:pPr>
            <a:r>
              <a:rPr lang="en-US" dirty="0" smtClean="0"/>
              <a:t>Commitment</a:t>
            </a:r>
          </a:p>
          <a:p>
            <a:pPr marL="628650" lvl="1" indent="-171450" fontAlgn="ctr">
              <a:buFont typeface="Arial" panose="020B0604020202020204" pitchFamily="34" charset="0"/>
              <a:buChar char="•"/>
            </a:pPr>
            <a:r>
              <a:rPr lang="en-US" dirty="0" smtClean="0"/>
              <a:t>Metrics</a:t>
            </a:r>
            <a:r>
              <a:rPr lang="en-US" baseline="0" dirty="0" smtClean="0"/>
              <a:t> &amp; goals drive commitment to the team, changing mindset from task-oriented to result / value oriented</a:t>
            </a:r>
            <a:endParaRPr lang="en-US" dirty="0" smtClean="0"/>
          </a:p>
          <a:p>
            <a:pPr marL="171450" indent="-171450" fontAlgn="ctr">
              <a:buFont typeface="Arial" panose="020B0604020202020204" pitchFamily="34" charset="0"/>
              <a:buChar char="•"/>
            </a:pPr>
            <a:r>
              <a:rPr lang="en-US" dirty="0" smtClean="0"/>
              <a:t>Evolution</a:t>
            </a:r>
          </a:p>
          <a:p>
            <a:pPr marL="628650" lvl="1" indent="-171450" fontAlgn="ctr">
              <a:buFont typeface="Arial" panose="020B0604020202020204" pitchFamily="34" charset="0"/>
              <a:buChar char="•"/>
            </a:pPr>
            <a:r>
              <a:rPr lang="en-US" dirty="0" smtClean="0"/>
              <a:t>The team agrees to improve</a:t>
            </a:r>
            <a:r>
              <a:rPr lang="en-US" baseline="0" dirty="0" smtClean="0"/>
              <a:t> and evolve</a:t>
            </a: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CA730D5-DED3-4274-87D1-DA85729B28C3}" type="slidenum">
              <a:rPr lang="en-US" smtClean="0"/>
              <a:t>23</a:t>
            </a:fld>
            <a:endParaRPr lang="en-US" dirty="0"/>
          </a:p>
        </p:txBody>
      </p:sp>
    </p:spTree>
    <p:extLst>
      <p:ext uri="{BB962C8B-B14F-4D97-AF65-F5344CB8AC3E}">
        <p14:creationId xmlns:p14="http://schemas.microsoft.com/office/powerpoint/2010/main" val="478244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Flow-based = Pull items whenever the</a:t>
            </a:r>
            <a:r>
              <a:rPr lang="en-US" baseline="0" dirty="0" smtClean="0"/>
              <a:t> team is ready vs Iterative based where you can pull items only at the beginning of the iteration</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24</a:t>
            </a:fld>
            <a:endParaRPr lang="en-US"/>
          </a:p>
        </p:txBody>
      </p:sp>
    </p:spTree>
    <p:extLst>
      <p:ext uri="{BB962C8B-B14F-4D97-AF65-F5344CB8AC3E}">
        <p14:creationId xmlns:p14="http://schemas.microsoft.com/office/powerpoint/2010/main" val="625293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25</a:t>
            </a:fld>
            <a:endParaRPr lang="en-US"/>
          </a:p>
        </p:txBody>
      </p:sp>
    </p:spTree>
    <p:extLst>
      <p:ext uri="{BB962C8B-B14F-4D97-AF65-F5344CB8AC3E}">
        <p14:creationId xmlns:p14="http://schemas.microsoft.com/office/powerpoint/2010/main" val="2400538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[Project slide]</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26</a:t>
            </a:fld>
            <a:endParaRPr lang="en-US"/>
          </a:p>
        </p:txBody>
      </p:sp>
    </p:spTree>
    <p:extLst>
      <p:ext uri="{BB962C8B-B14F-4D97-AF65-F5344CB8AC3E}">
        <p14:creationId xmlns:p14="http://schemas.microsoft.com/office/powerpoint/2010/main" val="229570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Start with what you do now</a:t>
            </a:r>
            <a:r>
              <a:rPr lang="en-US" dirty="0" smtClean="0"/>
              <a:t/>
            </a:r>
            <a:br>
              <a:rPr lang="en-US" dirty="0" smtClean="0"/>
            </a:br>
            <a:r>
              <a:rPr lang="en-US" dirty="0" smtClean="0"/>
              <a:t>The Kanban Method does not ask you to change your process. It is based on the concept that you evolve your current process. There is no sweeping, engineered change to a new process definition or style of working. There is no such thing as the Kanban Software Development Process or the Kanban Project Management Method.</a:t>
            </a:r>
          </a:p>
          <a:p>
            <a:r>
              <a:rPr lang="en-US" b="1" dirty="0" smtClean="0"/>
              <a:t>Agree to pursue incremental, evolutionary change</a:t>
            </a:r>
            <a:r>
              <a:rPr lang="en-US" dirty="0" smtClean="0"/>
              <a:t/>
            </a:r>
            <a:br>
              <a:rPr lang="en-US" dirty="0" smtClean="0"/>
            </a:br>
            <a:r>
              <a:rPr lang="en-US" dirty="0" smtClean="0"/>
              <a:t>The organization (or team) must agree that their current circumstances warrant a gentle, evolutionary approach to improvement. Perhaps a sweeping engineered change has recently failed due to resistance from team members, or perhaps the politics of the organization make it too risky for managers to propose and implement sweeping changes? Without agreement that a slow, gentle, evolutionary, incremental approach is the right way forward then there won’t be the right environment or management support for a Kanban initiative.</a:t>
            </a:r>
          </a:p>
          <a:p>
            <a:r>
              <a:rPr lang="en-US" b="1" dirty="0" smtClean="0"/>
              <a:t>Respect the current process, roles, responsibilities and job titles</a:t>
            </a:r>
            <a:r>
              <a:rPr lang="en-US" dirty="0" smtClean="0"/>
              <a:t/>
            </a:r>
            <a:br>
              <a:rPr lang="en-US" dirty="0" smtClean="0"/>
            </a:br>
            <a:r>
              <a:rPr lang="en-US" dirty="0" smtClean="0"/>
              <a:t>It is likely that, what the organization currently does, has some elements that work acceptably and are worth preserving. We must also seek to drive out fear in order to facilitate future change. By agreeing to respect current roles, responsibilities and job titles we eliminate initial fears. This should enable us to gain broader support for our Kanban initiative. Perhaps presenting Kanban against an alternative more sweeping approach that would lead to changes in titles, roles, responsibilities and perhaps the wholesale removal of certain positions will help individuals to realize the benefits.</a:t>
            </a:r>
          </a:p>
          <a:p>
            <a:r>
              <a:rPr lang="en-US" b="1" dirty="0" smtClean="0"/>
              <a:t>Encourage acts of leadership at all levels in the your organization</a:t>
            </a:r>
            <a:r>
              <a:rPr lang="en-US" dirty="0" smtClean="0"/>
              <a:t/>
            </a:r>
            <a:br>
              <a:rPr lang="en-US" dirty="0" smtClean="0"/>
            </a:br>
            <a:r>
              <a:rPr lang="en-US" dirty="0" smtClean="0"/>
              <a:t>Without leadership to catalyze change things will not improve. Information about where improvements are possible can appear at any level in an organization and most often at the individual contributor level. If changes are to be made quickly and effectively individuals who believe improvement is possible must feel empowered to enact it. A culture of safety, must exist, to take action without fear of retribution providing changes can be defended based on logical explanation using models and data.</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28</a:t>
            </a:fld>
            <a:endParaRPr lang="en-US"/>
          </a:p>
        </p:txBody>
      </p:sp>
    </p:spTree>
    <p:extLst>
      <p:ext uri="{BB962C8B-B14F-4D97-AF65-F5344CB8AC3E}">
        <p14:creationId xmlns:p14="http://schemas.microsoft.com/office/powerpoint/2010/main" val="2250176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30</a:t>
            </a:fld>
            <a:endParaRPr lang="en-US"/>
          </a:p>
        </p:txBody>
      </p:sp>
    </p:spTree>
    <p:extLst>
      <p:ext uri="{BB962C8B-B14F-4D97-AF65-F5344CB8AC3E}">
        <p14:creationId xmlns:p14="http://schemas.microsoft.com/office/powerpoint/2010/main" val="391103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67A9CD-39B1-4CD9-9E86-2009ADD3EDAF}" type="slidenum">
              <a:rPr lang="en-US" smtClean="0"/>
              <a:t>6</a:t>
            </a:fld>
            <a:endParaRPr lang="en-US" dirty="0"/>
          </a:p>
        </p:txBody>
      </p:sp>
    </p:spTree>
    <p:extLst>
      <p:ext uri="{BB962C8B-B14F-4D97-AF65-F5344CB8AC3E}">
        <p14:creationId xmlns:p14="http://schemas.microsoft.com/office/powerpoint/2010/main" val="113566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31</a:t>
            </a:fld>
            <a:endParaRPr lang="en-US"/>
          </a:p>
        </p:txBody>
      </p:sp>
    </p:spTree>
    <p:extLst>
      <p:ext uri="{BB962C8B-B14F-4D97-AF65-F5344CB8AC3E}">
        <p14:creationId xmlns:p14="http://schemas.microsoft.com/office/powerpoint/2010/main" val="4115575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How your Kanban team should be structured</a:t>
            </a:r>
          </a:p>
          <a:p>
            <a:r>
              <a:rPr lang="en-US" dirty="0" smtClean="0"/>
              <a:t>Silo</a:t>
            </a:r>
            <a:r>
              <a:rPr lang="en-US" baseline="0" dirty="0" smtClean="0"/>
              <a:t> vs. cross functional - </a:t>
            </a:r>
            <a:endParaRPr lang="en-US" dirty="0" smtClean="0"/>
          </a:p>
          <a:p>
            <a:r>
              <a:rPr lang="en-US" dirty="0" smtClean="0"/>
              <a:t>Commend</a:t>
            </a:r>
            <a:r>
              <a:rPr lang="en-US" baseline="0" dirty="0" smtClean="0"/>
              <a:t> &amp; Control – Bottleneck at the lead, things are slow | Work goes through multiple team and causes delay in the flow</a:t>
            </a:r>
          </a:p>
          <a:p>
            <a:r>
              <a:rPr lang="en-US" baseline="0" dirty="0" smtClean="0"/>
              <a:t>Self-organizing – Get things done fast. Delegate decision to the team. Get things done faster. Motivated individuals.</a:t>
            </a:r>
            <a:endParaRPr lang="en-US" dirty="0"/>
          </a:p>
        </p:txBody>
      </p:sp>
      <p:sp>
        <p:nvSpPr>
          <p:cNvPr id="4" name="Slide Number Placeholder 3"/>
          <p:cNvSpPr>
            <a:spLocks noGrp="1"/>
          </p:cNvSpPr>
          <p:nvPr>
            <p:ph type="sldNum" sz="quarter" idx="10"/>
          </p:nvPr>
        </p:nvSpPr>
        <p:spPr/>
        <p:txBody>
          <a:bodyPr/>
          <a:lstStyle/>
          <a:p>
            <a:fld id="{5267A9CD-39B1-4CD9-9E86-2009ADD3EDAF}" type="slidenum">
              <a:rPr lang="en-US" smtClean="0"/>
              <a:t>33</a:t>
            </a:fld>
            <a:endParaRPr lang="en-US"/>
          </a:p>
        </p:txBody>
      </p:sp>
    </p:spTree>
    <p:extLst>
      <p:ext uri="{BB962C8B-B14F-4D97-AF65-F5344CB8AC3E}">
        <p14:creationId xmlns:p14="http://schemas.microsoft.com/office/powerpoint/2010/main" val="3271554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After you have a team,</a:t>
            </a:r>
            <a:r>
              <a:rPr lang="en-US" baseline="0" dirty="0" smtClean="0"/>
              <a:t> then we start to visualize work</a:t>
            </a:r>
          </a:p>
          <a:p>
            <a:r>
              <a:rPr lang="en-US" baseline="0" dirty="0" smtClean="0"/>
              <a:t>You may have multiple sources of work, tickets in ITSM, SharePoint initiative list</a:t>
            </a:r>
          </a:p>
          <a:p>
            <a:r>
              <a:rPr lang="en-US" baseline="0" dirty="0" smtClean="0"/>
              <a:t>Everything that the team is working on has to be on one board (We should not manage other types of work aside as it will allow people to use items out side of the board as an excuse, )</a:t>
            </a:r>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34</a:t>
            </a:fld>
            <a:endParaRPr lang="en-US"/>
          </a:p>
        </p:txBody>
      </p:sp>
    </p:spTree>
    <p:extLst>
      <p:ext uri="{BB962C8B-B14F-4D97-AF65-F5344CB8AC3E}">
        <p14:creationId xmlns:p14="http://schemas.microsoft.com/office/powerpoint/2010/main" val="35345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&lt;1&gt; Defin</a:t>
            </a:r>
            <a:r>
              <a:rPr lang="en-US" baseline="0" dirty="0" smtClean="0"/>
              <a:t>e team b</a:t>
            </a:r>
            <a:r>
              <a:rPr lang="en-US" dirty="0" smtClean="0"/>
              <a:t>oundaries = Start &amp; end point in the process = New (new item</a:t>
            </a:r>
            <a:r>
              <a:rPr lang="en-US" baseline="0" dirty="0" smtClean="0"/>
              <a:t> is created</a:t>
            </a:r>
            <a:r>
              <a:rPr lang="en-US" dirty="0" smtClean="0"/>
              <a:t>) &amp; Ready to Deploy (end of the team process as after the item is</a:t>
            </a:r>
            <a:r>
              <a:rPr lang="en-US" baseline="0" dirty="0" smtClean="0"/>
              <a:t> in this state, the other teams will deploy change to the production</a:t>
            </a:r>
            <a:r>
              <a:rPr lang="en-US" dirty="0" smtClean="0"/>
              <a:t>)</a:t>
            </a:r>
          </a:p>
          <a:p>
            <a:r>
              <a:rPr lang="en-US" dirty="0" smtClean="0"/>
              <a:t>&lt;2&gt; Value-added steps = In order to move</a:t>
            </a:r>
            <a:r>
              <a:rPr lang="en-US" baseline="0" dirty="0" smtClean="0"/>
              <a:t> items to the end, there are several steps that the team has to do.</a:t>
            </a:r>
            <a:endParaRPr lang="en-US" dirty="0" smtClean="0"/>
          </a:p>
          <a:p>
            <a:r>
              <a:rPr lang="en-US" dirty="0" smtClean="0"/>
              <a:t>&lt;3&gt; Each step involves</a:t>
            </a:r>
            <a:r>
              <a:rPr lang="en-US" baseline="0" dirty="0" smtClean="0"/>
              <a:t> different skillset in the team – One person can involve in multiple steps, e.g., designers who do both design &amp; test</a:t>
            </a:r>
          </a:p>
          <a:p>
            <a:r>
              <a:rPr lang="en-US" baseline="0" dirty="0" smtClean="0"/>
              <a:t>&lt;4&gt; Don’t forget to include people who need to get the information like stakeholders as well</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35</a:t>
            </a:fld>
            <a:endParaRPr lang="en-US"/>
          </a:p>
        </p:txBody>
      </p:sp>
    </p:spTree>
    <p:extLst>
      <p:ext uri="{BB962C8B-B14F-4D97-AF65-F5344CB8AC3E}">
        <p14:creationId xmlns:p14="http://schemas.microsoft.com/office/powerpoint/2010/main" val="329518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All work items start from the left.</a:t>
            </a:r>
            <a:r>
              <a:rPr lang="en-US" baseline="0" dirty="0" smtClean="0"/>
              <a:t> The first step that we highly recommend teams to do is to prioritize &lt;1&gt;. T</a:t>
            </a:r>
            <a:r>
              <a:rPr lang="en-US" dirty="0" smtClean="0"/>
              <a:t>hen customer will prioritize the work and move it to Ready to Start column &lt;2&gt;</a:t>
            </a:r>
          </a:p>
          <a:p>
            <a:r>
              <a:rPr lang="en-US" dirty="0" smtClean="0"/>
              <a:t>&lt;1&gt; The starting</a:t>
            </a:r>
            <a:r>
              <a:rPr lang="en-US" baseline="0" dirty="0" smtClean="0"/>
              <a:t> point of the process is to have work items coming from the left.</a:t>
            </a:r>
          </a:p>
          <a:p>
            <a:r>
              <a:rPr lang="en-US" baseline="0" dirty="0" smtClean="0"/>
              <a:t>Let’s say, I am a designer. I start the process by pulling one work item from ready column to design column. &lt;2&gt; Then I put my name on it (John in this example). &lt;3&gt;</a:t>
            </a:r>
          </a:p>
          <a:p>
            <a:r>
              <a:rPr lang="en-US" baseline="0" dirty="0" smtClean="0"/>
              <a:t>&lt;4&gt; The rest of the items in Ready column fills the place of Work 4. </a:t>
            </a:r>
          </a:p>
          <a:p>
            <a:r>
              <a:rPr lang="en-US" baseline="0" dirty="0" smtClean="0"/>
              <a:t>Then after a while, we will get items spread around the board. &lt;5&gt; </a:t>
            </a:r>
          </a:p>
          <a:p>
            <a:r>
              <a:rPr lang="en-US" baseline="0" dirty="0" smtClean="0"/>
              <a:t>Next, let’s say that test fails (Work 2) &lt;6&gt;. By common sense, we will just move the item backward to Dev column. However, we don’t do that in Kanban. Why? Because we don’t want the item to lose its place in the queue. Since it is almost done, why we mix it up with other items which have not even started. </a:t>
            </a:r>
          </a:p>
          <a:p>
            <a:r>
              <a:rPr lang="en-US" baseline="0" dirty="0" smtClean="0"/>
              <a:t>Rather than moving the item back, in Kanban, we use a blocker to visualize the issue instead &lt;7&gt;.  Now, the issue is visualized and developer can come and help, let’s say, Mike helps on this issue. &lt;8&gt;</a:t>
            </a:r>
          </a:p>
          <a:p>
            <a:r>
              <a:rPr lang="en-US" baseline="0" dirty="0" smtClean="0"/>
              <a:t>Blockers can occur anywhere in the process &lt;9&gt;, maybe I need clarification of the requirement from business or a developer requires approval before making a major change to a global application. Or even a blocker on something that you might be able to do it, but it could be faster if someone else can help you. &lt;10&gt;</a:t>
            </a:r>
            <a:endParaRPr lang="en-US" dirty="0" smtClean="0"/>
          </a:p>
          <a:p>
            <a:endParaRPr lang="en-US" dirty="0" smtClean="0"/>
          </a:p>
          <a:p>
            <a:r>
              <a:rPr lang="en-US" dirty="0" smtClean="0"/>
              <a:t>What you can see from the slide?</a:t>
            </a:r>
          </a:p>
          <a:p>
            <a:r>
              <a:rPr lang="en-US" dirty="0" smtClean="0"/>
              <a:t>Number of work items in progress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Item</a:t>
            </a:r>
            <a:r>
              <a:rPr lang="en-US" baseline="0" dirty="0" smtClean="0"/>
              <a:t> status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Workload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Bottleneck</a:t>
            </a:r>
            <a:endParaRPr lang="en-US" baseline="0" dirty="0" smtClean="0"/>
          </a:p>
          <a:p>
            <a:r>
              <a:rPr lang="en-US" dirty="0" smtClean="0"/>
              <a:t>Aged item</a:t>
            </a:r>
          </a:p>
          <a:p>
            <a:r>
              <a:rPr lang="en-US" dirty="0" smtClean="0"/>
              <a:t>Blockers</a:t>
            </a:r>
          </a:p>
          <a:p>
            <a:r>
              <a:rPr lang="en-US" dirty="0" smtClean="0"/>
              <a:t>Finished items per month</a:t>
            </a:r>
          </a:p>
          <a:p>
            <a:endParaRPr lang="en-US" dirty="0" smtClean="0"/>
          </a:p>
          <a:p>
            <a:r>
              <a:rPr lang="en-US" sz="1200" kern="1200" dirty="0" smtClean="0">
                <a:solidFill>
                  <a:schemeClr val="tx1"/>
                </a:solidFill>
                <a:effectLst/>
                <a:latin typeface="+mn-lt"/>
                <a:ea typeface="+mn-ea"/>
                <a:cs typeface="+mn-cs"/>
              </a:rPr>
              <a:t>Visualization does not cause problem, it uncovers the problem </a:t>
            </a:r>
            <a:endParaRPr lang="en-US"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36</a:t>
            </a:fld>
            <a:endParaRPr lang="en-US"/>
          </a:p>
        </p:txBody>
      </p:sp>
    </p:spTree>
    <p:extLst>
      <p:ext uri="{BB962C8B-B14F-4D97-AF65-F5344CB8AC3E}">
        <p14:creationId xmlns:p14="http://schemas.microsoft.com/office/powerpoint/2010/main" val="318695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do you</a:t>
            </a:r>
            <a:r>
              <a:rPr lang="en-US" baseline="0" dirty="0" smtClean="0"/>
              <a:t> see on the Kanban Board?</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37</a:t>
            </a:fld>
            <a:endParaRPr lang="en-US"/>
          </a:p>
        </p:txBody>
      </p:sp>
    </p:spTree>
    <p:extLst>
      <p:ext uri="{BB962C8B-B14F-4D97-AF65-F5344CB8AC3E}">
        <p14:creationId xmlns:p14="http://schemas.microsoft.com/office/powerpoint/2010/main" val="2506882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Example: Planning ADP – Supply Chain team in M&amp;S</a:t>
            </a:r>
          </a:p>
          <a:p>
            <a:r>
              <a:rPr lang="en-US" dirty="0" smtClean="0"/>
              <a:t>Color represents</a:t>
            </a:r>
            <a:r>
              <a:rPr lang="en-US" baseline="0" dirty="0" smtClean="0"/>
              <a:t> the application.</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38</a:t>
            </a:fld>
            <a:endParaRPr lang="en-US"/>
          </a:p>
        </p:txBody>
      </p:sp>
    </p:spTree>
    <p:extLst>
      <p:ext uri="{BB962C8B-B14F-4D97-AF65-F5344CB8AC3E}">
        <p14:creationId xmlns:p14="http://schemas.microsoft.com/office/powerpoint/2010/main" val="2776805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With the</a:t>
            </a:r>
            <a:r>
              <a:rPr lang="en-US" baseline="0" dirty="0" smtClean="0"/>
              <a:t> first practice, visualize workflow</a:t>
            </a:r>
            <a:r>
              <a:rPr lang="en-US" baseline="0" dirty="0"/>
              <a:t> </a:t>
            </a:r>
            <a:r>
              <a:rPr lang="en-US" baseline="0" dirty="0" smtClean="0"/>
              <a:t>it helps solving the problems of:</a:t>
            </a:r>
          </a:p>
          <a:p>
            <a:pPr marL="171450" indent="-171450">
              <a:buFontTx/>
              <a:buChar char="-"/>
            </a:pPr>
            <a:r>
              <a:rPr lang="en-US" baseline="0" dirty="0" smtClean="0"/>
              <a:t>Transparency – This starts to give customers &amp; team members holistic view of how the team is working</a:t>
            </a:r>
          </a:p>
          <a:p>
            <a:pPr marL="171450" indent="-171450">
              <a:buFontTx/>
              <a:buChar char="-"/>
            </a:pPr>
            <a:r>
              <a:rPr lang="en-US" baseline="0" dirty="0" smtClean="0"/>
              <a:t>Partially solve the priority part as it allows us to see which item is being worked and we start to realize that we might be working on the wrong priority, still, there is no mechanism to prevent that though</a:t>
            </a:r>
          </a:p>
          <a:p>
            <a:pPr marL="171450" indent="-171450">
              <a:buFontTx/>
              <a:buChar char="-"/>
            </a:pPr>
            <a:r>
              <a:rPr lang="en-US" baseline="0" dirty="0" smtClean="0"/>
              <a:t>Partially solve the collaboration problem with blocker concept. </a:t>
            </a:r>
          </a:p>
        </p:txBody>
      </p:sp>
      <p:sp>
        <p:nvSpPr>
          <p:cNvPr id="4" name="Slide Number Placeholder 3"/>
          <p:cNvSpPr>
            <a:spLocks noGrp="1"/>
          </p:cNvSpPr>
          <p:nvPr>
            <p:ph type="sldNum" sz="quarter" idx="10"/>
          </p:nvPr>
        </p:nvSpPr>
        <p:spPr/>
        <p:txBody>
          <a:bodyPr/>
          <a:lstStyle/>
          <a:p>
            <a:fld id="{1496AF79-80F5-4BE8-A3BA-2F677C5A428A}" type="slidenum">
              <a:rPr lang="en-US" smtClean="0"/>
              <a:t>40</a:t>
            </a:fld>
            <a:endParaRPr lang="en-US"/>
          </a:p>
        </p:txBody>
      </p:sp>
    </p:spTree>
    <p:extLst>
      <p:ext uri="{BB962C8B-B14F-4D97-AF65-F5344CB8AC3E}">
        <p14:creationId xmlns:p14="http://schemas.microsoft.com/office/powerpoint/2010/main" val="1826445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41</a:t>
            </a:fld>
            <a:endParaRPr lang="en-US"/>
          </a:p>
        </p:txBody>
      </p:sp>
    </p:spTree>
    <p:extLst>
      <p:ext uri="{BB962C8B-B14F-4D97-AF65-F5344CB8AC3E}">
        <p14:creationId xmlns:p14="http://schemas.microsoft.com/office/powerpoint/2010/main" val="350243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8194" rtl="0" eaLnBrk="1" fontAlgn="auto" latinLnBrk="0" hangingPunct="1">
              <a:lnSpc>
                <a:spcPct val="100000"/>
              </a:lnSpc>
              <a:spcBef>
                <a:spcPts val="0"/>
              </a:spcBef>
              <a:spcAft>
                <a:spcPts val="0"/>
              </a:spcAft>
              <a:buClrTx/>
              <a:buSzTx/>
              <a:buFontTx/>
              <a:buNone/>
              <a:tabLst/>
              <a:defRPr/>
            </a:pPr>
            <a:r>
              <a:rPr lang="en-US" dirty="0" smtClean="0"/>
              <a:t>We want to utilize our resources at 100% at anytime (no idle time)</a:t>
            </a:r>
            <a:br>
              <a:rPr lang="en-US" dirty="0" smtClean="0"/>
            </a:br>
            <a:r>
              <a:rPr lang="en-US" dirty="0" smtClean="0"/>
              <a:t>More work into each individual queue will create pressure</a:t>
            </a:r>
            <a:r>
              <a:rPr lang="en-US" baseline="0" dirty="0" smtClean="0"/>
              <a:t> that will get things done faster</a:t>
            </a:r>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43</a:t>
            </a:fld>
            <a:endParaRPr lang="en-US" dirty="0"/>
          </a:p>
        </p:txBody>
      </p:sp>
    </p:spTree>
    <p:extLst>
      <p:ext uri="{BB962C8B-B14F-4D97-AF65-F5344CB8AC3E}">
        <p14:creationId xmlns:p14="http://schemas.microsoft.com/office/powerpoint/2010/main" val="96332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67A9CD-39B1-4CD9-9E86-2009ADD3EDAF}" type="slidenum">
              <a:rPr lang="en-US" smtClean="0"/>
              <a:t>7</a:t>
            </a:fld>
            <a:endParaRPr lang="en-US" dirty="0"/>
          </a:p>
        </p:txBody>
      </p:sp>
    </p:spTree>
    <p:extLst>
      <p:ext uri="{BB962C8B-B14F-4D97-AF65-F5344CB8AC3E}">
        <p14:creationId xmlns:p14="http://schemas.microsoft.com/office/powerpoint/2010/main" val="402300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8194" rtl="0" eaLnBrk="1" fontAlgn="auto" latinLnBrk="0" hangingPunct="1">
              <a:lnSpc>
                <a:spcPct val="100000"/>
              </a:lnSpc>
              <a:spcBef>
                <a:spcPts val="0"/>
              </a:spcBef>
              <a:spcAft>
                <a:spcPts val="0"/>
              </a:spcAft>
              <a:buClrTx/>
              <a:buSzTx/>
              <a:buFontTx/>
              <a:buNone/>
              <a:tabLst/>
              <a:defRPr/>
            </a:pPr>
            <a:r>
              <a:rPr lang="en-US" dirty="0" smtClean="0"/>
              <a:t>So, let’s take this highway for example</a:t>
            </a:r>
            <a:r>
              <a:rPr lang="en-US" baseline="0" dirty="0" smtClean="0"/>
              <a:t> (note the sweet blue Caddy!). We have a number of cars on the highway (let’s think of this as WIP), and at this stage, things are flowing nicely. The highway is able to handle a good amount of variability…if all of the cars on the right were to suddenly merge onto the highway as opposed to the side road, everything would probably be fine.</a:t>
            </a:r>
            <a:endParaRPr lang="en-US"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44</a:t>
            </a:fld>
            <a:endParaRPr lang="en-US" dirty="0"/>
          </a:p>
        </p:txBody>
      </p:sp>
    </p:spTree>
    <p:extLst>
      <p:ext uri="{BB962C8B-B14F-4D97-AF65-F5344CB8AC3E}">
        <p14:creationId xmlns:p14="http://schemas.microsoft.com/office/powerpoint/2010/main" val="2679134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Mike’s Script</a:t>
            </a:r>
          </a:p>
          <a:p>
            <a:r>
              <a:rPr lang="en-US" dirty="0" smtClean="0"/>
              <a:t>That’s right – a</a:t>
            </a:r>
            <a:r>
              <a:rPr lang="en-US" baseline="0" dirty="0" smtClean="0"/>
              <a:t> highway that is 100% utilized generates a complete gridlock. If there is any variability (say an accident, or extra people merging onto the road – i.e. more WIP), the already moving road comes to a screeching halt. This is something that science has told us time and time again….&lt;next slide&gt;</a:t>
            </a:r>
            <a:endParaRPr lang="en-US"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45</a:t>
            </a:fld>
            <a:endParaRPr lang="en-US" dirty="0"/>
          </a:p>
        </p:txBody>
      </p:sp>
    </p:spTree>
    <p:extLst>
      <p:ext uri="{BB962C8B-B14F-4D97-AF65-F5344CB8AC3E}">
        <p14:creationId xmlns:p14="http://schemas.microsoft.com/office/powerpoint/2010/main" val="3204510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8194" rtl="0" eaLnBrk="1" fontAlgn="auto" latinLnBrk="0" hangingPunct="1">
              <a:lnSpc>
                <a:spcPct val="100000"/>
              </a:lnSpc>
              <a:spcBef>
                <a:spcPts val="0"/>
              </a:spcBef>
              <a:spcAft>
                <a:spcPts val="0"/>
              </a:spcAft>
              <a:buClrTx/>
              <a:buSzTx/>
              <a:buFontTx/>
              <a:buNone/>
              <a:tabLst/>
              <a:defRPr/>
            </a:pPr>
            <a:r>
              <a:rPr lang="en-US" dirty="0" smtClean="0"/>
              <a:t>We want to utilize our resources at 100% at anytime (no idle time)</a:t>
            </a:r>
            <a:br>
              <a:rPr lang="en-US" dirty="0" smtClean="0"/>
            </a:br>
            <a:r>
              <a:rPr lang="en-US" dirty="0" smtClean="0"/>
              <a:t>More work into each individual queue will create pressure</a:t>
            </a:r>
            <a:r>
              <a:rPr lang="en-US" baseline="0" dirty="0" smtClean="0"/>
              <a:t> that will get things done faster</a:t>
            </a:r>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46</a:t>
            </a:fld>
            <a:endParaRPr lang="en-US" dirty="0"/>
          </a:p>
        </p:txBody>
      </p:sp>
    </p:spTree>
    <p:extLst>
      <p:ext uri="{BB962C8B-B14F-4D97-AF65-F5344CB8AC3E}">
        <p14:creationId xmlns:p14="http://schemas.microsoft.com/office/powerpoint/2010/main" val="1332007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CPU utilization</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47</a:t>
            </a:fld>
            <a:endParaRPr lang="en-US"/>
          </a:p>
        </p:txBody>
      </p:sp>
    </p:spTree>
    <p:extLst>
      <p:ext uri="{BB962C8B-B14F-4D97-AF65-F5344CB8AC3E}">
        <p14:creationId xmlns:p14="http://schemas.microsoft.com/office/powerpoint/2010/main" val="2961629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Multitasking also impacts speed, </a:t>
            </a:r>
          </a:p>
          <a:p>
            <a:endParaRPr lang="en-US" dirty="0" smtClean="0"/>
          </a:p>
          <a:p>
            <a:r>
              <a:rPr lang="en-US" b="1" dirty="0" smtClean="0"/>
              <a:t>Mike’s Script</a:t>
            </a:r>
          </a:p>
          <a:p>
            <a:r>
              <a:rPr lang="en-US" dirty="0" smtClean="0"/>
              <a:t>As we get closer and closer to 100%</a:t>
            </a:r>
            <a:r>
              <a:rPr lang="en-US" baseline="0" dirty="0" smtClean="0"/>
              <a:t> utilization, our lead times (or waiting times for the customer) increase EXPONENTIALLY! This was originally discovered in the manufacturing world, but is also true for our work. People who are 100% busy on large amounts of work will struggle to deliver things regularly.</a:t>
            </a:r>
          </a:p>
          <a:p>
            <a:endParaRPr lang="en-US" baseline="0" dirty="0" smtClean="0"/>
          </a:p>
          <a:p>
            <a:r>
              <a:rPr lang="en-US" baseline="0" dirty="0" smtClean="0"/>
              <a:t>It’s the same as printer. You cannot make printer print faster by feeding more paper into it.</a:t>
            </a:r>
          </a:p>
          <a:p>
            <a:endParaRPr lang="en-US" baseline="0" dirty="0" smtClean="0"/>
          </a:p>
          <a:p>
            <a:r>
              <a:rPr lang="en-US" baseline="0" dirty="0" smtClean="0"/>
              <a:t>10% = 10/90</a:t>
            </a:r>
          </a:p>
          <a:p>
            <a:r>
              <a:rPr lang="en-US" baseline="0" dirty="0" smtClean="0"/>
              <a:t>90% = 90/10</a:t>
            </a:r>
            <a:endParaRPr lang="en-US"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48</a:t>
            </a:fld>
            <a:endParaRPr lang="en-US" dirty="0"/>
          </a:p>
        </p:txBody>
      </p:sp>
    </p:spTree>
    <p:extLst>
      <p:ext uri="{BB962C8B-B14F-4D97-AF65-F5344CB8AC3E}">
        <p14:creationId xmlns:p14="http://schemas.microsoft.com/office/powerpoint/2010/main" val="2090239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ways:</a:t>
            </a:r>
          </a:p>
          <a:p>
            <a:r>
              <a:rPr lang="en-US" dirty="0" smtClean="0"/>
              <a:t>Complete a</a:t>
            </a:r>
            <a:r>
              <a:rPr lang="en-US" baseline="0" dirty="0" smtClean="0"/>
              <a:t> series before moving on to the next one (12345678910ABCDEFGHI…. VIII,IX,X)</a:t>
            </a:r>
          </a:p>
          <a:p>
            <a:r>
              <a:rPr lang="en-US" baseline="0" dirty="0" smtClean="0"/>
              <a:t>Write first character of all the series, then second, third, etc. (1AI2BII3CIII, ….., 10JX) – Make sure that they write them in a sequence, not write 1 – 10 and leave gaps to fill in A and I later.</a:t>
            </a:r>
          </a:p>
          <a:p>
            <a:endParaRPr lang="en-US" baseline="0" dirty="0" smtClean="0"/>
          </a:p>
          <a:p>
            <a:r>
              <a:rPr lang="en-US" baseline="0" dirty="0" smtClean="0"/>
              <a:t>Time both ways and see the difference which is an inefficiency due to multitasking / context switching</a:t>
            </a:r>
            <a:endParaRPr lang="en-US"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49</a:t>
            </a:fld>
            <a:endParaRPr lang="en-US" dirty="0"/>
          </a:p>
        </p:txBody>
      </p:sp>
    </p:spTree>
    <p:extLst>
      <p:ext uri="{BB962C8B-B14F-4D97-AF65-F5344CB8AC3E}">
        <p14:creationId xmlns:p14="http://schemas.microsoft.com/office/powerpoint/2010/main" val="238826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Multitasking also impacts product quality –</a:t>
            </a:r>
            <a:r>
              <a:rPr lang="en-US" baseline="0" dirty="0" smtClean="0"/>
              <a:t> IQ drop</a:t>
            </a:r>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50</a:t>
            </a:fld>
            <a:endParaRPr lang="en-US" dirty="0"/>
          </a:p>
        </p:txBody>
      </p:sp>
    </p:spTree>
    <p:extLst>
      <p:ext uri="{BB962C8B-B14F-4D97-AF65-F5344CB8AC3E}">
        <p14:creationId xmlns:p14="http://schemas.microsoft.com/office/powerpoint/2010/main" val="4060987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a:t>
            </a:r>
            <a:r>
              <a:rPr lang="en-US" baseline="0" dirty="0" smtClean="0"/>
              <a:t> priority given is always better as it keeps IT people to focus on get one things done, rather than switching around multiple items and get things done later</a:t>
            </a:r>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51</a:t>
            </a:fld>
            <a:endParaRPr lang="en-US" dirty="0"/>
          </a:p>
        </p:txBody>
      </p:sp>
    </p:spTree>
    <p:extLst>
      <p:ext uri="{BB962C8B-B14F-4D97-AF65-F5344CB8AC3E}">
        <p14:creationId xmlns:p14="http://schemas.microsoft.com/office/powerpoint/2010/main" val="769347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I</a:t>
            </a:r>
            <a:r>
              <a:rPr lang="en-US" baseline="0" dirty="0" smtClean="0"/>
              <a:t> want to spend some more time to fix the root cause of the problem but I need to deal with the support tickets first</a:t>
            </a:r>
            <a:endParaRPr lang="en-US" dirty="0"/>
          </a:p>
        </p:txBody>
      </p:sp>
      <p:sp>
        <p:nvSpPr>
          <p:cNvPr id="4" name="Slide Number Placeholder 3"/>
          <p:cNvSpPr>
            <a:spLocks noGrp="1"/>
          </p:cNvSpPr>
          <p:nvPr>
            <p:ph type="sldNum" sz="quarter" idx="10"/>
          </p:nvPr>
        </p:nvSpPr>
        <p:spPr/>
        <p:txBody>
          <a:bodyPr/>
          <a:lstStyle/>
          <a:p>
            <a:fld id="{8460200B-39CD-45C7-AC4E-EC30E59BDEA4}" type="slidenum">
              <a:rPr lang="en-US" smtClean="0"/>
              <a:t>52</a:t>
            </a:fld>
            <a:endParaRPr lang="en-US"/>
          </a:p>
        </p:txBody>
      </p:sp>
    </p:spTree>
    <p:extLst>
      <p:ext uri="{BB962C8B-B14F-4D97-AF65-F5344CB8AC3E}">
        <p14:creationId xmlns:p14="http://schemas.microsoft.com/office/powerpoint/2010/main" val="1734727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sz="1200" b="0" dirty="0" smtClean="0">
                <a:solidFill>
                  <a:schemeClr val="accent1"/>
                </a:solidFill>
              </a:rPr>
              <a:t>How many </a:t>
            </a:r>
            <a:r>
              <a:rPr lang="en-US" sz="1200" b="0" dirty="0" smtClean="0">
                <a:solidFill>
                  <a:schemeClr val="accent3"/>
                </a:solidFill>
              </a:rPr>
              <a:t>in-progress items</a:t>
            </a:r>
            <a:r>
              <a:rPr lang="en-US" sz="1200" b="0" dirty="0" smtClean="0">
                <a:solidFill>
                  <a:schemeClr val="accent1"/>
                </a:solidFill>
              </a:rPr>
              <a:t> do you have?</a:t>
            </a:r>
          </a:p>
          <a:p>
            <a:pPr algn="l"/>
            <a:r>
              <a:rPr lang="en-US" sz="1200" b="0" dirty="0" smtClean="0">
                <a:solidFill>
                  <a:schemeClr val="accent1"/>
                </a:solidFill>
              </a:rPr>
              <a:t>How many that you are</a:t>
            </a:r>
            <a:r>
              <a:rPr lang="en-US" sz="1200" b="0" baseline="0" dirty="0" smtClean="0">
                <a:solidFill>
                  <a:schemeClr val="accent1"/>
                </a:solidFill>
              </a:rPr>
              <a:t> actively working? All of them at the same time?</a:t>
            </a:r>
          </a:p>
          <a:p>
            <a:pPr algn="l"/>
            <a:r>
              <a:rPr lang="en-US" sz="1200" b="0" baseline="0" dirty="0" smtClean="0">
                <a:solidFill>
                  <a:schemeClr val="accent1"/>
                </a:solidFill>
              </a:rPr>
              <a:t>How could that happen? (Have a lot of items in the queue)</a:t>
            </a:r>
            <a:endParaRPr lang="en-US" sz="1200" b="0"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55</a:t>
            </a:fld>
            <a:endParaRPr lang="en-US"/>
          </a:p>
        </p:txBody>
      </p:sp>
    </p:spTree>
    <p:extLst>
      <p:ext uri="{BB962C8B-B14F-4D97-AF65-F5344CB8AC3E}">
        <p14:creationId xmlns:p14="http://schemas.microsoft.com/office/powerpoint/2010/main" val="200545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Our</a:t>
            </a:r>
            <a:r>
              <a:rPr lang="en-US" baseline="0" dirty="0" smtClean="0"/>
              <a:t> content is mainly from this book</a:t>
            </a:r>
          </a:p>
          <a:p>
            <a:r>
              <a:rPr lang="en-US" baseline="0" dirty="0" smtClean="0"/>
              <a:t>Kanban is an Agile framework that is in the market for a while (2007)</a:t>
            </a:r>
          </a:p>
          <a:p>
            <a:endParaRPr lang="en-US" dirty="0" smtClean="0"/>
          </a:p>
          <a:p>
            <a:endParaRPr lang="en-US" dirty="0" smtClean="0"/>
          </a:p>
          <a:p>
            <a:r>
              <a:rPr lang="en-US" dirty="0" smtClean="0"/>
              <a:t>Content based on this</a:t>
            </a:r>
            <a:r>
              <a:rPr lang="en-US" baseline="0" dirty="0" smtClean="0"/>
              <a:t> guy David J Anderson who started to use Kanban method in software development and came up with this book five years ago. He is called a father of Kanban.</a:t>
            </a:r>
          </a:p>
          <a:p>
            <a:r>
              <a:rPr lang="en-US" strike="sngStrike" baseline="0" dirty="0" smtClean="0"/>
              <a:t>He had 5 properties of Kanban in this book and later expanded to 4 principles &amp; 6 practices instead</a:t>
            </a:r>
            <a:endParaRPr lang="en-US" strike="sngStrike" dirty="0" smtClean="0"/>
          </a:p>
          <a:p>
            <a:r>
              <a:rPr lang="en-US" dirty="0" smtClean="0"/>
              <a:t>http://www.djaa.com/principles-general-practices-kanban-method</a:t>
            </a:r>
          </a:p>
          <a:p>
            <a:endParaRPr lang="en-US" dirty="0" smtClean="0"/>
          </a:p>
          <a:p>
            <a:r>
              <a:rPr lang="en-US" dirty="0" smtClean="0"/>
              <a:t>In the book, </a:t>
            </a:r>
            <a:r>
              <a:rPr lang="en-US" b="1" dirty="0" smtClean="0"/>
              <a:t>Kanban - Successful Evolutionary Change for your Technology Business</a:t>
            </a:r>
            <a:r>
              <a:rPr lang="en-US" dirty="0" smtClean="0"/>
              <a:t>, I identified what I called the "5 core properties" that I’d observed to be present in each successful implementation of Kanban.</a:t>
            </a:r>
          </a:p>
          <a:p>
            <a:r>
              <a:rPr lang="en-US" dirty="0" smtClean="0"/>
              <a:t>Since the book was published we've expanded this list and they are now known as the Principles and General Practices of Kanban.</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8</a:t>
            </a:fld>
            <a:endParaRPr lang="en-US"/>
          </a:p>
        </p:txBody>
      </p:sp>
    </p:spTree>
    <p:extLst>
      <p:ext uri="{BB962C8B-B14F-4D97-AF65-F5344CB8AC3E}">
        <p14:creationId xmlns:p14="http://schemas.microsoft.com/office/powerpoint/2010/main" val="3892647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Today, we have a lot of items in progress. That makes board here looks very</a:t>
            </a:r>
            <a:r>
              <a:rPr lang="en-US" baseline="0" dirty="0" smtClean="0"/>
              <a:t> busy.</a:t>
            </a:r>
          </a:p>
          <a:p>
            <a:r>
              <a:rPr lang="en-US" baseline="0" dirty="0" smtClean="0"/>
              <a:t>People focus on reducing items in the New column by shoving them into the team, similar to adding more cars to a jammed highway. This makes situation even worse as the team has to juggle more work than they can do and less work gets done.</a:t>
            </a:r>
          </a:p>
          <a:p>
            <a:endParaRPr lang="en-US" baseline="0" dirty="0" smtClean="0"/>
          </a:p>
          <a:p>
            <a:r>
              <a:rPr lang="en-US" baseline="0" dirty="0" smtClean="0"/>
              <a:t>In Kanban, we want to focus on getting things out of the board (move them to done). We may need to leave items in New state longer, but that is not a bad thing though.</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56</a:t>
            </a:fld>
            <a:endParaRPr lang="en-US" dirty="0"/>
          </a:p>
        </p:txBody>
      </p:sp>
    </p:spTree>
    <p:extLst>
      <p:ext uri="{BB962C8B-B14F-4D97-AF65-F5344CB8AC3E}">
        <p14:creationId xmlns:p14="http://schemas.microsoft.com/office/powerpoint/2010/main" val="1791628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ways to reduce</a:t>
            </a:r>
            <a:r>
              <a:rPr lang="en-US" baseline="0" dirty="0" smtClean="0"/>
              <a:t> WIP</a:t>
            </a:r>
          </a:p>
        </p:txBody>
      </p:sp>
      <p:sp>
        <p:nvSpPr>
          <p:cNvPr id="4" name="Slide Number Placeholder 3"/>
          <p:cNvSpPr>
            <a:spLocks noGrp="1"/>
          </p:cNvSpPr>
          <p:nvPr>
            <p:ph type="sldNum" sz="quarter" idx="10"/>
          </p:nvPr>
        </p:nvSpPr>
        <p:spPr/>
        <p:txBody>
          <a:bodyPr/>
          <a:lstStyle/>
          <a:p>
            <a:fld id="{F9EC3AE7-E7CD-3E40-8A99-1203D93D3F3D}" type="slidenum">
              <a:rPr lang="en-US" smtClean="0"/>
              <a:pPr/>
              <a:t>57</a:t>
            </a:fld>
            <a:endParaRPr lang="en-US" dirty="0"/>
          </a:p>
        </p:txBody>
      </p:sp>
    </p:spTree>
    <p:extLst>
      <p:ext uri="{BB962C8B-B14F-4D97-AF65-F5344CB8AC3E}">
        <p14:creationId xmlns:p14="http://schemas.microsoft.com/office/powerpoint/2010/main" val="3203216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That’s because today we push work</a:t>
            </a:r>
            <a:r>
              <a:rPr lang="en-US" baseline="0" dirty="0" smtClean="0"/>
              <a:t> to people through the concept of dispatching, load balancing</a:t>
            </a:r>
          </a:p>
          <a:p>
            <a:r>
              <a:rPr lang="en-US" baseline="0" dirty="0" smtClean="0"/>
              <a:t>And we believe that -&gt;</a:t>
            </a:r>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58</a:t>
            </a:fld>
            <a:endParaRPr lang="en-US"/>
          </a:p>
        </p:txBody>
      </p:sp>
    </p:spTree>
    <p:extLst>
      <p:ext uri="{BB962C8B-B14F-4D97-AF65-F5344CB8AC3E}">
        <p14:creationId xmlns:p14="http://schemas.microsoft.com/office/powerpoint/2010/main" val="2005170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we</a:t>
            </a:r>
            <a:r>
              <a:rPr lang="en-US" baseline="0" dirty="0" smtClean="0"/>
              <a:t> need is around focus – Have fewer items, focus on them and get them done faster. Focus also improves quality</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59</a:t>
            </a:fld>
            <a:endParaRPr lang="en-US" dirty="0"/>
          </a:p>
        </p:txBody>
      </p:sp>
    </p:spTree>
    <p:extLst>
      <p:ext uri="{BB962C8B-B14F-4D97-AF65-F5344CB8AC3E}">
        <p14:creationId xmlns:p14="http://schemas.microsoft.com/office/powerpoint/2010/main" val="4006695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the way they prevent too many cars to get on to highway</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60</a:t>
            </a:fld>
            <a:endParaRPr lang="en-US"/>
          </a:p>
        </p:txBody>
      </p:sp>
    </p:spTree>
    <p:extLst>
      <p:ext uri="{BB962C8B-B14F-4D97-AF65-F5344CB8AC3E}">
        <p14:creationId xmlns:p14="http://schemas.microsoft.com/office/powerpoint/2010/main" val="10967670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do pull concept</a:t>
            </a:r>
            <a:r>
              <a:rPr lang="en-US" baseline="0" dirty="0" smtClean="0"/>
              <a:t> instead of pushing.</a:t>
            </a:r>
          </a:p>
          <a:p>
            <a:r>
              <a:rPr lang="en-US" baseline="0" dirty="0" smtClean="0"/>
              <a:t>People will grab the work as they can do, then they will not take any more work, unless:</a:t>
            </a:r>
          </a:p>
          <a:p>
            <a:pPr marL="228600" indent="-228600">
              <a:buAutoNum type="arabicPeriod"/>
            </a:pPr>
            <a:r>
              <a:rPr lang="en-US" baseline="0" dirty="0" smtClean="0"/>
              <a:t>They finish with the item, then they can grab another one</a:t>
            </a:r>
          </a:p>
          <a:p>
            <a:pPr marL="228600" indent="-228600">
              <a:buAutoNum type="arabicPeriod"/>
            </a:pPr>
            <a:r>
              <a:rPr lang="en-US" baseline="0" dirty="0" smtClean="0"/>
              <a:t>They are blocked by a blocker and they can no longer proceed on that item</a:t>
            </a:r>
          </a:p>
          <a:p>
            <a:pPr marL="0" indent="0">
              <a:buNone/>
            </a:pPr>
            <a:r>
              <a:rPr lang="en-US" baseline="0" dirty="0" smtClean="0"/>
              <a:t>Then that triggers pull process where they will pull a new work item that is the most valuable item for customer at that time</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61</a:t>
            </a:fld>
            <a:endParaRPr lang="en-US"/>
          </a:p>
        </p:txBody>
      </p:sp>
    </p:spTree>
    <p:extLst>
      <p:ext uri="{BB962C8B-B14F-4D97-AF65-F5344CB8AC3E}">
        <p14:creationId xmlns:p14="http://schemas.microsoft.com/office/powerpoint/2010/main" val="1733190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With this approach, a number of items is</a:t>
            </a:r>
            <a:r>
              <a:rPr lang="en-US" baseline="0" dirty="0" smtClean="0"/>
              <a:t> reduced then the team can better focus on their work, get it done with better quality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62</a:t>
            </a:fld>
            <a:endParaRPr lang="en-US" dirty="0"/>
          </a:p>
        </p:txBody>
      </p:sp>
    </p:spTree>
    <p:extLst>
      <p:ext uri="{BB962C8B-B14F-4D97-AF65-F5344CB8AC3E}">
        <p14:creationId xmlns:p14="http://schemas.microsoft.com/office/powerpoint/2010/main" val="23883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63</a:t>
            </a:fld>
            <a:endParaRPr lang="en-US"/>
          </a:p>
        </p:txBody>
      </p:sp>
    </p:spTree>
    <p:extLst>
      <p:ext uri="{BB962C8B-B14F-4D97-AF65-F5344CB8AC3E}">
        <p14:creationId xmlns:p14="http://schemas.microsoft.com/office/powerpoint/2010/main" val="980498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One good behavior that we observe from Starbucks is that, when baristas behind</a:t>
            </a:r>
            <a:r>
              <a:rPr lang="en-US" baseline="0" dirty="0" smtClean="0"/>
              <a:t> the counter are totally busy, then they stop taking orders. Instead, order takers go and help prepare those drinks. So that people can happily get out with their coffee. Then, they resume taking orders.</a:t>
            </a:r>
          </a:p>
          <a:p>
            <a:r>
              <a:rPr lang="en-US" baseline="0" dirty="0" smtClean="0"/>
              <a:t>They are controlling a number of Work in Progress (which is a number of drinks) not to exceed the threshold.</a:t>
            </a:r>
          </a:p>
        </p:txBody>
      </p:sp>
      <p:sp>
        <p:nvSpPr>
          <p:cNvPr id="4" name="Slide Number Placeholder 3"/>
          <p:cNvSpPr>
            <a:spLocks noGrp="1"/>
          </p:cNvSpPr>
          <p:nvPr>
            <p:ph type="sldNum" sz="quarter" idx="10"/>
          </p:nvPr>
        </p:nvSpPr>
        <p:spPr/>
        <p:txBody>
          <a:bodyPr/>
          <a:lstStyle/>
          <a:p>
            <a:fld id="{F94BCECA-F982-4228-8CE4-51CDCC0BBB95}" type="slidenum">
              <a:rPr lang="en-US" smtClean="0"/>
              <a:t>65</a:t>
            </a:fld>
            <a:endParaRPr lang="en-US"/>
          </a:p>
        </p:txBody>
      </p:sp>
    </p:spTree>
    <p:extLst>
      <p:ext uri="{BB962C8B-B14F-4D97-AF65-F5344CB8AC3E}">
        <p14:creationId xmlns:p14="http://schemas.microsoft.com/office/powerpoint/2010/main" val="997045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 can we apply this to IT</a:t>
            </a:r>
            <a:r>
              <a:rPr lang="en-US" baseline="0" dirty="0" smtClean="0"/>
              <a:t> work? First we add work in progress limit under each column name. We put doing &amp; done just like the burger process. Each column cannot have more items that the WIP limit. This includes both “Doing” and “Done” work and it is the number of entire team.</a:t>
            </a:r>
          </a:p>
          <a:p>
            <a:endParaRPr lang="en-US" baseline="0" dirty="0" smtClean="0"/>
          </a:p>
          <a:p>
            <a:r>
              <a:rPr lang="en-US" baseline="0" dirty="0" smtClean="0"/>
              <a:t>How does WIP limit impact the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Ready to start – Rather than asking customers to prioritize 100 tickets at a time while the team can do 20 tickets per month (similar to producing too many tomato buns). We just put a limit to help customers, not to prioritize too many things which will save their time and focus more on quality of prioritization.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case,</a:t>
            </a:r>
            <a:r>
              <a:rPr lang="en-US" baseline="0" dirty="0" smtClean="0"/>
              <a:t> customers need to prioritize only top 5 items.</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67</a:t>
            </a:fld>
            <a:endParaRPr lang="en-US" dirty="0"/>
          </a:p>
        </p:txBody>
      </p:sp>
    </p:spTree>
    <p:extLst>
      <p:ext uri="{BB962C8B-B14F-4D97-AF65-F5344CB8AC3E}">
        <p14:creationId xmlns:p14="http://schemas.microsoft.com/office/powerpoint/2010/main" val="215858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510" indent="-231510">
              <a:buAutoNum type="arabicPeriod"/>
            </a:pPr>
            <a:r>
              <a:rPr lang="en-US" dirty="0" smtClean="0"/>
              <a:t>Ideas to value,</a:t>
            </a:r>
            <a:r>
              <a:rPr lang="en-US" baseline="0" dirty="0" smtClean="0"/>
              <a:t> concept to cash</a:t>
            </a:r>
            <a:endParaRPr lang="en-US" dirty="0" smtClean="0"/>
          </a:p>
          <a:p>
            <a:pPr marL="231510" indent="-231510">
              <a:buAutoNum type="arabicPeriod"/>
            </a:pPr>
            <a:r>
              <a:rPr lang="en-US" dirty="0" smtClean="0"/>
              <a:t>Explain each process step</a:t>
            </a:r>
          </a:p>
          <a:p>
            <a:pPr marL="231510" indent="-231510">
              <a:buAutoNum type="arabicPeriod"/>
            </a:pPr>
            <a:r>
              <a:rPr lang="en-US" dirty="0" smtClean="0"/>
              <a:t>How</a:t>
            </a:r>
            <a:r>
              <a:rPr lang="en-US" baseline="0" dirty="0" smtClean="0"/>
              <a:t> long does it take today?</a:t>
            </a:r>
            <a:endParaRPr lang="en-US" dirty="0" smtClean="0"/>
          </a:p>
          <a:p>
            <a:r>
              <a:rPr lang="en-US" dirty="0" smtClean="0"/>
              <a:t>Why do we need to be fast? </a:t>
            </a:r>
            <a:r>
              <a:rPr lang="en-US" baseline="0" dirty="0" smtClean="0"/>
              <a:t>-&gt;  Next slide</a:t>
            </a:r>
            <a:endParaRPr lang="en-US" dirty="0"/>
          </a:p>
        </p:txBody>
      </p:sp>
      <p:sp>
        <p:nvSpPr>
          <p:cNvPr id="4" name="Slide Number Placeholder 3"/>
          <p:cNvSpPr>
            <a:spLocks noGrp="1"/>
          </p:cNvSpPr>
          <p:nvPr>
            <p:ph type="sldNum" sz="quarter" idx="10"/>
          </p:nvPr>
        </p:nvSpPr>
        <p:spPr/>
        <p:txBody>
          <a:bodyPr/>
          <a:lstStyle/>
          <a:p>
            <a:fld id="{D41CBB03-EF7E-4997-91DB-C09F13E43EC7}" type="slidenum">
              <a:rPr lang="en-US" smtClean="0"/>
              <a:t>10</a:t>
            </a:fld>
            <a:endParaRPr lang="en-US"/>
          </a:p>
        </p:txBody>
      </p:sp>
    </p:spTree>
    <p:extLst>
      <p:ext uri="{BB962C8B-B14F-4D97-AF65-F5344CB8AC3E}">
        <p14:creationId xmlns:p14="http://schemas.microsoft.com/office/powerpoint/2010/main" val="3785514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WIP</a:t>
            </a:r>
            <a:r>
              <a:rPr lang="en-US" baseline="0" dirty="0" smtClean="0"/>
              <a:t> limit is for entire team, not for individual.</a:t>
            </a:r>
          </a:p>
          <a:p>
            <a:r>
              <a:rPr lang="en-US" baseline="0" dirty="0" smtClean="0"/>
              <a:t>Show pull concept.</a:t>
            </a:r>
          </a:p>
          <a:p>
            <a:r>
              <a:rPr lang="en-US" baseline="0" dirty="0" smtClean="0"/>
              <a:t>Why do we have WIP limit?</a:t>
            </a:r>
          </a:p>
          <a:p>
            <a:pPr marL="171450" indent="-171450">
              <a:buFontTx/>
              <a:buChar char="-"/>
            </a:pPr>
            <a:r>
              <a:rPr lang="en-US" baseline="0" dirty="0" smtClean="0"/>
              <a:t>Reduce multitasking</a:t>
            </a:r>
          </a:p>
          <a:p>
            <a:pPr marL="171450" indent="-171450">
              <a:buFontTx/>
              <a:buChar char="-"/>
            </a:pPr>
            <a:r>
              <a:rPr lang="en-US" baseline="0" dirty="0" smtClean="0"/>
              <a:t>Break silos</a:t>
            </a:r>
            <a:endParaRPr lang="en-US" dirty="0" smtClean="0"/>
          </a:p>
          <a:p>
            <a:endParaRPr lang="en-US" dirty="0" smtClean="0"/>
          </a:p>
          <a:p>
            <a:r>
              <a:rPr lang="en-US" dirty="0" smtClean="0"/>
              <a:t>Now, how does it work with IT.</a:t>
            </a:r>
            <a:r>
              <a:rPr lang="en-US" baseline="0" dirty="0" smtClean="0"/>
              <a:t> Let’s say I am a developer of this team and I am working on the first item. Once I finish it, I move that item to done &lt;1&gt;. Then I move on to the second item and then, I could not move on as the requirement is not clear. I need help from the designer so I put a blocker there &lt;2&gt;. The item after that is being worked by another developer. I will leave him for now.</a:t>
            </a:r>
          </a:p>
          <a:p>
            <a:endParaRPr lang="en-US" baseline="0" dirty="0" smtClean="0"/>
          </a:p>
          <a:p>
            <a:r>
              <a:rPr lang="en-US" baseline="0" dirty="0" smtClean="0"/>
              <a:t>Currently, I have 4 items in Develop column out of 5 WIP limit so I can pull one more item &lt;3&gt; from the design done column in. This is not a push from Design to developer but more developer pulls work from design team. I continue work on this but again, I need a test case to move on and I have to wait again for the designer. Let’s put a blocker for that &lt;4&gt;. </a:t>
            </a:r>
          </a:p>
          <a:p>
            <a:endParaRPr lang="en-US" baseline="0" dirty="0" smtClean="0"/>
          </a:p>
          <a:p>
            <a:r>
              <a:rPr lang="en-US" baseline="0" dirty="0" smtClean="0"/>
              <a:t>Since I have nothing to do so let’s pull one more item in here &lt;5&gt;, and you cannot. Why? Because I am already at the WIP limit. First this helps us to focus on the items and get it done, rather than keep pulling work and get nothing done. Second, it helps us focus and reduce multi tasking. Typically, developer should go back and look at other items in that column if he/she can help on any of those. In this case, he cannot. Does it mean he can leave early today? Of course not. Look closely, there are two items those are already done in develop and they are pulled to Test then develop column will have one more spot. Why can’t Test column pull a new item? That’s because they are also at the WIP limit. As a developer, if I can get rid of this blocker &lt;6&gt; then the item can be moved to Test done and a user can pick it up for User test &lt;7&gt;. Now Test column has one slot available and they can pull one more item from develop &lt;8&gt;. Eventually, the developer can pull an item from design. This is how WIP limit helps breaking team silos and help each other.</a:t>
            </a:r>
          </a:p>
          <a:p>
            <a:endParaRPr lang="en-US" baseline="0" dirty="0" smtClean="0"/>
          </a:p>
          <a:p>
            <a:endParaRPr lang="en-US" dirty="0" smtClean="0"/>
          </a:p>
          <a:p>
            <a:r>
              <a:rPr lang="en-US" dirty="0" smtClean="0"/>
              <a:t>Clarify where the</a:t>
            </a:r>
            <a:r>
              <a:rPr lang="en-US" baseline="0" dirty="0" smtClean="0"/>
              <a:t> finished items are</a:t>
            </a:r>
          </a:p>
          <a:p>
            <a:r>
              <a:rPr lang="en-US" baseline="0" dirty="0" smtClean="0"/>
              <a:t>The goal is not to maximize items in the column</a:t>
            </a:r>
          </a:p>
          <a:p>
            <a:r>
              <a:rPr lang="en-US" baseline="0" dirty="0" smtClean="0"/>
              <a:t>Pull concept</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68</a:t>
            </a:fld>
            <a:endParaRPr lang="en-US" dirty="0"/>
          </a:p>
        </p:txBody>
      </p:sp>
    </p:spTree>
    <p:extLst>
      <p:ext uri="{BB962C8B-B14F-4D97-AF65-F5344CB8AC3E}">
        <p14:creationId xmlns:p14="http://schemas.microsoft.com/office/powerpoint/2010/main" val="1357911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69</a:t>
            </a:fld>
            <a:endParaRPr lang="en-US"/>
          </a:p>
        </p:txBody>
      </p:sp>
    </p:spTree>
    <p:extLst>
      <p:ext uri="{BB962C8B-B14F-4D97-AF65-F5344CB8AC3E}">
        <p14:creationId xmlns:p14="http://schemas.microsoft.com/office/powerpoint/2010/main" val="3266756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With the</a:t>
            </a:r>
            <a:r>
              <a:rPr lang="en-US" baseline="0" dirty="0" smtClean="0"/>
              <a:t> first practice, visualize workflow</a:t>
            </a:r>
            <a:r>
              <a:rPr lang="en-US" baseline="0" dirty="0"/>
              <a:t> </a:t>
            </a:r>
            <a:r>
              <a:rPr lang="en-US" baseline="0" dirty="0" smtClean="0"/>
              <a:t>it helps solving the problems of:</a:t>
            </a:r>
          </a:p>
          <a:p>
            <a:pPr marL="171450" indent="-171450">
              <a:buFontTx/>
              <a:buChar char="-"/>
            </a:pPr>
            <a:r>
              <a:rPr lang="en-US" baseline="0" dirty="0" smtClean="0"/>
              <a:t>Transparency – This starts to give customers &amp; team members holistic view of how the team is working</a:t>
            </a:r>
          </a:p>
          <a:p>
            <a:pPr marL="171450" indent="-171450">
              <a:buFontTx/>
              <a:buChar char="-"/>
            </a:pPr>
            <a:r>
              <a:rPr lang="en-US" baseline="0" dirty="0" smtClean="0"/>
              <a:t>Partially solve the priority part as it allows us to see which item is being worked and we start to realize that we might be working on the wrong priority, still, there is no mechanism to prevent that though</a:t>
            </a:r>
          </a:p>
          <a:p>
            <a:pPr marL="171450" indent="-171450">
              <a:buFontTx/>
              <a:buChar char="-"/>
            </a:pPr>
            <a:r>
              <a:rPr lang="en-US" baseline="0" dirty="0" smtClean="0"/>
              <a:t>Partially solve the collaboration problem with blocker concept. </a:t>
            </a:r>
          </a:p>
        </p:txBody>
      </p:sp>
      <p:sp>
        <p:nvSpPr>
          <p:cNvPr id="4" name="Slide Number Placeholder 3"/>
          <p:cNvSpPr>
            <a:spLocks noGrp="1"/>
          </p:cNvSpPr>
          <p:nvPr>
            <p:ph type="sldNum" sz="quarter" idx="10"/>
          </p:nvPr>
        </p:nvSpPr>
        <p:spPr/>
        <p:txBody>
          <a:bodyPr/>
          <a:lstStyle/>
          <a:p>
            <a:fld id="{1496AF79-80F5-4BE8-A3BA-2F677C5A428A}" type="slidenum">
              <a:rPr lang="en-US" smtClean="0"/>
              <a:t>71</a:t>
            </a:fld>
            <a:endParaRPr lang="en-US"/>
          </a:p>
        </p:txBody>
      </p:sp>
    </p:spTree>
    <p:extLst>
      <p:ext uri="{BB962C8B-B14F-4D97-AF65-F5344CB8AC3E}">
        <p14:creationId xmlns:p14="http://schemas.microsoft.com/office/powerpoint/2010/main" val="55743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Here</a:t>
            </a:r>
            <a:r>
              <a:rPr lang="en-US" baseline="0" dirty="0" smtClean="0"/>
              <a:t> is our burger shop. We have four chefs those work together to deliver the burger.</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72</a:t>
            </a:fld>
            <a:endParaRPr lang="en-US"/>
          </a:p>
        </p:txBody>
      </p:sp>
    </p:spTree>
    <p:extLst>
      <p:ext uri="{BB962C8B-B14F-4D97-AF65-F5344CB8AC3E}">
        <p14:creationId xmlns:p14="http://schemas.microsoft.com/office/powerpoint/2010/main" val="3827964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First,</a:t>
            </a:r>
            <a:r>
              <a:rPr lang="en-US" baseline="0" dirty="0" smtClean="0"/>
              <a:t> we start from the </a:t>
            </a:r>
            <a:r>
              <a:rPr lang="en-US" dirty="0" smtClean="0"/>
              <a:t>bottom bun -&gt; tomato guy will put a tomato on it and pass</a:t>
            </a:r>
            <a:r>
              <a:rPr lang="en-US" baseline="0" dirty="0" smtClean="0"/>
              <a:t> it over to the second guy here, called beef patty guy. </a:t>
            </a:r>
            <a:r>
              <a:rPr lang="en-US" dirty="0" smtClean="0"/>
              <a:t>He takes</a:t>
            </a:r>
            <a:r>
              <a:rPr lang="en-US" baseline="0" dirty="0" smtClean="0"/>
              <a:t> some time to grill a patty,</a:t>
            </a:r>
            <a:r>
              <a:rPr lang="en-US" dirty="0" smtClean="0"/>
              <a:t> then the lettuce guy will put</a:t>
            </a:r>
            <a:r>
              <a:rPr lang="en-US" baseline="0" dirty="0" smtClean="0"/>
              <a:t> lettuce on before the Mr. Top Bun will put on a bun then the burger is ready.</a:t>
            </a:r>
          </a:p>
          <a:p>
            <a:endParaRPr lang="en-US" baseline="0" dirty="0" smtClean="0"/>
          </a:p>
          <a:p>
            <a:r>
              <a:rPr lang="en-US" baseline="0" dirty="0" smtClean="0"/>
              <a:t>If we map that with Kanban then it will look like this.</a:t>
            </a:r>
          </a:p>
          <a:p>
            <a:r>
              <a:rPr lang="en-US" baseline="0" dirty="0" smtClean="0"/>
              <a:t>The time shows how long does it take in each step.</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73</a:t>
            </a:fld>
            <a:endParaRPr lang="en-US"/>
          </a:p>
        </p:txBody>
      </p:sp>
    </p:spTree>
    <p:extLst>
      <p:ext uri="{BB962C8B-B14F-4D97-AF65-F5344CB8AC3E}">
        <p14:creationId xmlns:p14="http://schemas.microsoft.com/office/powerpoint/2010/main" val="1351726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Let’s run this process for one minute and see how the result</a:t>
            </a:r>
            <a:r>
              <a:rPr lang="en-US" baseline="0" dirty="0" smtClean="0"/>
              <a:t> is delivered.</a:t>
            </a:r>
          </a:p>
          <a:p>
            <a:r>
              <a:rPr lang="en-US" baseline="0" dirty="0" smtClean="0"/>
              <a:t>Before that, let me explain how they work together. </a:t>
            </a:r>
            <a:endParaRPr lang="en-US" dirty="0" smtClean="0"/>
          </a:p>
          <a:p>
            <a:r>
              <a:rPr lang="en-US" dirty="0" smtClean="0"/>
              <a:t>Blue box = item in process</a:t>
            </a:r>
          </a:p>
          <a:p>
            <a:r>
              <a:rPr lang="en-US" dirty="0" smtClean="0"/>
              <a:t>Whenever they finish, they will toss</a:t>
            </a:r>
            <a:r>
              <a:rPr lang="en-US" baseline="0" dirty="0" smtClean="0"/>
              <a:t> the item over the well to the chef on the right. Everybody is going to be busy on their stuff.</a:t>
            </a:r>
          </a:p>
          <a:p>
            <a:endParaRPr lang="en-US" dirty="0" smtClean="0"/>
          </a:p>
          <a:p>
            <a:r>
              <a:rPr lang="en-US" dirty="0" smtClean="0"/>
              <a:t>Key points</a:t>
            </a:r>
          </a:p>
          <a:p>
            <a:pPr marL="171450" indent="-171450">
              <a:buFontTx/>
              <a:buChar char="-"/>
            </a:pPr>
            <a:r>
              <a:rPr lang="en-US" baseline="0" dirty="0" smtClean="0"/>
              <a:t>Initial lead time = total time in each step (ignoring idle time between steps) = 6 + 15 + 5 +3 = 29 = The time that first burger came out</a:t>
            </a:r>
          </a:p>
          <a:p>
            <a:pPr marL="171450" indent="-171450">
              <a:buFontTx/>
              <a:buChar char="-"/>
            </a:pPr>
            <a:r>
              <a:rPr lang="en-US" baseline="0" dirty="0" smtClean="0"/>
              <a:t>Lead time depends on time spent in the Bottleneck process</a:t>
            </a:r>
          </a:p>
          <a:p>
            <a:pPr marL="628650" lvl="1" indent="-171450">
              <a:buFontTx/>
              <a:buChar char="-"/>
            </a:pPr>
            <a:r>
              <a:rPr lang="en-US" baseline="0" dirty="0" smtClean="0"/>
              <a:t>Time difference between each burger = 15 = bottleneck time</a:t>
            </a:r>
          </a:p>
          <a:p>
            <a:pPr marL="628650" lvl="1" indent="-171450">
              <a:buFontTx/>
              <a:buChar char="-"/>
            </a:pPr>
            <a:r>
              <a:rPr lang="en-US" baseline="0" dirty="0" smtClean="0"/>
              <a:t>Improve bottle neck = improve lead time</a:t>
            </a:r>
          </a:p>
          <a:p>
            <a:pPr marL="628650" lvl="1" indent="-171450">
              <a:buFontTx/>
              <a:buChar char="-"/>
            </a:pPr>
            <a:r>
              <a:rPr lang="en-US" baseline="0" dirty="0" smtClean="0"/>
              <a:t>Do we know our bottleneck today?</a:t>
            </a:r>
          </a:p>
          <a:p>
            <a:pPr marL="171450" lvl="0" indent="-171450">
              <a:buFontTx/>
              <a:buChar char="-"/>
            </a:pPr>
            <a:r>
              <a:rPr lang="en-US" baseline="0" dirty="0" smtClean="0"/>
              <a:t>Over production on the first step</a:t>
            </a:r>
          </a:p>
          <a:p>
            <a:pPr marL="628650" lvl="1" indent="-171450">
              <a:buFontTx/>
              <a:buChar char="-"/>
            </a:pPr>
            <a:r>
              <a:rPr lang="en-US" baseline="0" dirty="0" smtClean="0"/>
              <a:t>If this continues then we will have tomato bun piling up</a:t>
            </a:r>
          </a:p>
          <a:p>
            <a:pPr marL="628650" lvl="1" indent="-171450">
              <a:buFontTx/>
              <a:buChar char="-"/>
            </a:pPr>
            <a:r>
              <a:rPr lang="en-US" baseline="0" dirty="0" smtClean="0"/>
              <a:t>This is  a waste of process = after a while, those tomato bun will get soaked and become a waste</a:t>
            </a:r>
          </a:p>
          <a:p>
            <a:pPr marL="628650" lvl="1" indent="-171450">
              <a:buFontTx/>
              <a:buChar char="-"/>
            </a:pPr>
            <a:r>
              <a:rPr lang="en-US" baseline="0" dirty="0" smtClean="0"/>
              <a:t>Although tomato guy is busy, it does not give any value as most of them will not reach the customers</a:t>
            </a:r>
          </a:p>
          <a:p>
            <a:pPr marL="171450" lvl="0" indent="-171450">
              <a:buFontTx/>
              <a:buChar char="-"/>
            </a:pPr>
            <a:r>
              <a:rPr lang="en-US" baseline="0" dirty="0" smtClean="0"/>
              <a:t>This is push system as the upstream step tries to produce as many as he can and push his product to the downstream step without considering its consumption</a:t>
            </a:r>
          </a:p>
          <a:p>
            <a:pPr marL="628650" lvl="1" indent="-171450">
              <a:buFontTx/>
              <a:buChar char="-"/>
            </a:pPr>
            <a:r>
              <a:rPr lang="en-US" baseline="0" dirty="0" smtClean="0"/>
              <a:t>I produce as many as I can. I put my product in your space so it is your responsibility</a:t>
            </a:r>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74</a:t>
            </a:fld>
            <a:endParaRPr lang="en-US"/>
          </a:p>
        </p:txBody>
      </p:sp>
    </p:spTree>
    <p:extLst>
      <p:ext uri="{BB962C8B-B14F-4D97-AF65-F5344CB8AC3E}">
        <p14:creationId xmlns:p14="http://schemas.microsoft.com/office/powerpoint/2010/main" val="4102850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 can we prevent the first guy from producing waste. It is obvious that the</a:t>
            </a:r>
            <a:r>
              <a:rPr lang="en-US" baseline="0" dirty="0" smtClean="0"/>
              <a:t> tomato guy oversupplies the beef patty guy. </a:t>
            </a:r>
            <a:r>
              <a:rPr lang="en-US" dirty="0" smtClean="0"/>
              <a:t>This time we want to change this to be a</a:t>
            </a:r>
            <a:r>
              <a:rPr lang="en-US" baseline="0" dirty="0" smtClean="0"/>
              <a:t> pull process which has two major changes here.</a:t>
            </a:r>
          </a:p>
          <a:p>
            <a:endParaRPr lang="en-US" dirty="0" smtClean="0"/>
          </a:p>
          <a:p>
            <a:pPr marL="228600" indent="-228600">
              <a:buAutoNum type="arabicParenR"/>
            </a:pPr>
            <a:r>
              <a:rPr lang="en-US" baseline="0" dirty="0" smtClean="0"/>
              <a:t>limit items in the first step to two. The tomato guy has to stop product when he has two items in the beef patty queue.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Since tomato guy has to see how many</a:t>
            </a:r>
            <a:r>
              <a:rPr lang="en-US" baseline="0" dirty="0" smtClean="0"/>
              <a:t> tomato buns that</a:t>
            </a:r>
            <a:r>
              <a:rPr lang="en-US" dirty="0" smtClean="0"/>
              <a:t> beef patty guy has, rather than</a:t>
            </a:r>
            <a:r>
              <a:rPr lang="en-US" baseline="0" dirty="0" smtClean="0"/>
              <a:t> tossing over tomato bun, he has to </a:t>
            </a:r>
            <a:r>
              <a:rPr lang="en-US" dirty="0" smtClean="0"/>
              <a:t>keep the finished product in upstream inventory,</a:t>
            </a:r>
            <a:r>
              <a:rPr lang="en-US" baseline="0" dirty="0" smtClean="0"/>
              <a:t> waiting until the downstream is available and then pull a tomato bun to work on</a:t>
            </a:r>
          </a:p>
          <a:p>
            <a:pPr marL="228600" indent="-228600">
              <a:buAutoNum type="arabicParenR"/>
            </a:pPr>
            <a:endParaRPr lang="en-US" dirty="0" smtClean="0"/>
          </a:p>
          <a:p>
            <a:r>
              <a:rPr lang="en-US" dirty="0" smtClean="0"/>
              <a:t>Conclusion, introducing WIP limit does not impact</a:t>
            </a:r>
            <a:r>
              <a:rPr lang="en-US" baseline="0" dirty="0" smtClean="0"/>
              <a:t> </a:t>
            </a:r>
            <a:r>
              <a:rPr lang="en-US" dirty="0" smtClean="0"/>
              <a:t>result but the tomato</a:t>
            </a:r>
            <a:r>
              <a:rPr lang="en-US" baseline="0" dirty="0" smtClean="0"/>
              <a:t> guy has more slack time + less waste in the process</a:t>
            </a:r>
          </a:p>
          <a:p>
            <a:r>
              <a:rPr lang="en-US" baseline="0" dirty="0" smtClean="0"/>
              <a:t>The output does not change. You still get three burgers, but the total time the burger is “in progress” is less for the later ones.  Also, tomato guy could now help in other areas.</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75</a:t>
            </a:fld>
            <a:endParaRPr lang="en-US"/>
          </a:p>
        </p:txBody>
      </p:sp>
    </p:spTree>
    <p:extLst>
      <p:ext uri="{BB962C8B-B14F-4D97-AF65-F5344CB8AC3E}">
        <p14:creationId xmlns:p14="http://schemas.microsoft.com/office/powerpoint/2010/main" val="2789073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76</a:t>
            </a:fld>
            <a:endParaRPr lang="en-US"/>
          </a:p>
        </p:txBody>
      </p:sp>
    </p:spTree>
    <p:extLst>
      <p:ext uri="{BB962C8B-B14F-4D97-AF65-F5344CB8AC3E}">
        <p14:creationId xmlns:p14="http://schemas.microsoft.com/office/powerpoint/2010/main" val="4277366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Lead time</a:t>
            </a:r>
            <a:r>
              <a:rPr lang="en-US" baseline="0" dirty="0" smtClean="0"/>
              <a:t> = Time once the item is created until it goes to the last state in the flow</a:t>
            </a:r>
            <a:endParaRPr lang="th-TH" baseline="0" dirty="0" smtClean="0"/>
          </a:p>
          <a:p>
            <a:r>
              <a:rPr lang="en-US" baseline="0" dirty="0" smtClean="0"/>
              <a:t>Throughput = Amount of work that can reached the last state in a fixed period of time</a:t>
            </a:r>
          </a:p>
          <a:p>
            <a:r>
              <a:rPr lang="en-US" baseline="0" dirty="0" smtClean="0"/>
              <a:t>The goal is to maximize value to customer</a:t>
            </a:r>
          </a:p>
          <a:p>
            <a:r>
              <a:rPr lang="en-US" baseline="0" dirty="0" smtClean="0"/>
              <a:t> - reduce lead time</a:t>
            </a:r>
          </a:p>
          <a:p>
            <a:r>
              <a:rPr lang="en-US" baseline="0" dirty="0" smtClean="0"/>
              <a:t> - Increase finished item</a:t>
            </a:r>
          </a:p>
          <a:p>
            <a:r>
              <a:rPr lang="en-US" baseline="0" dirty="0" smtClean="0"/>
              <a:t> - Improve quality</a:t>
            </a:r>
          </a:p>
          <a:p>
            <a:r>
              <a:rPr lang="en-US" dirty="0" smtClean="0"/>
              <a:t>Manage flow = balance between lead time and throughput</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77</a:t>
            </a:fld>
            <a:endParaRPr lang="en-US"/>
          </a:p>
        </p:txBody>
      </p:sp>
    </p:spTree>
    <p:extLst>
      <p:ext uri="{BB962C8B-B14F-4D97-AF65-F5344CB8AC3E}">
        <p14:creationId xmlns:p14="http://schemas.microsoft.com/office/powerpoint/2010/main" val="21196872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Little’s law</a:t>
            </a:r>
          </a:p>
          <a:p>
            <a:r>
              <a:rPr lang="en-US" dirty="0" smtClean="0"/>
              <a:t>Speed is considered by lead time.</a:t>
            </a:r>
            <a:r>
              <a:rPr lang="en-US" baseline="0" dirty="0" smtClean="0"/>
              <a:t> We want to reduce lead time and we can do it by either reduce number of work in progress or increase throughput</a:t>
            </a:r>
          </a:p>
          <a:p>
            <a:r>
              <a:rPr lang="en-US" baseline="0" dirty="0" smtClean="0"/>
              <a:t>We can reduce Work in Progress by reducing WIP limit. If we go extreme by reducing WIP limit down to one, we will get things done a lot faster but we will underutilize our resources. We have to balance between Lead Time &amp; Throughput.</a:t>
            </a:r>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78</a:t>
            </a:fld>
            <a:endParaRPr lang="en-US" dirty="0"/>
          </a:p>
        </p:txBody>
      </p:sp>
    </p:spTree>
    <p:extLst>
      <p:ext uri="{BB962C8B-B14F-4D97-AF65-F5344CB8AC3E}">
        <p14:creationId xmlns:p14="http://schemas.microsoft.com/office/powerpoint/2010/main" val="225105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1676">
              <a:defRPr/>
            </a:pPr>
            <a:r>
              <a:rPr lang="en-US" u="sng" dirty="0" smtClean="0">
                <a:latin typeface="Calibri" pitchFamily="34" charset="0"/>
                <a:ea typeface="ＭＳ Ｐゴシック" pitchFamily="34" charset="-128"/>
                <a:cs typeface="Gill Sans"/>
              </a:rPr>
              <a:t>Objectives:</a:t>
            </a:r>
          </a:p>
          <a:p>
            <a:pPr marL="0" marR="0" indent="0" algn="l" defTabSz="931676" rtl="0" eaLnBrk="1" fontAlgn="auto" latinLnBrk="0" hangingPunct="1">
              <a:lnSpc>
                <a:spcPct val="100000"/>
              </a:lnSpc>
              <a:spcBef>
                <a:spcPts val="0"/>
              </a:spcBef>
              <a:spcAft>
                <a:spcPts val="0"/>
              </a:spcAft>
              <a:buClrTx/>
              <a:buSzTx/>
              <a:buFontTx/>
              <a:buNone/>
              <a:tabLst/>
              <a:defRPr/>
            </a:pPr>
            <a:r>
              <a:rPr lang="en-US" dirty="0" smtClean="0">
                <a:latin typeface="Calibri" pitchFamily="34" charset="0"/>
                <a:ea typeface="ＭＳ Ｐゴシック" pitchFamily="34" charset="-128"/>
                <a:cs typeface="Gill Sans"/>
              </a:rPr>
              <a:t>The goal is not agile. The goal is to accelerate the delivery of value to our customers.</a:t>
            </a:r>
          </a:p>
          <a:p>
            <a:pPr marL="0" marR="0" indent="0" algn="l" defTabSz="931676" rtl="0" eaLnBrk="1" fontAlgn="auto" latinLnBrk="0" hangingPunct="1">
              <a:lnSpc>
                <a:spcPct val="100000"/>
              </a:lnSpc>
              <a:spcBef>
                <a:spcPts val="0"/>
              </a:spcBef>
              <a:spcAft>
                <a:spcPts val="0"/>
              </a:spcAft>
              <a:buClrTx/>
              <a:buSzTx/>
              <a:buFontTx/>
              <a:buNone/>
              <a:tabLst/>
              <a:defRPr/>
            </a:pPr>
            <a:r>
              <a:rPr lang="en-US" dirty="0" smtClean="0">
                <a:latin typeface="Calibri" pitchFamily="34" charset="0"/>
                <a:ea typeface="ＭＳ Ｐゴシック" pitchFamily="34" charset="-128"/>
                <a:cs typeface="Gill Sans"/>
              </a:rPr>
              <a:t>Agile is not about the speed (Example – Team that delivers fast, but break production, Highlight</a:t>
            </a:r>
            <a:r>
              <a:rPr lang="en-US" baseline="0" dirty="0" smtClean="0">
                <a:latin typeface="Calibri" pitchFamily="34" charset="0"/>
                <a:ea typeface="ＭＳ Ｐゴシック" pitchFamily="34" charset="-128"/>
                <a:cs typeface="Gill Sans"/>
              </a:rPr>
              <a:t> the word “Delivery of Value”</a:t>
            </a:r>
            <a:r>
              <a:rPr lang="en-US" dirty="0" smtClean="0">
                <a:latin typeface="Calibri" pitchFamily="34" charset="0"/>
                <a:ea typeface="ＭＳ Ｐゴシック" pitchFamily="34" charset="-128"/>
                <a:cs typeface="Gill Sans"/>
              </a:rPr>
              <a:t>)</a:t>
            </a:r>
          </a:p>
          <a:p>
            <a:pPr defTabSz="931676">
              <a:defRPr/>
            </a:pPr>
            <a:r>
              <a:rPr lang="en-US" dirty="0" smtClean="0">
                <a:latin typeface="Calibri" pitchFamily="34" charset="0"/>
                <a:ea typeface="ＭＳ Ｐゴシック" pitchFamily="34" charset="-128"/>
                <a:cs typeface="Gill Sans"/>
              </a:rPr>
              <a:t>Value comes from building the right thing</a:t>
            </a:r>
            <a:r>
              <a:rPr lang="en-US" baseline="0" dirty="0" smtClean="0">
                <a:latin typeface="Calibri" pitchFamily="34" charset="0"/>
                <a:ea typeface="ＭＳ Ｐゴシック" pitchFamily="34" charset="-128"/>
                <a:cs typeface="Gill Sans"/>
              </a:rPr>
              <a:t> / building the thing right</a:t>
            </a:r>
          </a:p>
          <a:p>
            <a:pPr defTabSz="931676">
              <a:defRPr/>
            </a:pPr>
            <a:r>
              <a:rPr lang="en-US" baseline="0" dirty="0" smtClean="0">
                <a:latin typeface="Calibri" pitchFamily="34" charset="0"/>
                <a:ea typeface="ＭＳ Ｐゴシック" pitchFamily="34" charset="-128"/>
                <a:cs typeface="Gill Sans"/>
              </a:rPr>
              <a:t>Agile is a combination of those three</a:t>
            </a:r>
          </a:p>
          <a:p>
            <a:pPr defTabSz="931676">
              <a:defRPr/>
            </a:pPr>
            <a:r>
              <a:rPr lang="en-US" baseline="0" dirty="0" smtClean="0">
                <a:latin typeface="Calibri" pitchFamily="34" charset="0"/>
                <a:ea typeface="ＭＳ Ｐゴシック" pitchFamily="34" charset="-128"/>
                <a:cs typeface="Gill Sans"/>
              </a:rPr>
              <a:t>Speed – Scrum, Kanban, MVP</a:t>
            </a:r>
          </a:p>
          <a:p>
            <a:pPr defTabSz="931676">
              <a:defRPr/>
            </a:pPr>
            <a:r>
              <a:rPr lang="en-US" baseline="0" dirty="0" smtClean="0">
                <a:latin typeface="Calibri" pitchFamily="34" charset="0"/>
                <a:ea typeface="ＭＳ Ｐゴシック" pitchFamily="34" charset="-128"/>
                <a:cs typeface="Gill Sans"/>
              </a:rPr>
              <a:t> - Speed of value delivery, not project completion</a:t>
            </a:r>
          </a:p>
          <a:p>
            <a:pPr defTabSz="931676">
              <a:defRPr/>
            </a:pPr>
            <a:r>
              <a:rPr lang="en-US" baseline="0" dirty="0" smtClean="0">
                <a:latin typeface="Calibri" pitchFamily="34" charset="0"/>
                <a:ea typeface="ＭＳ Ｐゴシック" pitchFamily="34" charset="-128"/>
                <a:cs typeface="Gill Sans"/>
              </a:rPr>
              <a:t> - Agile does not guarantee that it will complete earlier (because it is relative to initial estimate, where it could be wrong) however, Agile will let us know earlier that it will happen</a:t>
            </a:r>
          </a:p>
          <a:p>
            <a:pPr defTabSz="931676">
              <a:defRPr/>
            </a:pPr>
            <a:r>
              <a:rPr lang="en-US" baseline="0" dirty="0" smtClean="0">
                <a:latin typeface="Calibri" pitchFamily="34" charset="0"/>
                <a:ea typeface="ＭＳ Ｐゴシック" pitchFamily="34" charset="-128"/>
                <a:cs typeface="Gill Sans"/>
              </a:rPr>
              <a:t>Right Thing – UCD, Prioritization, MVP, User Story</a:t>
            </a:r>
          </a:p>
          <a:p>
            <a:pPr defTabSz="931676">
              <a:defRPr/>
            </a:pPr>
            <a:r>
              <a:rPr lang="en-US" baseline="0" dirty="0" smtClean="0">
                <a:latin typeface="Calibri" pitchFamily="34" charset="0"/>
                <a:ea typeface="ＭＳ Ｐゴシック" pitchFamily="34" charset="-128"/>
                <a:cs typeface="Gill Sans"/>
              </a:rPr>
              <a:t> - Right thing at the right time</a:t>
            </a:r>
          </a:p>
          <a:p>
            <a:pPr defTabSz="931676">
              <a:defRPr/>
            </a:pPr>
            <a:r>
              <a:rPr lang="en-US" baseline="0" dirty="0" smtClean="0">
                <a:latin typeface="Calibri" pitchFamily="34" charset="0"/>
                <a:ea typeface="ＭＳ Ｐゴシック" pitchFamily="34" charset="-128"/>
                <a:cs typeface="Gill Sans"/>
              </a:rPr>
              <a:t> - Right thing = Things that provide customers value</a:t>
            </a:r>
          </a:p>
          <a:p>
            <a:pPr defTabSz="931676">
              <a:defRPr/>
            </a:pPr>
            <a:r>
              <a:rPr lang="en-US" baseline="0" dirty="0" smtClean="0">
                <a:latin typeface="Calibri" pitchFamily="34" charset="0"/>
                <a:ea typeface="ＭＳ Ｐゴシック" pitchFamily="34" charset="-128"/>
                <a:cs typeface="Gill Sans"/>
              </a:rPr>
              <a:t>Right Way – Engineering, architecture</a:t>
            </a:r>
          </a:p>
          <a:p>
            <a:pPr defTabSz="931676">
              <a:defRPr/>
            </a:pPr>
            <a:r>
              <a:rPr lang="en-US" baseline="0" dirty="0" smtClean="0">
                <a:latin typeface="Calibri" pitchFamily="34" charset="0"/>
                <a:ea typeface="ＭＳ Ｐゴシック" pitchFamily="34" charset="-128"/>
                <a:cs typeface="Gill Sans"/>
              </a:rPr>
              <a:t> - Testing automation</a:t>
            </a:r>
          </a:p>
          <a:p>
            <a:pPr defTabSz="931676">
              <a:defRPr/>
            </a:pPr>
            <a:r>
              <a:rPr lang="en-US" baseline="0" dirty="0" smtClean="0">
                <a:latin typeface="Calibri" pitchFamily="34" charset="0"/>
                <a:ea typeface="ＭＳ Ｐゴシック" pitchFamily="34" charset="-128"/>
                <a:cs typeface="Gill Sans"/>
              </a:rPr>
              <a:t> - Product should not create technical debt (DART)</a:t>
            </a:r>
            <a:endParaRPr lang="th-TH" dirty="0" smtClean="0">
              <a:latin typeface="Calibri" pitchFamily="34" charset="0"/>
              <a:ea typeface="ＭＳ Ｐゴシック" pitchFamily="34" charset="-128"/>
              <a:cs typeface="Gill Sans"/>
            </a:endParaRPr>
          </a:p>
          <a:p>
            <a:pPr defTabSz="931676">
              <a:defRPr/>
            </a:pPr>
            <a:endParaRPr lang="en-US" dirty="0" smtClean="0">
              <a:latin typeface="Calibri" pitchFamily="34" charset="0"/>
              <a:ea typeface="ＭＳ Ｐゴシック" pitchFamily="34" charset="-128"/>
              <a:cs typeface="Gill Sans"/>
            </a:endParaRPr>
          </a:p>
          <a:p>
            <a:pPr defTabSz="931676">
              <a:defRPr/>
            </a:pPr>
            <a:r>
              <a:rPr lang="en-US" dirty="0" smtClean="0">
                <a:latin typeface="Calibri" pitchFamily="34" charset="0"/>
                <a:ea typeface="ＭＳ Ｐゴシック" pitchFamily="34" charset="-128"/>
                <a:cs typeface="Gill Sans"/>
              </a:rPr>
              <a:t>Confirm audience that this is the right Why</a:t>
            </a:r>
          </a:p>
          <a:p>
            <a:pPr defTabSz="931676">
              <a:defRPr/>
            </a:pPr>
            <a:endParaRPr lang="en-US" dirty="0" smtClean="0">
              <a:latin typeface="Calibri" pitchFamily="34" charset="0"/>
              <a:ea typeface="ＭＳ Ｐゴシック" pitchFamily="34" charset="-128"/>
              <a:cs typeface="Gill Sans"/>
            </a:endParaRPr>
          </a:p>
          <a:p>
            <a:pPr defTabSz="931676">
              <a:defRPr/>
            </a:pPr>
            <a:r>
              <a:rPr lang="en-US" u="sng" baseline="0" dirty="0" smtClean="0">
                <a:latin typeface="Calibri" pitchFamily="34" charset="0"/>
                <a:ea typeface="ＭＳ Ｐゴシック" pitchFamily="34" charset="-128"/>
                <a:cs typeface="Gill Sans"/>
              </a:rPr>
              <a:t>Tim’s Script:</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Whenever we think about Agile, we think about speed &lt;1&gt;. Agile means fast, right? We want to get things done faster, deliver to our customers faster which sound good but is that what Agile? Let me give you an example.</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We had a team which they called themselves the Agile team. They adopted Scrum framework and do 2-week iteration. They follow the framework, have all the ceremonies and even better, they were able to deploy changes to the production every two weeks. Sounds cool right. However, we went back to customers and they were totally unsatisfied with what this team provided. Why? And they said, you know what, whatever changes that they made to the production, they did not really work for us. They are partially done like the team just wants to ship it and even worse, they broke something in the production because of those changes. Since changes reach the production too often, now we do not really trust the system as something might not work today.</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We went back to the team and ask why they did this and they said, you know what, that is Agile. We follow the Agile framework and Agile said that we should deliver changes to the production frequently so we have to drop something to compensate with speed. We reduced the testing time and if it breaks something in the production, we will fix it fast because we are Agile.</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If you were customers, do you want this team to support your application? Definitely, no. Is this Agile? Totally not. This is a very good example on people who blithely follow “How” without understanding the “Why”. The team focused only the speed but one thing that they totally miss is the part of value &lt;2&gt;. We do not want to just deliver solution fast, we want to deliver value fast. </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Now, what does it mean by value? Customers expect to earn some benefits out of our IT solution, right? The first thing is to make sure that we build the right thing &lt;3&gt; for our customers. The right thing does not mean that we build the thing that they asked for, but we build the thing that they actually need. Sometimes, it is pretty hard for our customers to know what they need and that’s why in Agile, we tend to show the product in the early stage to help customers figure out the right things for themselves.</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Another side of value is to build the product “the right way”. In agile space, we have a lot of technical practices that helps improve the product quality in a long run, for an example test-driven development which automate the regression testing at the unit level &amp; detect issue at the early stage. </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With all three aspects, that is why we do Agile. The end goal of adopting Agile is to accelerate delivery of value to customers. It does not matter on what you do or how you do it.</a:t>
            </a:r>
          </a:p>
          <a:p>
            <a:pPr defTabSz="931676">
              <a:defRPr/>
            </a:pPr>
            <a:endParaRPr lang="en-US" baseline="0" dirty="0" smtClean="0">
              <a:latin typeface="Calibri" pitchFamily="34" charset="0"/>
              <a:ea typeface="ＭＳ Ｐゴシック" pitchFamily="34" charset="-128"/>
              <a:cs typeface="Gill Sans"/>
            </a:endParaRPr>
          </a:p>
          <a:p>
            <a:pPr marL="0" marR="0" indent="0" algn="l" defTabSz="931676" rtl="0" eaLnBrk="1" fontAlgn="auto" latinLnBrk="0" hangingPunct="1">
              <a:lnSpc>
                <a:spcPct val="100000"/>
              </a:lnSpc>
              <a:spcBef>
                <a:spcPts val="0"/>
              </a:spcBef>
              <a:spcAft>
                <a:spcPts val="0"/>
              </a:spcAft>
              <a:buClrTx/>
              <a:buSzTx/>
              <a:buFontTx/>
              <a:buNone/>
              <a:tabLst/>
              <a:defRPr/>
            </a:pPr>
            <a:r>
              <a:rPr lang="en-US" baseline="0" dirty="0" smtClean="0">
                <a:latin typeface="Calibri" pitchFamily="34" charset="0"/>
                <a:ea typeface="ＭＳ Ｐゴシック" pitchFamily="34" charset="-128"/>
                <a:cs typeface="Gill Sans"/>
              </a:rPr>
              <a:t>Back to the story of that team, if they focus more on the Agile goal, they will not ship the unfinished product to the production, have a transparency with what they are doing and make sure that customers will make a call on what will be delivered. With this, we can ensure that we can achieve the Agile goal.</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Bryan’s script:</a:t>
            </a:r>
          </a:p>
          <a:p>
            <a:pPr defTabSz="931676">
              <a:defRPr/>
            </a:pPr>
            <a:r>
              <a:rPr lang="en-US" dirty="0" smtClean="0">
                <a:latin typeface="Calibri" pitchFamily="34" charset="0"/>
                <a:ea typeface="ＭＳ Ｐゴシック" pitchFamily="34" charset="-128"/>
                <a:cs typeface="Gill Sans"/>
              </a:rPr>
              <a:t>Speed + Right Thing,</a:t>
            </a:r>
            <a:r>
              <a:rPr lang="en-US" baseline="0" dirty="0" smtClean="0">
                <a:latin typeface="Calibri" pitchFamily="34" charset="0"/>
                <a:ea typeface="ＭＳ Ｐゴシック" pitchFamily="34" charset="-128"/>
                <a:cs typeface="Gill Sans"/>
              </a:rPr>
              <a:t> but w/o Right Way = A product with a large amount of technical debt that will be hard to change</a:t>
            </a:r>
          </a:p>
          <a:p>
            <a:pPr defTabSz="931676">
              <a:defRPr/>
            </a:pPr>
            <a:r>
              <a:rPr lang="en-US" baseline="0" dirty="0" smtClean="0">
                <a:latin typeface="Calibri" pitchFamily="34" charset="0"/>
                <a:ea typeface="ＭＳ Ｐゴシック" pitchFamily="34" charset="-128"/>
                <a:cs typeface="Gill Sans"/>
              </a:rPr>
              <a:t>Right Thing + Right Way, but w/o Speed = The right product and easy to support, but delivered too late</a:t>
            </a:r>
          </a:p>
          <a:p>
            <a:pPr defTabSz="931676">
              <a:defRPr/>
            </a:pPr>
            <a:r>
              <a:rPr lang="en-US" baseline="0" dirty="0" smtClean="0">
                <a:latin typeface="Calibri" pitchFamily="34" charset="0"/>
                <a:ea typeface="ＭＳ Ｐゴシック" pitchFamily="34" charset="-128"/>
                <a:cs typeface="Gill Sans"/>
              </a:rPr>
              <a:t>Right Way + Speed, but w/o Right Thing = The “</a:t>
            </a:r>
            <a:r>
              <a:rPr lang="en-US" baseline="0" dirty="0" err="1" smtClean="0">
                <a:latin typeface="Calibri" pitchFamily="34" charset="0"/>
                <a:ea typeface="ＭＳ Ｐゴシック" pitchFamily="34" charset="-128"/>
                <a:cs typeface="Gill Sans"/>
              </a:rPr>
              <a:t>Taj</a:t>
            </a:r>
            <a:r>
              <a:rPr lang="en-US" baseline="0" dirty="0" smtClean="0">
                <a:latin typeface="Calibri" pitchFamily="34" charset="0"/>
                <a:ea typeface="ＭＳ Ｐゴシック" pitchFamily="34" charset="-128"/>
                <a:cs typeface="Gill Sans"/>
              </a:rPr>
              <a:t> </a:t>
            </a:r>
            <a:r>
              <a:rPr lang="en-US" baseline="0" dirty="0" err="1" smtClean="0">
                <a:latin typeface="Calibri" pitchFamily="34" charset="0"/>
                <a:ea typeface="ＭＳ Ｐゴシック" pitchFamily="34" charset="-128"/>
                <a:cs typeface="Gill Sans"/>
              </a:rPr>
              <a:t>Mahal</a:t>
            </a:r>
            <a:r>
              <a:rPr lang="en-US" baseline="0" dirty="0" smtClean="0">
                <a:latin typeface="Calibri" pitchFamily="34" charset="0"/>
                <a:ea typeface="ＭＳ Ｐゴシック" pitchFamily="34" charset="-128"/>
                <a:cs typeface="Gill Sans"/>
              </a:rPr>
              <a:t>” delivered quickly, but not what the business wanted</a:t>
            </a:r>
          </a:p>
          <a:p>
            <a:pPr defTabSz="931676">
              <a:defRPr/>
            </a:pPr>
            <a:endParaRPr lang="en-US" baseline="0" dirty="0" smtClean="0">
              <a:latin typeface="Calibri" pitchFamily="34" charset="0"/>
              <a:ea typeface="ＭＳ Ｐゴシック" pitchFamily="34" charset="-128"/>
              <a:cs typeface="Gill Sans"/>
            </a:endParaRPr>
          </a:p>
          <a:p>
            <a:pPr defTabSz="931676">
              <a:defRPr/>
            </a:pPr>
            <a:r>
              <a:rPr lang="en-US" baseline="0" dirty="0" smtClean="0">
                <a:latin typeface="Calibri" pitchFamily="34" charset="0"/>
                <a:ea typeface="ＭＳ Ｐゴシック" pitchFamily="34" charset="-128"/>
                <a:cs typeface="Gill Sans"/>
              </a:rPr>
              <a:t>None of those is what we want so we need to make sure to include all three to achieve our goal</a:t>
            </a:r>
          </a:p>
          <a:p>
            <a:pPr defTabSz="931676">
              <a:defRPr/>
            </a:pPr>
            <a:endParaRPr lang="en-US" baseline="0" dirty="0" smtClean="0">
              <a:latin typeface="Calibri" pitchFamily="34" charset="0"/>
              <a:ea typeface="ＭＳ Ｐゴシック" pitchFamily="34" charset="-128"/>
              <a:cs typeface="Gill Sans"/>
            </a:endParaRPr>
          </a:p>
          <a:p>
            <a:pPr defTabSz="931676">
              <a:defRPr/>
            </a:pPr>
            <a:endParaRPr lang="en-US" baseline="0" dirty="0" smtClean="0">
              <a:latin typeface="Calibri" pitchFamily="34" charset="0"/>
              <a:ea typeface="ＭＳ Ｐゴシック" pitchFamily="34" charset="-128"/>
              <a:cs typeface="Gill Sans"/>
            </a:endParaRPr>
          </a:p>
        </p:txBody>
      </p:sp>
      <p:sp>
        <p:nvSpPr>
          <p:cNvPr id="4" name="Slide Number Placeholder 3"/>
          <p:cNvSpPr>
            <a:spLocks noGrp="1"/>
          </p:cNvSpPr>
          <p:nvPr>
            <p:ph type="sldNum" sz="quarter" idx="10"/>
          </p:nvPr>
        </p:nvSpPr>
        <p:spPr/>
        <p:txBody>
          <a:bodyPr/>
          <a:lstStyle/>
          <a:p>
            <a:fld id="{9DE7A622-1933-4A42-B13E-713F5BADD57F}" type="slidenum">
              <a:rPr lang="en-US" smtClean="0"/>
              <a:t>11</a:t>
            </a:fld>
            <a:endParaRPr lang="en-US"/>
          </a:p>
        </p:txBody>
      </p:sp>
    </p:spTree>
    <p:extLst>
      <p:ext uri="{BB962C8B-B14F-4D97-AF65-F5344CB8AC3E}">
        <p14:creationId xmlns:p14="http://schemas.microsoft.com/office/powerpoint/2010/main" val="38026122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order to make the traffic flows, which traffic</a:t>
            </a:r>
            <a:r>
              <a:rPr lang="en-US" baseline="0" dirty="0" smtClean="0"/>
              <a:t> light should turn green first, right or left?</a:t>
            </a:r>
          </a:p>
          <a:p>
            <a:r>
              <a:rPr lang="en-US" baseline="0" dirty="0" smtClean="0"/>
              <a:t>Left = just one car can move to the right, the rest is still stuck</a:t>
            </a:r>
          </a:p>
          <a:p>
            <a:r>
              <a:rPr lang="en-US" baseline="0" dirty="0" smtClean="0"/>
              <a:t>Right = Clear the car on the right first so that the car on the left can replace the spots </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79</a:t>
            </a:fld>
            <a:endParaRPr lang="en-US"/>
          </a:p>
        </p:txBody>
      </p:sp>
    </p:spTree>
    <p:extLst>
      <p:ext uri="{BB962C8B-B14F-4D97-AF65-F5344CB8AC3E}">
        <p14:creationId xmlns:p14="http://schemas.microsoft.com/office/powerpoint/2010/main" val="24655515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Between</a:t>
            </a:r>
            <a:r>
              <a:rPr lang="en-US" baseline="0" dirty="0" smtClean="0"/>
              <a:t> work A &amp; B, which one we should start first -&gt; B to allow better flow + finish more items</a:t>
            </a:r>
          </a:p>
          <a:p>
            <a:r>
              <a:rPr lang="en-US" baseline="0" dirty="0" smtClean="0"/>
              <a:t>Between work C &amp; blocker on the right -&gt; Blocker allows better flow</a:t>
            </a:r>
          </a:p>
          <a:p>
            <a:endParaRPr lang="en-US" baseline="0" dirty="0" smtClean="0"/>
          </a:p>
          <a:p>
            <a:r>
              <a:rPr lang="en-US" dirty="0" smtClean="0"/>
              <a:t>That’s why priority starts from right to left</a:t>
            </a:r>
          </a:p>
          <a:p>
            <a:r>
              <a:rPr lang="en-US" dirty="0" smtClean="0"/>
              <a:t>Focus on bottleneck</a:t>
            </a:r>
          </a:p>
          <a:p>
            <a:endParaRPr lang="en-US" dirty="0" smtClean="0"/>
          </a:p>
          <a:p>
            <a:r>
              <a:rPr lang="en-US" dirty="0" smtClean="0"/>
              <a:t>Anyway,</a:t>
            </a:r>
            <a:r>
              <a:rPr lang="en-US" baseline="0" dirty="0" smtClean="0"/>
              <a:t> it is not always true, depends on some other factors (e.g., bottlenecks, blockers, priority). </a:t>
            </a:r>
            <a:r>
              <a:rPr lang="en-US" dirty="0" smtClean="0"/>
              <a:t>We</a:t>
            </a:r>
            <a:r>
              <a:rPr lang="en-US" baseline="0" dirty="0" smtClean="0"/>
              <a:t> need to collaborate to understand team’s priority.</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80</a:t>
            </a:fld>
            <a:endParaRPr lang="en-US"/>
          </a:p>
        </p:txBody>
      </p:sp>
    </p:spTree>
    <p:extLst>
      <p:ext uri="{BB962C8B-B14F-4D97-AF65-F5344CB8AC3E}">
        <p14:creationId xmlns:p14="http://schemas.microsoft.com/office/powerpoint/2010/main" val="1101477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lang="en-US" sz="2400" dirty="0" smtClean="0"/>
              <a:t>Cost of delay</a:t>
            </a:r>
          </a:p>
          <a:p>
            <a:pPr lvl="1"/>
            <a:endParaRPr lang="en-US" sz="2400" dirty="0" smtClean="0"/>
          </a:p>
          <a:p>
            <a:pPr lvl="1"/>
            <a:r>
              <a:rPr lang="en-US" sz="2400" dirty="0" smtClean="0"/>
              <a:t>Expedited item – One at a time and ignore WIP limit</a:t>
            </a:r>
          </a:p>
          <a:p>
            <a:pPr lvl="1"/>
            <a:r>
              <a:rPr lang="en-US" sz="2400" dirty="0" smtClean="0"/>
              <a:t>Fixed delivery date – Has a required date on the card</a:t>
            </a:r>
          </a:p>
          <a:p>
            <a:pPr lvl="1"/>
            <a:r>
              <a:rPr lang="en-US" sz="2400" dirty="0" smtClean="0"/>
              <a:t>Standard class</a:t>
            </a:r>
          </a:p>
          <a:p>
            <a:pPr lvl="2"/>
            <a:r>
              <a:rPr lang="en-US" sz="2000" dirty="0" smtClean="0"/>
              <a:t>FIFO</a:t>
            </a:r>
          </a:p>
          <a:p>
            <a:pPr lvl="2"/>
            <a:r>
              <a:rPr lang="en-US" sz="2000" dirty="0" smtClean="0"/>
              <a:t>Has SLA – E.g., 30-day lead time by 80%</a:t>
            </a:r>
          </a:p>
          <a:p>
            <a:pPr lvl="1"/>
            <a:r>
              <a:rPr lang="en-US" sz="2400" dirty="0" smtClean="0"/>
              <a:t>Intangible</a:t>
            </a:r>
          </a:p>
          <a:p>
            <a:pPr lvl="2"/>
            <a:r>
              <a:rPr lang="en-US" sz="2000" dirty="0" smtClean="0"/>
              <a:t>Does not have SLA</a:t>
            </a:r>
          </a:p>
          <a:p>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82</a:t>
            </a:fld>
            <a:endParaRPr lang="en-US"/>
          </a:p>
        </p:txBody>
      </p:sp>
    </p:spTree>
    <p:extLst>
      <p:ext uri="{BB962C8B-B14F-4D97-AF65-F5344CB8AC3E}">
        <p14:creationId xmlns:p14="http://schemas.microsoft.com/office/powerpoint/2010/main" val="2118210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83</a:t>
            </a:fld>
            <a:endParaRPr lang="en-US"/>
          </a:p>
        </p:txBody>
      </p:sp>
    </p:spTree>
    <p:extLst>
      <p:ext uri="{BB962C8B-B14F-4D97-AF65-F5344CB8AC3E}">
        <p14:creationId xmlns:p14="http://schemas.microsoft.com/office/powerpoint/2010/main" val="26210958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In order to understand the flow &amp; priority, the team</a:t>
            </a:r>
            <a:r>
              <a:rPr lang="en-US" baseline="0" dirty="0" smtClean="0"/>
              <a:t> has to collaborate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Queue Replenishing – Prioritize items into Approved column (Customers to discuss their priority)</a:t>
            </a:r>
            <a:endParaRPr lang="en-US" dirty="0" smtClean="0"/>
          </a:p>
          <a:p>
            <a:r>
              <a:rPr lang="en-US" dirty="0" smtClean="0"/>
              <a:t>Stand-up meeting – Discover</a:t>
            </a:r>
            <a:r>
              <a:rPr lang="en-US" baseline="0" dirty="0" smtClean="0"/>
              <a:t> blockers in the flow &amp; Understand team priority </a:t>
            </a:r>
          </a:p>
          <a:p>
            <a:r>
              <a:rPr lang="en-US" baseline="0" dirty="0" smtClean="0"/>
              <a:t> - Virtual team = Have local stand-up meeting</a:t>
            </a:r>
            <a:endParaRPr lang="en-US" dirty="0" smtClean="0"/>
          </a:p>
        </p:txBody>
      </p:sp>
      <p:sp>
        <p:nvSpPr>
          <p:cNvPr id="4" name="Slide Number Placeholder 3"/>
          <p:cNvSpPr>
            <a:spLocks noGrp="1"/>
          </p:cNvSpPr>
          <p:nvPr>
            <p:ph type="sldNum" sz="quarter" idx="10"/>
          </p:nvPr>
        </p:nvSpPr>
        <p:spPr/>
        <p:txBody>
          <a:bodyPr/>
          <a:lstStyle/>
          <a:p>
            <a:fld id="{F94BCECA-F982-4228-8CE4-51CDCC0BBB95}" type="slidenum">
              <a:rPr lang="en-US" smtClean="0"/>
              <a:t>84</a:t>
            </a:fld>
            <a:endParaRPr lang="en-US"/>
          </a:p>
        </p:txBody>
      </p:sp>
    </p:spTree>
    <p:extLst>
      <p:ext uri="{BB962C8B-B14F-4D97-AF65-F5344CB8AC3E}">
        <p14:creationId xmlns:p14="http://schemas.microsoft.com/office/powerpoint/2010/main" val="33527623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 slide]</a:t>
            </a:r>
          </a:p>
          <a:p>
            <a:endParaRPr lang="en-US" dirty="0" smtClean="0"/>
          </a:p>
          <a:p>
            <a:r>
              <a:rPr lang="en-US" dirty="0" smtClean="0"/>
              <a:t>In order to understand the flow &amp; priority, the team</a:t>
            </a:r>
            <a:r>
              <a:rPr lang="en-US" baseline="0" dirty="0" smtClean="0"/>
              <a:t> has to collaborate</a:t>
            </a:r>
          </a:p>
          <a:p>
            <a:endParaRPr lang="en-US" dirty="0" smtClean="0"/>
          </a:p>
          <a:p>
            <a:r>
              <a:rPr lang="en-US" dirty="0" smtClean="0"/>
              <a:t>Release planning –</a:t>
            </a:r>
            <a:r>
              <a:rPr lang="en-US" baseline="0" dirty="0" smtClean="0"/>
              <a:t> Similar to Scrum. Plan the deliverables in the scope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Queue Replenishing – Prioritize items into Approved column (Customers to discuss their priority)</a:t>
            </a:r>
            <a:endParaRPr lang="en-US" dirty="0" smtClean="0"/>
          </a:p>
          <a:p>
            <a:r>
              <a:rPr lang="en-US" dirty="0" smtClean="0"/>
              <a:t>Stand-up meeting – Discover</a:t>
            </a:r>
            <a:r>
              <a:rPr lang="en-US" baseline="0" dirty="0" smtClean="0"/>
              <a:t> blockers in the flow &amp; Understand team priority </a:t>
            </a:r>
          </a:p>
          <a:p>
            <a:r>
              <a:rPr lang="en-US" baseline="0" dirty="0" smtClean="0"/>
              <a:t> - Virtual team = Have local stand-up meeting</a:t>
            </a:r>
            <a:endParaRPr lang="en-US" dirty="0" smtClean="0"/>
          </a:p>
        </p:txBody>
      </p:sp>
      <p:sp>
        <p:nvSpPr>
          <p:cNvPr id="4" name="Slide Number Placeholder 3"/>
          <p:cNvSpPr>
            <a:spLocks noGrp="1"/>
          </p:cNvSpPr>
          <p:nvPr>
            <p:ph type="sldNum" sz="quarter" idx="10"/>
          </p:nvPr>
        </p:nvSpPr>
        <p:spPr/>
        <p:txBody>
          <a:bodyPr/>
          <a:lstStyle/>
          <a:p>
            <a:fld id="{F94BCECA-F982-4228-8CE4-51CDCC0BBB95}" type="slidenum">
              <a:rPr lang="en-US" smtClean="0"/>
              <a:t>85</a:t>
            </a:fld>
            <a:endParaRPr lang="en-US"/>
          </a:p>
        </p:txBody>
      </p:sp>
    </p:spTree>
    <p:extLst>
      <p:ext uri="{BB962C8B-B14F-4D97-AF65-F5344CB8AC3E}">
        <p14:creationId xmlns:p14="http://schemas.microsoft.com/office/powerpoint/2010/main" val="404935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With the</a:t>
            </a:r>
            <a:r>
              <a:rPr lang="en-US" baseline="0" dirty="0" smtClean="0"/>
              <a:t> first practice, visualize workflow</a:t>
            </a:r>
            <a:r>
              <a:rPr lang="en-US" baseline="0" dirty="0"/>
              <a:t> </a:t>
            </a:r>
            <a:r>
              <a:rPr lang="en-US" baseline="0" dirty="0" smtClean="0"/>
              <a:t>it helps solving the problems of:</a:t>
            </a:r>
          </a:p>
          <a:p>
            <a:pPr marL="171450" indent="-171450">
              <a:buFontTx/>
              <a:buChar char="-"/>
            </a:pPr>
            <a:r>
              <a:rPr lang="en-US" baseline="0" dirty="0" smtClean="0"/>
              <a:t>Transparency – This starts to give customers &amp; team members holistic view of how the team is working</a:t>
            </a:r>
          </a:p>
          <a:p>
            <a:pPr marL="171450" indent="-171450">
              <a:buFontTx/>
              <a:buChar char="-"/>
            </a:pPr>
            <a:r>
              <a:rPr lang="en-US" baseline="0" dirty="0" smtClean="0"/>
              <a:t>Partially solve the priority part as it allows us to see which item is being worked and we start to realize that we might be working on the wrong priority, still, there is no mechanism to prevent that though</a:t>
            </a:r>
          </a:p>
          <a:p>
            <a:pPr marL="171450" indent="-171450">
              <a:buFontTx/>
              <a:buChar char="-"/>
            </a:pPr>
            <a:r>
              <a:rPr lang="en-US" baseline="0" dirty="0" smtClean="0"/>
              <a:t>Partially solve the collaboration problem with blocker concept. </a:t>
            </a:r>
          </a:p>
        </p:txBody>
      </p:sp>
      <p:sp>
        <p:nvSpPr>
          <p:cNvPr id="4" name="Slide Number Placeholder 3"/>
          <p:cNvSpPr>
            <a:spLocks noGrp="1"/>
          </p:cNvSpPr>
          <p:nvPr>
            <p:ph type="sldNum" sz="quarter" idx="10"/>
          </p:nvPr>
        </p:nvSpPr>
        <p:spPr/>
        <p:txBody>
          <a:bodyPr/>
          <a:lstStyle/>
          <a:p>
            <a:fld id="{1496AF79-80F5-4BE8-A3BA-2F677C5A428A}" type="slidenum">
              <a:rPr lang="en-US" smtClean="0"/>
              <a:t>87</a:t>
            </a:fld>
            <a:endParaRPr lang="en-US"/>
          </a:p>
        </p:txBody>
      </p:sp>
    </p:spTree>
    <p:extLst>
      <p:ext uri="{BB962C8B-B14F-4D97-AF65-F5344CB8AC3E}">
        <p14:creationId xmlns:p14="http://schemas.microsoft.com/office/powerpoint/2010/main" val="2556982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88</a:t>
            </a:fld>
            <a:endParaRPr lang="en-US"/>
          </a:p>
        </p:txBody>
      </p:sp>
    </p:spTree>
    <p:extLst>
      <p:ext uri="{BB962C8B-B14F-4D97-AF65-F5344CB8AC3E}">
        <p14:creationId xmlns:p14="http://schemas.microsoft.com/office/powerpoint/2010/main" val="714123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dk1"/>
                </a:solidFill>
              </a:rPr>
              <a:t>Definition of New –</a:t>
            </a:r>
            <a:r>
              <a:rPr lang="en-US" sz="1200" baseline="0" dirty="0" smtClean="0">
                <a:solidFill>
                  <a:schemeClr val="dk1"/>
                </a:solidFill>
              </a:rPr>
              <a:t> Criteria of items that have to be on the board (e.g., anything that requires more than 15 minutes to do has to be on the board)</a:t>
            </a:r>
            <a:endParaRPr lang="en-US" sz="1200" dirty="0" smtClean="0">
              <a:solidFill>
                <a:schemeClr val="dk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dk1"/>
                </a:solidFill>
              </a:rPr>
              <a:t>Definition of Done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dk1"/>
                </a:solidFill>
              </a:rPr>
              <a:t>Class of service determination rule –</a:t>
            </a:r>
            <a:r>
              <a:rPr lang="en-US" sz="1200" baseline="0" dirty="0" smtClean="0">
                <a:solidFill>
                  <a:schemeClr val="dk1"/>
                </a:solidFill>
              </a:rPr>
              <a:t> E.g., In which case we can promote items to expedited lane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dk1"/>
                </a:solidFill>
              </a:rPr>
              <a:t>WIP Limit – Both columns &amp; swim lanes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dk1"/>
                </a:solidFill>
              </a:rPr>
              <a:t>R&amp;R</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89</a:t>
            </a:fld>
            <a:endParaRPr lang="en-US"/>
          </a:p>
        </p:txBody>
      </p:sp>
    </p:spTree>
    <p:extLst>
      <p:ext uri="{BB962C8B-B14F-4D97-AF65-F5344CB8AC3E}">
        <p14:creationId xmlns:p14="http://schemas.microsoft.com/office/powerpoint/2010/main" val="1441591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IDEAS example</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90</a:t>
            </a:fld>
            <a:endParaRPr lang="en-US"/>
          </a:p>
        </p:txBody>
      </p:sp>
    </p:spTree>
    <p:extLst>
      <p:ext uri="{BB962C8B-B14F-4D97-AF65-F5344CB8AC3E}">
        <p14:creationId xmlns:p14="http://schemas.microsoft.com/office/powerpoint/2010/main" val="155403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ASC</a:t>
            </a:r>
            <a:r>
              <a:rPr lang="en-US" baseline="0" dirty="0" smtClean="0"/>
              <a:t> has been working with many teams and they all share the same problems. Ask audience which problems resonate their situation</a:t>
            </a:r>
          </a:p>
          <a:p>
            <a:pPr marL="171450" indent="-171450">
              <a:buFontTx/>
              <a:buChar char="-"/>
            </a:pPr>
            <a:r>
              <a:rPr lang="en-US" baseline="0" dirty="0" smtClean="0"/>
              <a:t>Transparency</a:t>
            </a:r>
          </a:p>
          <a:p>
            <a:pPr marL="628650" lvl="1" indent="-171450">
              <a:buFontTx/>
              <a:buChar char="-"/>
            </a:pPr>
            <a:r>
              <a:rPr lang="en-US" baseline="0" dirty="0" smtClean="0"/>
              <a:t>Do not know who is doing what</a:t>
            </a:r>
          </a:p>
          <a:p>
            <a:pPr marL="628650" lvl="1" indent="-171450">
              <a:buFontTx/>
              <a:buChar char="-"/>
            </a:pPr>
            <a:r>
              <a:rPr lang="en-US" baseline="0" dirty="0" smtClean="0"/>
              <a:t>Customers feel like EMIT is so slow while we are very busy</a:t>
            </a:r>
          </a:p>
          <a:p>
            <a:pPr marL="628650" lvl="1" indent="-171450">
              <a:buFontTx/>
              <a:buChar char="-"/>
            </a:pPr>
            <a:r>
              <a:rPr lang="en-US" baseline="0" dirty="0" smtClean="0"/>
              <a:t>The team does not see what is going on in the team</a:t>
            </a:r>
          </a:p>
          <a:p>
            <a:pPr marL="171450" lvl="0" indent="-171450">
              <a:buFontTx/>
              <a:buChar char="-"/>
            </a:pPr>
            <a:r>
              <a:rPr lang="en-US" baseline="0" dirty="0" smtClean="0"/>
              <a:t>Priority</a:t>
            </a:r>
          </a:p>
          <a:p>
            <a:pPr marL="628650" lvl="1" indent="-171450">
              <a:buFontTx/>
              <a:buChar char="-"/>
            </a:pPr>
            <a:r>
              <a:rPr lang="en-US" baseline="0" dirty="0" smtClean="0"/>
              <a:t>People work on tasks those they are assigned to.</a:t>
            </a:r>
          </a:p>
          <a:p>
            <a:pPr marL="628650" lvl="1" indent="-171450">
              <a:buFontTx/>
              <a:buChar char="-"/>
            </a:pPr>
            <a:r>
              <a:rPr lang="en-US" baseline="0" dirty="0" smtClean="0"/>
              <a:t>Squeaky wheels – Work on the one makes the noise first (mean work on the items those are being followed up first, rather than focusing on the real priority)</a:t>
            </a:r>
          </a:p>
          <a:p>
            <a:pPr marL="628650" lvl="1" indent="-171450">
              <a:buFontTx/>
              <a:buChar char="-"/>
            </a:pPr>
            <a:r>
              <a:rPr lang="en-US" baseline="0" dirty="0" smtClean="0"/>
              <a:t>Team is not aligned in priority – E.g., one person thinks that his item has higher priority so he does not help another person, who actually owns higher priority item</a:t>
            </a:r>
          </a:p>
          <a:p>
            <a:pPr marL="171450" lvl="0" indent="-171450">
              <a:buFontTx/>
              <a:buChar char="-"/>
            </a:pPr>
            <a:r>
              <a:rPr lang="en-US" baseline="0" dirty="0" smtClean="0"/>
              <a:t>Collaboration</a:t>
            </a:r>
          </a:p>
          <a:p>
            <a:pPr marL="628650" lvl="1" indent="-171450">
              <a:buFontTx/>
              <a:buChar char="-"/>
            </a:pPr>
            <a:r>
              <a:rPr lang="en-US" baseline="0" dirty="0" smtClean="0"/>
              <a:t>People work from the queue so they lose sight of having a team and they become task-driven</a:t>
            </a:r>
          </a:p>
          <a:p>
            <a:pPr marL="628650" lvl="1" indent="-171450">
              <a:buFontTx/>
              <a:buChar char="-"/>
            </a:pPr>
            <a:r>
              <a:rPr lang="en-US" baseline="0" dirty="0" smtClean="0"/>
              <a:t>Individual silo – people work on their own queue</a:t>
            </a:r>
          </a:p>
          <a:p>
            <a:pPr marL="628650" lvl="1" indent="-171450">
              <a:buFontTx/>
              <a:buChar char="-"/>
            </a:pPr>
            <a:r>
              <a:rPr lang="en-US" baseline="0" dirty="0" smtClean="0"/>
              <a:t>They feel like they are working alone and it demotivates people</a:t>
            </a:r>
          </a:p>
          <a:p>
            <a:pPr marL="171450" lvl="0" indent="-171450">
              <a:buFontTx/>
              <a:buChar char="-"/>
            </a:pPr>
            <a:r>
              <a:rPr lang="en-US" baseline="0" dirty="0" smtClean="0"/>
              <a:t>Multitasking</a:t>
            </a:r>
          </a:p>
          <a:p>
            <a:pPr marL="628650" lvl="1" indent="-171450">
              <a:buFontTx/>
              <a:buChar char="-"/>
            </a:pPr>
            <a:r>
              <a:rPr lang="en-US" baseline="0" dirty="0" smtClean="0"/>
              <a:t>We have a lot of work coming at the same time, then it causes us to multitask. When we multitask, we lose around 20% of our productivity due to context switching.</a:t>
            </a:r>
          </a:p>
          <a:p>
            <a:pPr marL="628650" lvl="1" indent="-171450">
              <a:buFontTx/>
              <a:buChar char="-"/>
            </a:pPr>
            <a:r>
              <a:rPr lang="en-US" baseline="0" dirty="0" smtClean="0"/>
              <a:t>We keep starting the new work to make some progress while we do not really finish it.</a:t>
            </a:r>
          </a:p>
          <a:p>
            <a:pPr marL="171450" lvl="0" indent="-171450">
              <a:buFontTx/>
              <a:buChar char="-"/>
            </a:pPr>
            <a:r>
              <a:rPr lang="en-US" baseline="0" dirty="0" smtClean="0"/>
              <a:t>Improvement</a:t>
            </a:r>
          </a:p>
          <a:p>
            <a:pPr marL="628650" lvl="1" indent="-171450">
              <a:buFontTx/>
              <a:buChar char="-"/>
            </a:pPr>
            <a:r>
              <a:rPr lang="en-US" baseline="0" dirty="0" smtClean="0"/>
              <a:t>Most teams do not have a goal. Without goal, people are lost in directions and they focus their own work instead of team’s work</a:t>
            </a:r>
          </a:p>
          <a:p>
            <a:pPr marL="628650" lvl="1" indent="-171450">
              <a:buFontTx/>
              <a:buChar char="-"/>
            </a:pPr>
            <a:r>
              <a:rPr lang="en-US" baseline="0" dirty="0" smtClean="0"/>
              <a:t>Most teams do not have metrics to measure team performance. That makes people fee like our team is good already. No need to improve</a:t>
            </a:r>
          </a:p>
          <a:p>
            <a:pPr marL="628650" lvl="1" indent="-171450">
              <a:buFontTx/>
              <a:buChar char="-"/>
            </a:pPr>
            <a:endParaRPr lang="en-US" baseline="0" dirty="0" smtClean="0"/>
          </a:p>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12</a:t>
            </a:fld>
            <a:endParaRPr lang="en-US"/>
          </a:p>
        </p:txBody>
      </p:sp>
    </p:spTree>
    <p:extLst>
      <p:ext uri="{BB962C8B-B14F-4D97-AF65-F5344CB8AC3E}">
        <p14:creationId xmlns:p14="http://schemas.microsoft.com/office/powerpoint/2010/main" val="13394125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91</a:t>
            </a:fld>
            <a:endParaRPr lang="en-US"/>
          </a:p>
        </p:txBody>
      </p:sp>
    </p:spTree>
    <p:extLst>
      <p:ext uri="{BB962C8B-B14F-4D97-AF65-F5344CB8AC3E}">
        <p14:creationId xmlns:p14="http://schemas.microsoft.com/office/powerpoint/2010/main" val="3088851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policies should be explicit?</a:t>
            </a:r>
          </a:p>
          <a:p>
            <a:pPr lvl="1"/>
            <a:r>
              <a:rPr lang="en-US" dirty="0" smtClean="0"/>
              <a:t>Roles and responsibilities – Who is doing what in which column</a:t>
            </a:r>
          </a:p>
          <a:p>
            <a:pPr lvl="1"/>
            <a:r>
              <a:rPr lang="en-US" dirty="0" smtClean="0"/>
              <a:t>Process flow </a:t>
            </a:r>
          </a:p>
          <a:p>
            <a:pPr lvl="1"/>
            <a:r>
              <a:rPr lang="en-US" dirty="0" smtClean="0"/>
              <a:t>Definition of Done</a:t>
            </a:r>
          </a:p>
          <a:p>
            <a:pPr lvl="1"/>
            <a:r>
              <a:rPr lang="en-US" dirty="0" smtClean="0"/>
              <a:t>WIP Limit</a:t>
            </a:r>
          </a:p>
          <a:p>
            <a:pPr lvl="1"/>
            <a:r>
              <a:rPr lang="en-US" dirty="0" smtClean="0"/>
              <a:t>Class of service determination – This</a:t>
            </a:r>
            <a:r>
              <a:rPr lang="en-US" baseline="0" dirty="0" smtClean="0"/>
              <a:t> aligns IT &amp; customer on which item can be promoted to “expedited”</a:t>
            </a:r>
            <a:endParaRPr lang="en-US" dirty="0" smtClean="0"/>
          </a:p>
          <a:p>
            <a:pPr lvl="1"/>
            <a:r>
              <a:rPr lang="en-US" dirty="0" smtClean="0"/>
              <a:t>Etc.</a:t>
            </a:r>
          </a:p>
          <a:p>
            <a:r>
              <a:rPr lang="en-US" dirty="0" smtClean="0"/>
              <a:t>Benefits </a:t>
            </a:r>
          </a:p>
          <a:p>
            <a:pPr lvl="1"/>
            <a:r>
              <a:rPr lang="en-US" dirty="0" smtClean="0"/>
              <a:t>Align understanding</a:t>
            </a:r>
          </a:p>
          <a:p>
            <a:pPr lvl="1"/>
            <a:r>
              <a:rPr lang="en-US" dirty="0" smtClean="0"/>
              <a:t>Ensure quality – Definition of Done</a:t>
            </a:r>
          </a:p>
          <a:p>
            <a:pPr lvl="1"/>
            <a:r>
              <a:rPr lang="en-US" dirty="0" smtClean="0"/>
              <a:t>Build trust on the system</a:t>
            </a:r>
            <a:r>
              <a:rPr lang="en-US" baseline="0" dirty="0"/>
              <a:t> </a:t>
            </a:r>
            <a:r>
              <a:rPr lang="en-US" baseline="0" dirty="0" smtClean="0"/>
              <a:t>– Customers trust in IT that we always work items in priority</a:t>
            </a:r>
            <a:endParaRPr lang="en-US" dirty="0" smtClean="0"/>
          </a:p>
        </p:txBody>
      </p:sp>
      <p:sp>
        <p:nvSpPr>
          <p:cNvPr id="4" name="Slide Number Placeholder 3"/>
          <p:cNvSpPr>
            <a:spLocks noGrp="1"/>
          </p:cNvSpPr>
          <p:nvPr>
            <p:ph type="sldNum" sz="quarter" idx="10"/>
          </p:nvPr>
        </p:nvSpPr>
        <p:spPr/>
        <p:txBody>
          <a:bodyPr/>
          <a:lstStyle/>
          <a:p>
            <a:fld id="{F94BCECA-F982-4228-8CE4-51CDCC0BBB95}" type="slidenum">
              <a:rPr lang="en-US" smtClean="0"/>
              <a:t>92</a:t>
            </a:fld>
            <a:endParaRPr lang="en-US"/>
          </a:p>
        </p:txBody>
      </p:sp>
    </p:spTree>
    <p:extLst>
      <p:ext uri="{BB962C8B-B14F-4D97-AF65-F5344CB8AC3E}">
        <p14:creationId xmlns:p14="http://schemas.microsoft.com/office/powerpoint/2010/main" val="735558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 slide]</a:t>
            </a:r>
          </a:p>
          <a:p>
            <a:endParaRPr lang="en-US" dirty="0" smtClean="0"/>
          </a:p>
          <a:p>
            <a:r>
              <a:rPr lang="en-US" dirty="0" smtClean="0"/>
              <a:t>What policies should be explicit?</a:t>
            </a:r>
          </a:p>
          <a:p>
            <a:pPr lvl="1"/>
            <a:r>
              <a:rPr lang="en-US" dirty="0" smtClean="0"/>
              <a:t>Roles and responsibilities – Who is doing what in which column</a:t>
            </a:r>
          </a:p>
          <a:p>
            <a:pPr lvl="1"/>
            <a:r>
              <a:rPr lang="en-US" dirty="0" smtClean="0"/>
              <a:t>Process flow </a:t>
            </a:r>
          </a:p>
          <a:p>
            <a:pPr lvl="1"/>
            <a:r>
              <a:rPr lang="en-US" dirty="0" smtClean="0"/>
              <a:t>Definition of Done</a:t>
            </a:r>
          </a:p>
          <a:p>
            <a:pPr lvl="1"/>
            <a:r>
              <a:rPr lang="en-US" dirty="0" smtClean="0"/>
              <a:t>WIP Limit</a:t>
            </a:r>
          </a:p>
          <a:p>
            <a:pPr lvl="1"/>
            <a:r>
              <a:rPr lang="en-US" dirty="0" smtClean="0"/>
              <a:t>Class of service determination – This</a:t>
            </a:r>
            <a:r>
              <a:rPr lang="en-US" baseline="0" dirty="0" smtClean="0"/>
              <a:t> aligns IT &amp; customer on which item can be promoted to “expedited”</a:t>
            </a:r>
          </a:p>
          <a:p>
            <a:pPr lvl="1"/>
            <a:r>
              <a:rPr lang="en-US" baseline="0" dirty="0" smtClean="0"/>
              <a:t>Scope</a:t>
            </a:r>
            <a:endParaRPr lang="en-US" dirty="0" smtClean="0"/>
          </a:p>
          <a:p>
            <a:pPr lvl="1"/>
            <a:r>
              <a:rPr lang="en-US" dirty="0" smtClean="0"/>
              <a:t>Etc.</a:t>
            </a:r>
          </a:p>
          <a:p>
            <a:r>
              <a:rPr lang="en-US" dirty="0" smtClean="0"/>
              <a:t>Benefits </a:t>
            </a:r>
          </a:p>
          <a:p>
            <a:pPr lvl="1"/>
            <a:r>
              <a:rPr lang="en-US" dirty="0" smtClean="0"/>
              <a:t>Align understanding</a:t>
            </a:r>
          </a:p>
          <a:p>
            <a:pPr lvl="1"/>
            <a:r>
              <a:rPr lang="en-US" dirty="0" smtClean="0"/>
              <a:t>Ensure quality – Definition of Done</a:t>
            </a:r>
          </a:p>
          <a:p>
            <a:pPr lvl="1"/>
            <a:r>
              <a:rPr lang="en-US" dirty="0" smtClean="0"/>
              <a:t>Build trust on the system</a:t>
            </a:r>
            <a:r>
              <a:rPr lang="en-US" baseline="0" dirty="0" smtClean="0"/>
              <a:t> – Customers trust in IT that we always work items in priority</a:t>
            </a:r>
            <a:endParaRPr lang="en-US"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93</a:t>
            </a:fld>
            <a:endParaRPr lang="en-US"/>
          </a:p>
        </p:txBody>
      </p:sp>
    </p:spTree>
    <p:extLst>
      <p:ext uri="{BB962C8B-B14F-4D97-AF65-F5344CB8AC3E}">
        <p14:creationId xmlns:p14="http://schemas.microsoft.com/office/powerpoint/2010/main" val="444900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 slide]</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94</a:t>
            </a:fld>
            <a:endParaRPr lang="en-US"/>
          </a:p>
        </p:txBody>
      </p:sp>
    </p:spTree>
    <p:extLst>
      <p:ext uri="{BB962C8B-B14F-4D97-AF65-F5344CB8AC3E}">
        <p14:creationId xmlns:p14="http://schemas.microsoft.com/office/powerpoint/2010/main" val="814579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95</a:t>
            </a:fld>
            <a:endParaRPr lang="en-US"/>
          </a:p>
        </p:txBody>
      </p:sp>
    </p:spTree>
    <p:extLst>
      <p:ext uri="{BB962C8B-B14F-4D97-AF65-F5344CB8AC3E}">
        <p14:creationId xmlns:p14="http://schemas.microsoft.com/office/powerpoint/2010/main" val="11398667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Are</a:t>
            </a:r>
            <a:r>
              <a:rPr lang="en-US" baseline="0" dirty="0" smtClean="0"/>
              <a:t> we doing good today? How can you measure that? Silo prevents people to realize the real situation of the team.</a:t>
            </a:r>
          </a:p>
          <a:p>
            <a:endParaRPr lang="en-US" baseline="0" dirty="0" smtClean="0"/>
          </a:p>
          <a:p>
            <a:r>
              <a:rPr lang="en-US" baseline="0" dirty="0" smtClean="0"/>
              <a:t>If we take a test and we do not know our score, we will never know how good we are.</a:t>
            </a:r>
          </a:p>
          <a:p>
            <a:endParaRPr lang="en-US" baseline="0" dirty="0" smtClean="0"/>
          </a:p>
          <a:p>
            <a:r>
              <a:rPr lang="en-US" baseline="0" dirty="0" smtClean="0"/>
              <a:t>We need to implement the team scoring system, to feedback the team whether we are doing good or not.</a:t>
            </a:r>
            <a:endParaRPr lang="en-US" dirty="0" smtClean="0"/>
          </a:p>
        </p:txBody>
      </p:sp>
      <p:sp>
        <p:nvSpPr>
          <p:cNvPr id="4" name="Slide Number Placeholder 3"/>
          <p:cNvSpPr>
            <a:spLocks noGrp="1"/>
          </p:cNvSpPr>
          <p:nvPr>
            <p:ph type="sldNum" sz="quarter" idx="10"/>
          </p:nvPr>
        </p:nvSpPr>
        <p:spPr/>
        <p:txBody>
          <a:bodyPr/>
          <a:lstStyle/>
          <a:p>
            <a:fld id="{F94BCECA-F982-4228-8CE4-51CDCC0BBB95}" type="slidenum">
              <a:rPr lang="en-US" smtClean="0"/>
              <a:t>96</a:t>
            </a:fld>
            <a:endParaRPr lang="en-US"/>
          </a:p>
        </p:txBody>
      </p:sp>
    </p:spTree>
    <p:extLst>
      <p:ext uri="{BB962C8B-B14F-4D97-AF65-F5344CB8AC3E}">
        <p14:creationId xmlns:p14="http://schemas.microsoft.com/office/powerpoint/2010/main" val="2034210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97</a:t>
            </a:fld>
            <a:endParaRPr lang="en-US"/>
          </a:p>
        </p:txBody>
      </p:sp>
    </p:spTree>
    <p:extLst>
      <p:ext uri="{BB962C8B-B14F-4D97-AF65-F5344CB8AC3E}">
        <p14:creationId xmlns:p14="http://schemas.microsoft.com/office/powerpoint/2010/main" val="1637623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Lead &amp; cycle times = Team’s performance in term of speed</a:t>
            </a:r>
          </a:p>
          <a:p>
            <a:r>
              <a:rPr lang="en-US" dirty="0" smtClean="0"/>
              <a:t>Throughput = Team’s performance in term of amount</a:t>
            </a:r>
            <a:r>
              <a:rPr lang="en-US" baseline="0" dirty="0" smtClean="0"/>
              <a:t> of finished work</a:t>
            </a:r>
          </a:p>
          <a:p>
            <a:r>
              <a:rPr lang="en-US" baseline="0" dirty="0" smtClean="0"/>
              <a:t>Lead time analysis = Find out where the bottleneck is</a:t>
            </a:r>
          </a:p>
          <a:p>
            <a:r>
              <a:rPr lang="en-US" baseline="0" dirty="0" smtClean="0"/>
              <a:t>Blocker analysis = Find out what’s the root cause of bottlenecks</a:t>
            </a:r>
            <a:endParaRPr lang="en-US" dirty="0"/>
          </a:p>
        </p:txBody>
      </p:sp>
      <p:sp>
        <p:nvSpPr>
          <p:cNvPr id="4" name="Slide Number Placeholder 3"/>
          <p:cNvSpPr>
            <a:spLocks noGrp="1"/>
          </p:cNvSpPr>
          <p:nvPr>
            <p:ph type="sldNum" sz="quarter" idx="10"/>
          </p:nvPr>
        </p:nvSpPr>
        <p:spPr/>
        <p:txBody>
          <a:bodyPr/>
          <a:lstStyle/>
          <a:p>
            <a:fld id="{5267A9CD-39B1-4CD9-9E86-2009ADD3EDAF}" type="slidenum">
              <a:rPr lang="en-US" smtClean="0"/>
              <a:t>98</a:t>
            </a:fld>
            <a:endParaRPr lang="en-US"/>
          </a:p>
        </p:txBody>
      </p:sp>
    </p:spTree>
    <p:extLst>
      <p:ext uri="{BB962C8B-B14F-4D97-AF65-F5344CB8AC3E}">
        <p14:creationId xmlns:p14="http://schemas.microsoft.com/office/powerpoint/2010/main" val="41675762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[Project Slide]</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100</a:t>
            </a:fld>
            <a:endParaRPr lang="en-US"/>
          </a:p>
        </p:txBody>
      </p:sp>
    </p:spTree>
    <p:extLst>
      <p:ext uri="{BB962C8B-B14F-4D97-AF65-F5344CB8AC3E}">
        <p14:creationId xmlns:p14="http://schemas.microsoft.com/office/powerpoint/2010/main" val="30261678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Average lead time measures</a:t>
            </a:r>
            <a:r>
              <a:rPr lang="en-US" baseline="0" dirty="0" smtClean="0"/>
              <a:t> how long does the customer need to wait until they get things done (in average)?</a:t>
            </a:r>
          </a:p>
          <a:p>
            <a:r>
              <a:rPr lang="en-US" baseline="0" dirty="0" smtClean="0"/>
              <a:t>The team is responsible to reduce lead time, by reducing cycle time</a:t>
            </a:r>
          </a:p>
          <a:p>
            <a:endParaRPr lang="en-US" baseline="0" dirty="0" smtClean="0"/>
          </a:p>
          <a:p>
            <a:r>
              <a:rPr lang="en-US" baseline="0" dirty="0" smtClean="0"/>
              <a:t>Upper Control Limit: 2 standard deviations…use this to identify items to review (the why it’s a long lead/cycle time).</a:t>
            </a:r>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101</a:t>
            </a:fld>
            <a:endParaRPr lang="en-US"/>
          </a:p>
        </p:txBody>
      </p:sp>
    </p:spTree>
    <p:extLst>
      <p:ext uri="{BB962C8B-B14F-4D97-AF65-F5344CB8AC3E}">
        <p14:creationId xmlns:p14="http://schemas.microsoft.com/office/powerpoint/2010/main" val="597070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14</a:t>
            </a:fld>
            <a:endParaRPr lang="en-US"/>
          </a:p>
        </p:txBody>
      </p:sp>
    </p:spTree>
    <p:extLst>
      <p:ext uri="{BB962C8B-B14F-4D97-AF65-F5344CB8AC3E}">
        <p14:creationId xmlns:p14="http://schemas.microsoft.com/office/powerpoint/2010/main" val="12726036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Average lead time measures</a:t>
            </a:r>
            <a:r>
              <a:rPr lang="en-US" baseline="0" dirty="0" smtClean="0"/>
              <a:t> how long does the customer need to wait until they get things done (in average)?</a:t>
            </a:r>
          </a:p>
          <a:p>
            <a:r>
              <a:rPr lang="en-US" baseline="0" dirty="0" smtClean="0"/>
              <a:t>The team is responsible to reduce lead time, by reducing cycle time</a:t>
            </a:r>
          </a:p>
        </p:txBody>
      </p:sp>
      <p:sp>
        <p:nvSpPr>
          <p:cNvPr id="4" name="Slide Number Placeholder 3"/>
          <p:cNvSpPr>
            <a:spLocks noGrp="1"/>
          </p:cNvSpPr>
          <p:nvPr>
            <p:ph type="sldNum" sz="quarter" idx="10"/>
          </p:nvPr>
        </p:nvSpPr>
        <p:spPr/>
        <p:txBody>
          <a:bodyPr/>
          <a:lstStyle/>
          <a:p>
            <a:fld id="{F94BCECA-F982-4228-8CE4-51CDCC0BBB95}" type="slidenum">
              <a:rPr lang="en-US" smtClean="0"/>
              <a:t>102</a:t>
            </a:fld>
            <a:endParaRPr lang="en-US"/>
          </a:p>
        </p:txBody>
      </p:sp>
    </p:spTree>
    <p:extLst>
      <p:ext uri="{BB962C8B-B14F-4D97-AF65-F5344CB8AC3E}">
        <p14:creationId xmlns:p14="http://schemas.microsoft.com/office/powerpoint/2010/main" val="18516607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Objective:</a:t>
            </a:r>
          </a:p>
          <a:p>
            <a:endParaRPr lang="en-US" dirty="0" smtClean="0"/>
          </a:p>
          <a:p>
            <a:r>
              <a:rPr lang="en-US" dirty="0" smtClean="0"/>
              <a:t>This</a:t>
            </a:r>
            <a:r>
              <a:rPr lang="en-US" baseline="0" dirty="0" smtClean="0"/>
              <a:t> is the same as SLA (Service Level Agreement). </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103</a:t>
            </a:fld>
            <a:endParaRPr lang="en-US"/>
          </a:p>
        </p:txBody>
      </p:sp>
    </p:spTree>
    <p:extLst>
      <p:ext uri="{BB962C8B-B14F-4D97-AF65-F5344CB8AC3E}">
        <p14:creationId xmlns:p14="http://schemas.microsoft.com/office/powerpoint/2010/main" val="10876394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104</a:t>
            </a:fld>
            <a:endParaRPr lang="en-US"/>
          </a:p>
        </p:txBody>
      </p:sp>
    </p:spTree>
    <p:extLst>
      <p:ext uri="{BB962C8B-B14F-4D97-AF65-F5344CB8AC3E}">
        <p14:creationId xmlns:p14="http://schemas.microsoft.com/office/powerpoint/2010/main" val="4071343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endParaRPr lang="en-US" dirty="0" smtClean="0"/>
          </a:p>
          <a:p>
            <a:r>
              <a:rPr lang="en-US" dirty="0" smtClean="0"/>
              <a:t>This graph plots a number of items in each status over time.</a:t>
            </a:r>
          </a:p>
          <a:p>
            <a:endParaRPr lang="en-US" dirty="0" smtClean="0"/>
          </a:p>
          <a:p>
            <a:r>
              <a:rPr lang="en-US" dirty="0" smtClean="0"/>
              <a:t>If you draw a horizontal line from “New” to “Deployed / Done” = Average lead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draw a horizontal line from “Ready to start” to “Deployed / Done” = Average cycle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see bottlenecks if the thickness</a:t>
            </a:r>
            <a:r>
              <a:rPr lang="en-US" baseline="0" dirty="0" smtClean="0"/>
              <a:t> of that color remains</a:t>
            </a:r>
            <a:endParaRPr lang="en-US"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106</a:t>
            </a:fld>
            <a:endParaRPr lang="en-US"/>
          </a:p>
        </p:txBody>
      </p:sp>
    </p:spTree>
    <p:extLst>
      <p:ext uri="{BB962C8B-B14F-4D97-AF65-F5344CB8AC3E}">
        <p14:creationId xmlns:p14="http://schemas.microsoft.com/office/powerpoint/2010/main" val="4050126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eriod"/>
            </a:pPr>
            <a:r>
              <a:rPr lang="en-US" dirty="0" smtClean="0"/>
              <a:t>User Test is definitely bottleneck – 15</a:t>
            </a:r>
            <a:r>
              <a:rPr lang="en-US" baseline="0" dirty="0" smtClean="0"/>
              <a:t> days</a:t>
            </a:r>
          </a:p>
          <a:p>
            <a:pPr marL="228600" indent="-228600">
              <a:buAutoNum type="arabicPeriod"/>
            </a:pPr>
            <a:r>
              <a:rPr lang="en-US" baseline="0" dirty="0" smtClean="0"/>
              <a:t>Waiting time in Done Develop = 11 which comes in second. This does not make sense as the waiting time in this column is not supposed to be long as they are already done. That shows us that Test column is actually a bottleneck</a:t>
            </a:r>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107</a:t>
            </a:fld>
            <a:endParaRPr lang="en-US"/>
          </a:p>
        </p:txBody>
      </p:sp>
    </p:spTree>
    <p:extLst>
      <p:ext uri="{BB962C8B-B14F-4D97-AF65-F5344CB8AC3E}">
        <p14:creationId xmlns:p14="http://schemas.microsoft.com/office/powerpoint/2010/main" val="40652762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metric</a:t>
            </a:r>
            <a:r>
              <a:rPr lang="en-US" baseline="0" dirty="0" smtClean="0"/>
              <a:t> shows us improvement areas, based on time spent on each column, including doing &amp; done.</a:t>
            </a:r>
          </a:p>
          <a:p>
            <a:r>
              <a:rPr lang="en-US" baseline="0" dirty="0" smtClean="0"/>
              <a:t>We can do this on top-10 items or an average for all items</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108</a:t>
            </a:fld>
            <a:endParaRPr lang="en-US"/>
          </a:p>
        </p:txBody>
      </p:sp>
    </p:spTree>
    <p:extLst>
      <p:ext uri="{BB962C8B-B14F-4D97-AF65-F5344CB8AC3E}">
        <p14:creationId xmlns:p14="http://schemas.microsoft.com/office/powerpoint/2010/main" val="7221758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Blocker analysis allows us to identify the highest risk for the team</a:t>
            </a:r>
          </a:p>
          <a:p>
            <a:r>
              <a:rPr lang="en-US" dirty="0" smtClean="0"/>
              <a:t>Example, if this month we have 100 blockers. 20 blockers, which is 20%,</a:t>
            </a:r>
            <a:r>
              <a:rPr lang="en-US" baseline="0" dirty="0" smtClean="0"/>
              <a:t> are from customer delay. In average, those blockers add 10 days of delay to their work items. Then </a:t>
            </a:r>
            <a:r>
              <a:rPr lang="en-US" dirty="0" smtClean="0"/>
              <a:t>Risk (Customer delay) = 20% * 10 days = 2 days.</a:t>
            </a:r>
          </a:p>
          <a:p>
            <a:r>
              <a:rPr lang="en-US" dirty="0" smtClean="0"/>
              <a:t>This means that, in average, all the items are delayed by two</a:t>
            </a:r>
            <a:r>
              <a:rPr lang="en-US" baseline="0" dirty="0" smtClean="0"/>
              <a:t> </a:t>
            </a:r>
            <a:r>
              <a:rPr lang="en-US" dirty="0" smtClean="0"/>
              <a:t>days, because of this type of blocker.</a:t>
            </a:r>
          </a:p>
          <a:p>
            <a:r>
              <a:rPr lang="en-US" dirty="0" smtClean="0"/>
              <a:t>We</a:t>
            </a:r>
            <a:r>
              <a:rPr lang="en-US" baseline="0" dirty="0" smtClean="0"/>
              <a:t> can use this statistic to have a conversation with customer or bring it to the team to discuss on how to improve the team</a:t>
            </a:r>
            <a:endParaRPr lang="en-US" dirty="0" smtClean="0"/>
          </a:p>
          <a:p>
            <a:endParaRPr lang="en-US" dirty="0" smtClean="0"/>
          </a:p>
          <a:p>
            <a:r>
              <a:rPr lang="en-US" dirty="0" smtClean="0"/>
              <a:t>http://www.djaa.com/project-management-kanban-part-4-risk-review</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109</a:t>
            </a:fld>
            <a:endParaRPr lang="en-US"/>
          </a:p>
        </p:txBody>
      </p:sp>
    </p:spTree>
    <p:extLst>
      <p:ext uri="{BB962C8B-B14F-4D97-AF65-F5344CB8AC3E}">
        <p14:creationId xmlns:p14="http://schemas.microsoft.com/office/powerpoint/2010/main" val="14247040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Example</a:t>
            </a:r>
            <a:r>
              <a:rPr lang="en-US" baseline="0" dirty="0" smtClean="0"/>
              <a:t> for blocker analysis</a:t>
            </a:r>
          </a:p>
          <a:p>
            <a:r>
              <a:rPr lang="en-US" baseline="0" dirty="0" smtClean="0"/>
              <a:t>30% means 30% of blockers for closed items this month are from customers</a:t>
            </a:r>
          </a:p>
          <a:p>
            <a:r>
              <a:rPr lang="en-US" baseline="0" dirty="0" smtClean="0"/>
              <a:t>Impact = 10 days means in average, it takes 10 days to remove those blockers</a:t>
            </a:r>
          </a:p>
          <a:p>
            <a:r>
              <a:rPr lang="en-US" baseline="0" dirty="0" smtClean="0"/>
              <a:t>Risk = 3 days means, in average, 3 days of delay were added to every single items we delivered this month</a:t>
            </a:r>
            <a:endParaRPr lang="en-US" dirty="0"/>
          </a:p>
        </p:txBody>
      </p:sp>
      <p:sp>
        <p:nvSpPr>
          <p:cNvPr id="4" name="Slide Number Placeholder 3"/>
          <p:cNvSpPr>
            <a:spLocks noGrp="1"/>
          </p:cNvSpPr>
          <p:nvPr>
            <p:ph type="sldNum" sz="quarter" idx="10"/>
          </p:nvPr>
        </p:nvSpPr>
        <p:spPr/>
        <p:txBody>
          <a:bodyPr/>
          <a:lstStyle/>
          <a:p>
            <a:fld id="{1496AF79-80F5-4BE8-A3BA-2F677C5A428A}" type="slidenum">
              <a:rPr lang="en-US" smtClean="0"/>
              <a:t>110</a:t>
            </a:fld>
            <a:endParaRPr lang="en-US"/>
          </a:p>
        </p:txBody>
      </p:sp>
    </p:spTree>
    <p:extLst>
      <p:ext uri="{BB962C8B-B14F-4D97-AF65-F5344CB8AC3E}">
        <p14:creationId xmlns:p14="http://schemas.microsoft.com/office/powerpoint/2010/main" val="38657015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Key point: We</a:t>
            </a:r>
            <a:r>
              <a:rPr lang="en-US" baseline="0" dirty="0" smtClean="0"/>
              <a:t> only count completed Items. </a:t>
            </a:r>
          </a:p>
          <a:p>
            <a:endParaRPr lang="en-US" dirty="0"/>
          </a:p>
        </p:txBody>
      </p:sp>
      <p:sp>
        <p:nvSpPr>
          <p:cNvPr id="4" name="Slide Number Placeholder 3"/>
          <p:cNvSpPr>
            <a:spLocks noGrp="1"/>
          </p:cNvSpPr>
          <p:nvPr>
            <p:ph type="sldNum" sz="quarter" idx="10"/>
          </p:nvPr>
        </p:nvSpPr>
        <p:spPr/>
        <p:txBody>
          <a:bodyPr/>
          <a:lstStyle/>
          <a:p>
            <a:fld id="{5BB33105-ED44-46A2-91A7-52A52FD638C9}" type="slidenum">
              <a:rPr lang="en-US" smtClean="0"/>
              <a:t>111</a:t>
            </a:fld>
            <a:endParaRPr lang="en-US"/>
          </a:p>
        </p:txBody>
      </p:sp>
    </p:spTree>
    <p:extLst>
      <p:ext uri="{BB962C8B-B14F-4D97-AF65-F5344CB8AC3E}">
        <p14:creationId xmlns:p14="http://schemas.microsoft.com/office/powerpoint/2010/main" val="39555478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Once</a:t>
            </a:r>
            <a:r>
              <a:rPr lang="en-US" baseline="0" dirty="0" smtClean="0"/>
              <a:t> we have an estimate of velocity we can start to forecast.  Some things might no longer fit in the release. </a:t>
            </a:r>
            <a:endParaRPr lang="en-US" dirty="0"/>
          </a:p>
        </p:txBody>
      </p:sp>
      <p:sp>
        <p:nvSpPr>
          <p:cNvPr id="4" name="Slide Number Placeholder 3"/>
          <p:cNvSpPr>
            <a:spLocks noGrp="1"/>
          </p:cNvSpPr>
          <p:nvPr>
            <p:ph type="sldNum" sz="quarter" idx="10"/>
          </p:nvPr>
        </p:nvSpPr>
        <p:spPr/>
        <p:txBody>
          <a:bodyPr/>
          <a:lstStyle/>
          <a:p>
            <a:fld id="{0093D185-8AB2-4EBA-B097-EBFA5B2F48FF}" type="slidenum">
              <a:rPr lang="en-US" smtClean="0"/>
              <a:t>112</a:t>
            </a:fld>
            <a:endParaRPr lang="en-US"/>
          </a:p>
        </p:txBody>
      </p:sp>
    </p:spTree>
    <p:extLst>
      <p:ext uri="{BB962C8B-B14F-4D97-AF65-F5344CB8AC3E}">
        <p14:creationId xmlns:p14="http://schemas.microsoft.com/office/powerpoint/2010/main" val="365168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Richard Eckhart</a:t>
            </a:r>
            <a:endParaRPr lang="en-US" dirty="0" smtClean="0"/>
          </a:p>
        </p:txBody>
      </p:sp>
      <p:sp>
        <p:nvSpPr>
          <p:cNvPr id="4" name="Slide Number Placeholder 3"/>
          <p:cNvSpPr>
            <a:spLocks noGrp="1"/>
          </p:cNvSpPr>
          <p:nvPr>
            <p:ph type="sldNum" sz="quarter" idx="10"/>
          </p:nvPr>
        </p:nvSpPr>
        <p:spPr/>
        <p:txBody>
          <a:bodyPr/>
          <a:lstStyle/>
          <a:p>
            <a:fld id="{1496AF79-80F5-4BE8-A3BA-2F677C5A428A}" type="slidenum">
              <a:rPr lang="en-US" smtClean="0"/>
              <a:t>16</a:t>
            </a:fld>
            <a:endParaRPr lang="en-US"/>
          </a:p>
        </p:txBody>
      </p:sp>
    </p:spTree>
    <p:extLst>
      <p:ext uri="{BB962C8B-B14F-4D97-AF65-F5344CB8AC3E}">
        <p14:creationId xmlns:p14="http://schemas.microsoft.com/office/powerpoint/2010/main" val="22472936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Take the high and low velocities</a:t>
            </a:r>
            <a:r>
              <a:rPr lang="en-US" baseline="0" dirty="0" smtClean="0"/>
              <a:t> to do ongoing forecasting</a:t>
            </a:r>
            <a:endParaRPr lang="en-US" dirty="0"/>
          </a:p>
        </p:txBody>
      </p:sp>
      <p:sp>
        <p:nvSpPr>
          <p:cNvPr id="4" name="Slide Number Placeholder 3"/>
          <p:cNvSpPr>
            <a:spLocks noGrp="1"/>
          </p:cNvSpPr>
          <p:nvPr>
            <p:ph type="sldNum" sz="quarter" idx="10"/>
          </p:nvPr>
        </p:nvSpPr>
        <p:spPr/>
        <p:txBody>
          <a:bodyPr/>
          <a:lstStyle/>
          <a:p>
            <a:fld id="{0093D185-8AB2-4EBA-B097-EBFA5B2F48FF}" type="slidenum">
              <a:rPr lang="en-US" smtClean="0"/>
              <a:t>113</a:t>
            </a:fld>
            <a:endParaRPr lang="en-US"/>
          </a:p>
        </p:txBody>
      </p:sp>
    </p:spTree>
    <p:extLst>
      <p:ext uri="{BB962C8B-B14F-4D97-AF65-F5344CB8AC3E}">
        <p14:creationId xmlns:p14="http://schemas.microsoft.com/office/powerpoint/2010/main" val="36703666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Multiple the high and low velocity by</a:t>
            </a:r>
            <a:r>
              <a:rPr lang="en-US" baseline="0" dirty="0" smtClean="0"/>
              <a:t> the number of remain sprints to get lines in the product backlog telling us what we will get, might get, and won’t get based off of history. </a:t>
            </a:r>
            <a:endParaRPr lang="en-US" dirty="0"/>
          </a:p>
        </p:txBody>
      </p:sp>
      <p:sp>
        <p:nvSpPr>
          <p:cNvPr id="4" name="Slide Number Placeholder 3"/>
          <p:cNvSpPr>
            <a:spLocks noGrp="1"/>
          </p:cNvSpPr>
          <p:nvPr>
            <p:ph type="sldNum" sz="quarter" idx="10"/>
          </p:nvPr>
        </p:nvSpPr>
        <p:spPr/>
        <p:txBody>
          <a:bodyPr/>
          <a:lstStyle/>
          <a:p>
            <a:fld id="{0093D185-8AB2-4EBA-B097-EBFA5B2F48FF}" type="slidenum">
              <a:rPr lang="en-US" smtClean="0"/>
              <a:t>114</a:t>
            </a:fld>
            <a:endParaRPr lang="en-US"/>
          </a:p>
        </p:txBody>
      </p:sp>
    </p:spTree>
    <p:extLst>
      <p:ext uri="{BB962C8B-B14F-4D97-AF65-F5344CB8AC3E}">
        <p14:creationId xmlns:p14="http://schemas.microsoft.com/office/powerpoint/2010/main" val="7848796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http://ishareteam2.na.xom.com/sites/ASC/ASC%20Public%20Documents/Release%20Plan%20Burn-up%20Chart%20-%20Example.xlsx</a:t>
            </a:r>
            <a:endParaRPr lang="en-US" dirty="0"/>
          </a:p>
        </p:txBody>
      </p:sp>
      <p:sp>
        <p:nvSpPr>
          <p:cNvPr id="4" name="Slide Number Placeholder 3"/>
          <p:cNvSpPr>
            <a:spLocks noGrp="1"/>
          </p:cNvSpPr>
          <p:nvPr>
            <p:ph type="sldNum" sz="quarter" idx="10"/>
          </p:nvPr>
        </p:nvSpPr>
        <p:spPr/>
        <p:txBody>
          <a:bodyPr/>
          <a:lstStyle/>
          <a:p>
            <a:fld id="{0093D185-8AB2-4EBA-B097-EBFA5B2F48FF}" type="slidenum">
              <a:rPr lang="en-US" smtClean="0"/>
              <a:t>115</a:t>
            </a:fld>
            <a:endParaRPr lang="en-US"/>
          </a:p>
        </p:txBody>
      </p:sp>
    </p:spTree>
    <p:extLst>
      <p:ext uri="{BB962C8B-B14F-4D97-AF65-F5344CB8AC3E}">
        <p14:creationId xmlns:p14="http://schemas.microsoft.com/office/powerpoint/2010/main" val="3524579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116</a:t>
            </a:fld>
            <a:endParaRPr lang="en-US"/>
          </a:p>
        </p:txBody>
      </p:sp>
    </p:spTree>
    <p:extLst>
      <p:ext uri="{BB962C8B-B14F-4D97-AF65-F5344CB8AC3E}">
        <p14:creationId xmlns:p14="http://schemas.microsoft.com/office/powerpoint/2010/main" val="4008414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&lt;1&gt; In the previous practice, we use metrics to understand where you are</a:t>
            </a:r>
          </a:p>
          <a:p>
            <a:r>
              <a:rPr lang="en-US" dirty="0" smtClean="0"/>
              <a:t>Next is for the team to set the improvement goal</a:t>
            </a:r>
            <a:r>
              <a:rPr lang="en-US" baseline="0" dirty="0" smtClean="0"/>
              <a:t> &lt;2&gt; (Kanban principles) e.g., we want to reduce the average lead time from 32 days to 28 days</a:t>
            </a:r>
          </a:p>
          <a:p>
            <a:r>
              <a:rPr lang="en-US" baseline="0" dirty="0" smtClean="0"/>
              <a:t>Then the team discusses and come with the improvement idea, through the meeting called retrospective.</a:t>
            </a:r>
          </a:p>
        </p:txBody>
      </p:sp>
      <p:sp>
        <p:nvSpPr>
          <p:cNvPr id="4" name="Slide Number Placeholder 3"/>
          <p:cNvSpPr>
            <a:spLocks noGrp="1"/>
          </p:cNvSpPr>
          <p:nvPr>
            <p:ph type="sldNum" sz="quarter" idx="10"/>
          </p:nvPr>
        </p:nvSpPr>
        <p:spPr/>
        <p:txBody>
          <a:bodyPr/>
          <a:lstStyle/>
          <a:p>
            <a:fld id="{F94BCECA-F982-4228-8CE4-51CDCC0BBB95}" type="slidenum">
              <a:rPr lang="en-US" smtClean="0"/>
              <a:t>117</a:t>
            </a:fld>
            <a:endParaRPr lang="en-US"/>
          </a:p>
        </p:txBody>
      </p:sp>
    </p:spTree>
    <p:extLst>
      <p:ext uri="{BB962C8B-B14F-4D97-AF65-F5344CB8AC3E}">
        <p14:creationId xmlns:p14="http://schemas.microsoft.com/office/powerpoint/2010/main" val="2495395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Objective:</a:t>
            </a:r>
          </a:p>
          <a:p>
            <a:r>
              <a:rPr lang="en-US" dirty="0" smtClean="0"/>
              <a:t>Out of retrospective meeting, we may end up having</a:t>
            </a:r>
            <a:r>
              <a:rPr lang="en-US" baseline="0" dirty="0" smtClean="0"/>
              <a:t> a couple ideas. (E.g., change the collaboration process with customer, add more detail in the documentation, add a new column to the board, adjusting WIP limit)</a:t>
            </a:r>
          </a:p>
          <a:p>
            <a:r>
              <a:rPr lang="en-US" baseline="0" dirty="0" smtClean="0"/>
              <a:t>Just try it out, and see if it works or not by looking at the metrics. If it works, keep it, otherwise, brainstorm for a new idea. Keep improving</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118</a:t>
            </a:fld>
            <a:endParaRPr lang="en-US"/>
          </a:p>
        </p:txBody>
      </p:sp>
    </p:spTree>
    <p:extLst>
      <p:ext uri="{BB962C8B-B14F-4D97-AF65-F5344CB8AC3E}">
        <p14:creationId xmlns:p14="http://schemas.microsoft.com/office/powerpoint/2010/main" val="34213802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At the end of each metric period, the team should have a retrospective</a:t>
            </a:r>
            <a:r>
              <a:rPr lang="en-US" baseline="0" dirty="0" smtClean="0"/>
              <a:t> meeting</a:t>
            </a:r>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119</a:t>
            </a:fld>
            <a:endParaRPr lang="en-US"/>
          </a:p>
        </p:txBody>
      </p:sp>
    </p:spTree>
    <p:extLst>
      <p:ext uri="{BB962C8B-B14F-4D97-AF65-F5344CB8AC3E}">
        <p14:creationId xmlns:p14="http://schemas.microsoft.com/office/powerpoint/2010/main" val="23680307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Learn</a:t>
            </a:r>
            <a:r>
              <a:rPr lang="en-US" sz="1100" baseline="0" dirty="0" smtClean="0"/>
              <a:t> – Help the team to learn the current situation</a:t>
            </a:r>
          </a:p>
          <a:p>
            <a:r>
              <a:rPr lang="en-US" sz="1100" baseline="0" dirty="0" smtClean="0"/>
              <a:t>Share feedback – Allow team members to share the feedback, both positive (what went well) &amp; negative (what we can improve)</a:t>
            </a:r>
          </a:p>
          <a:p>
            <a:r>
              <a:rPr lang="en-US" sz="1100" baseline="0" dirty="0" smtClean="0"/>
              <a:t>Understand – Walk through each feedback and understand what they mean by those</a:t>
            </a:r>
          </a:p>
          <a:p>
            <a:r>
              <a:rPr lang="en-US" sz="1100" baseline="0" dirty="0" smtClean="0"/>
              <a:t>Vote – We cannot solve all the problems at the same time. Pick the top ones to start with. Voting should not be influenced by other team members</a:t>
            </a:r>
          </a:p>
          <a:p>
            <a:r>
              <a:rPr lang="en-US" sz="1100" baseline="0" dirty="0" smtClean="0"/>
              <a:t>Improve – Brainstorm, how to improve it</a:t>
            </a:r>
            <a:endParaRPr lang="en-US" sz="1100"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120</a:t>
            </a:fld>
            <a:endParaRPr lang="en-US" dirty="0"/>
          </a:p>
        </p:txBody>
      </p:sp>
    </p:spTree>
    <p:extLst>
      <p:ext uri="{BB962C8B-B14F-4D97-AF65-F5344CB8AC3E}">
        <p14:creationId xmlns:p14="http://schemas.microsoft.com/office/powerpoint/2010/main" val="36595015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US" u="none" dirty="0" smtClean="0"/>
              <a:t>Learn</a:t>
            </a:r>
          </a:p>
          <a:p>
            <a:pPr lvl="1"/>
            <a:r>
              <a:rPr lang="en-US" sz="1600" dirty="0" smtClean="0"/>
              <a:t>The team comes together and review</a:t>
            </a:r>
            <a:r>
              <a:rPr lang="en-US" sz="1600" baseline="0" dirty="0" smtClean="0"/>
              <a:t> team status </a:t>
            </a:r>
          </a:p>
          <a:p>
            <a:pPr lvl="1"/>
            <a:r>
              <a:rPr lang="en-US" sz="1600" baseline="0" dirty="0" smtClean="0"/>
              <a:t>	How much we got done vs. how much we plan</a:t>
            </a:r>
          </a:p>
          <a:p>
            <a:pPr lvl="1"/>
            <a:r>
              <a:rPr lang="en-US" sz="1600" dirty="0" smtClean="0"/>
              <a:t>	</a:t>
            </a:r>
            <a:r>
              <a:rPr lang="en-US" sz="1600" dirty="0" err="1" smtClean="0"/>
              <a:t>Burndown</a:t>
            </a:r>
            <a:r>
              <a:rPr lang="en-US" sz="1600" baseline="0" dirty="0" smtClean="0"/>
              <a:t> chart – How does it look like</a:t>
            </a:r>
            <a:endParaRPr lang="en-US" sz="1600" dirty="0" smtClean="0"/>
          </a:p>
          <a:p>
            <a:pPr lvl="0"/>
            <a:r>
              <a:rPr lang="en-US" u="none" dirty="0" smtClean="0"/>
              <a:t>Share feedback</a:t>
            </a:r>
          </a:p>
          <a:p>
            <a:pPr lvl="1"/>
            <a:r>
              <a:rPr lang="en-US" sz="1600" dirty="0" smtClean="0"/>
              <a:t>Each individual writes down what they think it went well &amp; what can be improved on different color post-it notes</a:t>
            </a:r>
          </a:p>
          <a:p>
            <a:pPr lvl="1"/>
            <a:r>
              <a:rPr lang="en-US" sz="1600" dirty="0" smtClean="0"/>
              <a:t>Use one post-it note per one comment</a:t>
            </a:r>
          </a:p>
          <a:p>
            <a:pPr lvl="1"/>
            <a:r>
              <a:rPr lang="en-US" sz="1600" dirty="0" smtClean="0"/>
              <a:t>After</a:t>
            </a:r>
            <a:r>
              <a:rPr lang="en-US" sz="1600" baseline="0" dirty="0" smtClean="0"/>
              <a:t> that, put them on the wall</a:t>
            </a:r>
            <a:endParaRPr lang="en-US" sz="1600" dirty="0" smtClean="0"/>
          </a:p>
          <a:p>
            <a:pPr lvl="0"/>
            <a:r>
              <a:rPr lang="en-US" u="none" dirty="0" smtClean="0"/>
              <a:t>Understand</a:t>
            </a:r>
          </a:p>
          <a:p>
            <a:pPr lvl="1"/>
            <a:r>
              <a:rPr lang="en-US" sz="1600" u="none" dirty="0" smtClean="0"/>
              <a:t>Facilitator walkthrough each item and ensure that everyone understands what it means</a:t>
            </a:r>
          </a:p>
          <a:p>
            <a:pPr lvl="0"/>
            <a:r>
              <a:rPr lang="en-US" u="none" dirty="0" smtClean="0"/>
              <a:t>Vote</a:t>
            </a:r>
          </a:p>
          <a:p>
            <a:pPr lvl="1"/>
            <a:r>
              <a:rPr lang="en-US" sz="1600" baseline="0" dirty="0" smtClean="0"/>
              <a:t>We cannot solve all the problems at the same time.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Each team member individually vote for the top three on</a:t>
            </a:r>
            <a:r>
              <a:rPr lang="en-US" sz="1600" baseline="0" dirty="0" smtClean="0"/>
              <a:t> [What we can improve]</a:t>
            </a:r>
            <a:endParaRPr lang="en-US" sz="1600" dirty="0" smtClean="0"/>
          </a:p>
          <a:p>
            <a:pPr lvl="0"/>
            <a:r>
              <a:rPr lang="en-US" dirty="0" smtClean="0"/>
              <a:t>Improve</a:t>
            </a:r>
          </a:p>
          <a:p>
            <a:pPr lvl="1"/>
            <a:r>
              <a:rPr lang="en-US" sz="1600" dirty="0" smtClean="0"/>
              <a:t>For the top three items of the team, the team brainstorm and create action items to improve it</a:t>
            </a:r>
          </a:p>
          <a:p>
            <a:endParaRPr lang="en-US" sz="2800" dirty="0" smtClean="0"/>
          </a:p>
          <a:p>
            <a:endParaRPr lang="en-US" sz="2800" dirty="0" smtClean="0"/>
          </a:p>
          <a:p>
            <a:r>
              <a:rPr lang="en-US" sz="2800" dirty="0" smtClean="0"/>
              <a:t>Learn</a:t>
            </a:r>
            <a:r>
              <a:rPr lang="en-US" sz="2800" baseline="0" dirty="0" smtClean="0"/>
              <a:t> – Help the team to learn the current situation</a:t>
            </a:r>
          </a:p>
          <a:p>
            <a:r>
              <a:rPr lang="en-US" sz="2800" baseline="0" dirty="0" smtClean="0"/>
              <a:t>Share feedback – Allow team members to share the feedback, both positive (what went well) &amp; negative (what we can improve)</a:t>
            </a:r>
          </a:p>
          <a:p>
            <a:r>
              <a:rPr lang="en-US" sz="2800" baseline="0" dirty="0" smtClean="0"/>
              <a:t>Understand – Walk through each feedback and understand what they mean by those</a:t>
            </a:r>
          </a:p>
          <a:p>
            <a:r>
              <a:rPr lang="en-US" sz="2800" baseline="0" dirty="0" smtClean="0"/>
              <a:t>Vote – We cannot solve all the problems at the same time. Pick the top ones to start with. Voting should not be influenced by other team members</a:t>
            </a:r>
          </a:p>
          <a:p>
            <a:r>
              <a:rPr lang="en-US" sz="2800" baseline="0" dirty="0" smtClean="0"/>
              <a:t>Improve – Brainstorm, how to improve it</a:t>
            </a:r>
            <a:endParaRPr lang="en-US" sz="2800" dirty="0" smtClean="0"/>
          </a:p>
          <a:p>
            <a:endParaRPr lang="en-US" dirty="0"/>
          </a:p>
        </p:txBody>
      </p:sp>
      <p:sp>
        <p:nvSpPr>
          <p:cNvPr id="4" name="Slide Number Placeholder 3"/>
          <p:cNvSpPr>
            <a:spLocks noGrp="1"/>
          </p:cNvSpPr>
          <p:nvPr>
            <p:ph type="sldNum" sz="quarter" idx="10"/>
          </p:nvPr>
        </p:nvSpPr>
        <p:spPr/>
        <p:txBody>
          <a:bodyPr/>
          <a:lstStyle/>
          <a:p>
            <a:fld id="{F94BCECA-F982-4228-8CE4-51CDCC0BBB95}" type="slidenum">
              <a:rPr lang="en-US" smtClean="0"/>
              <a:t>121</a:t>
            </a:fld>
            <a:endParaRPr lang="en-US"/>
          </a:p>
        </p:txBody>
      </p:sp>
    </p:spTree>
    <p:extLst>
      <p:ext uri="{BB962C8B-B14F-4D97-AF65-F5344CB8AC3E}">
        <p14:creationId xmlns:p14="http://schemas.microsoft.com/office/powerpoint/2010/main" val="23412006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We look</a:t>
            </a:r>
            <a:r>
              <a:rPr lang="en-US" baseline="0" dirty="0" smtClean="0"/>
              <a:t> at the metrics and see where we can improve. Brainstorm for ideas to come up with action items</a:t>
            </a:r>
          </a:p>
          <a:p>
            <a:pPr marL="228600" indent="-228600">
              <a:buAutoNum type="arabicPeriod"/>
            </a:pPr>
            <a:r>
              <a:rPr lang="en-US" baseline="0" dirty="0" smtClean="0"/>
              <a:t>Take that action. It could be a simple board change, WIP limit updates or process change like documentation template, etc.</a:t>
            </a:r>
          </a:p>
          <a:p>
            <a:pPr marL="228600" indent="-228600">
              <a:buAutoNum type="arabicPeriod"/>
            </a:pPr>
            <a:r>
              <a:rPr lang="en-US" baseline="0" dirty="0" smtClean="0"/>
              <a:t>After a few months, run those metrics again. See if we see any improvements</a:t>
            </a:r>
          </a:p>
          <a:p>
            <a:pPr marL="228600" indent="-228600">
              <a:buAutoNum type="arabicPeriod"/>
            </a:pPr>
            <a:r>
              <a:rPr lang="en-US" baseline="0" dirty="0" smtClean="0"/>
              <a:t>Validate assumptions if those action items bring us to where we want to be (E.g., reducing WIP for this column should reduce our lead time while remaining our throughput). If it is working, keep the change and find another area of improvements, if not, it is just an experiment. We know that it is not working and just try something new</a:t>
            </a:r>
            <a:endParaRPr lang="en-US" dirty="0" smtClean="0"/>
          </a:p>
          <a:p>
            <a:endParaRPr lang="en-US" dirty="0"/>
          </a:p>
        </p:txBody>
      </p:sp>
      <p:sp>
        <p:nvSpPr>
          <p:cNvPr id="4" name="Slide Number Placeholder 3"/>
          <p:cNvSpPr>
            <a:spLocks noGrp="1"/>
          </p:cNvSpPr>
          <p:nvPr>
            <p:ph type="sldNum" sz="quarter" idx="10"/>
          </p:nvPr>
        </p:nvSpPr>
        <p:spPr/>
        <p:txBody>
          <a:bodyPr/>
          <a:lstStyle/>
          <a:p>
            <a:fld id="{F9EC3AE7-E7CD-3E40-8A99-1203D93D3F3D}" type="slidenum">
              <a:rPr lang="en-US" smtClean="0"/>
              <a:pPr/>
              <a:t>122</a:t>
            </a:fld>
            <a:endParaRPr lang="en-US" dirty="0"/>
          </a:p>
        </p:txBody>
      </p:sp>
    </p:spTree>
    <p:extLst>
      <p:ext uri="{BB962C8B-B14F-4D97-AF65-F5344CB8AC3E}">
        <p14:creationId xmlns:p14="http://schemas.microsoft.com/office/powerpoint/2010/main" val="608525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sp>
        <p:nvSpPr>
          <p:cNvPr id="18" name="Rectangle 17"/>
          <p:cNvSpPr/>
          <p:nvPr/>
        </p:nvSpPr>
        <p:spPr>
          <a:xfrm>
            <a:off x="0" y="1332649"/>
            <a:ext cx="12192000" cy="3084576"/>
          </a:xfrm>
          <a:prstGeom prst="rect">
            <a:avLst/>
          </a:prstGeom>
          <a:gradFill flip="none" rotWithShape="1">
            <a:gsLst>
              <a:gs pos="15000">
                <a:srgbClr val="3A397B">
                  <a:lumMod val="100000"/>
                </a:srgbClr>
              </a:gs>
              <a:gs pos="100000">
                <a:srgbClr val="00A3E0"/>
              </a:gs>
            </a:gsLst>
            <a:lin ang="1890000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 name="Title 1"/>
          <p:cNvSpPr>
            <a:spLocks noGrp="1"/>
          </p:cNvSpPr>
          <p:nvPr>
            <p:ph type="ctrTitle"/>
          </p:nvPr>
        </p:nvSpPr>
        <p:spPr bwMode="white">
          <a:xfrm>
            <a:off x="480063" y="1981201"/>
            <a:ext cx="11239500" cy="1942221"/>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sp>
        <p:nvSpPr>
          <p:cNvPr id="12" name="Content Placeholder 4"/>
          <p:cNvSpPr>
            <a:spLocks noGrp="1"/>
          </p:cNvSpPr>
          <p:nvPr>
            <p:ph sz="quarter" idx="11" hasCustomPrompt="1"/>
          </p:nvPr>
        </p:nvSpPr>
        <p:spPr bwMode="white">
          <a:xfrm>
            <a:off x="480060" y="1576846"/>
            <a:ext cx="6702229" cy="314325"/>
          </a:xfrm>
        </p:spPr>
        <p:txBody>
          <a:bodyPr/>
          <a:lstStyle>
            <a:lvl1pPr marL="0" indent="0">
              <a:buNone/>
              <a:defRPr lang="en-US" sz="1400" kern="1200" baseline="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smtClean="0"/>
              <a:t>Month Date, Year or sub-headline</a:t>
            </a:r>
          </a:p>
        </p:txBody>
      </p:sp>
      <p:sp>
        <p:nvSpPr>
          <p:cNvPr id="16" name="Content Placeholder 4"/>
          <p:cNvSpPr>
            <a:spLocks noGrp="1"/>
          </p:cNvSpPr>
          <p:nvPr>
            <p:ph sz="quarter" idx="13" hasCustomPrompt="1"/>
          </p:nvPr>
        </p:nvSpPr>
        <p:spPr bwMode="white">
          <a:xfrm>
            <a:off x="480060" y="4767127"/>
            <a:ext cx="6702229" cy="745464"/>
          </a:xfrm>
          <a:noFill/>
          <a:ln>
            <a:noFill/>
          </a:ln>
        </p:spPr>
        <p:txBody>
          <a:bodyPr vert="horz" wrap="square" lIns="0" tIns="0" rIns="0" bIns="0" numCol="1" anchor="t" anchorCtr="0" compatLnSpc="1">
            <a:prstTxWarp prst="textNoShape">
              <a:avLst/>
            </a:prstTxWarp>
          </a:bodyPr>
          <a:lstStyle>
            <a:lvl1pPr marL="0" indent="0">
              <a:buNone/>
              <a:defRPr lang="en-US" sz="1100" dirty="0" smtClean="0">
                <a:solidFill>
                  <a:schemeClr val="tx1">
                    <a:lumMod val="50000"/>
                    <a:lumOff val="50000"/>
                  </a:schemeClr>
                </a:solidFill>
                <a:latin typeface="EMprint" charset="0"/>
                <a:ea typeface="EMprint" charset="0"/>
                <a:cs typeface="EMprint" charset="0"/>
              </a:defRPr>
            </a:lvl1pPr>
          </a:lstStyle>
          <a:p>
            <a:pPr>
              <a:lnSpc>
                <a:spcPct val="110000"/>
              </a:lnSpc>
            </a:pPr>
            <a:r>
              <a:rPr lang="en-US" sz="1100" dirty="0" smtClean="0">
                <a:solidFill>
                  <a:srgbClr val="7F7F7F"/>
                </a:solidFill>
              </a:rPr>
              <a:t>Presenter name (optional)</a:t>
            </a:r>
          </a:p>
          <a:p>
            <a:r>
              <a:rPr lang="en-US" sz="1100" dirty="0" smtClean="0">
                <a:solidFill>
                  <a:srgbClr val="7F7F7F"/>
                </a:solidFill>
              </a:rPr>
              <a:t>Title (optional)</a:t>
            </a:r>
          </a:p>
          <a:p>
            <a:r>
              <a:rPr lang="en-US" sz="1100" dirty="0" smtClean="0">
                <a:solidFill>
                  <a:srgbClr val="7F7F7F"/>
                </a:solidFill>
              </a:rPr>
              <a:t>Location (optional)</a:t>
            </a:r>
          </a:p>
        </p:txBody>
      </p:sp>
      <p:pic>
        <p:nvPicPr>
          <p:cNvPr id="10" name="Picture 9" descr="exmo_red.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4357" y="424405"/>
            <a:ext cx="2585207" cy="518160"/>
          </a:xfrm>
          <a:prstGeom prst="rect">
            <a:avLst/>
          </a:prstGeom>
        </p:spPr>
      </p:pic>
      <p:sp>
        <p:nvSpPr>
          <p:cNvPr id="14" name="Footer Placeholder 2"/>
          <p:cNvSpPr>
            <a:spLocks noGrp="1"/>
          </p:cNvSpPr>
          <p:nvPr>
            <p:ph type="ftr" sz="quarter" idx="3"/>
          </p:nvPr>
        </p:nvSpPr>
        <p:spPr>
          <a:xfrm>
            <a:off x="480060" y="6357940"/>
            <a:ext cx="1749640" cy="3048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7602" y="5467714"/>
            <a:ext cx="1216113" cy="1216113"/>
          </a:xfrm>
          <a:prstGeom prst="rect">
            <a:avLst/>
          </a:prstGeom>
        </p:spPr>
      </p:pic>
    </p:spTree>
    <p:extLst>
      <p:ext uri="{BB962C8B-B14F-4D97-AF65-F5344CB8AC3E}">
        <p14:creationId xmlns:p14="http://schemas.microsoft.com/office/powerpoint/2010/main" val="3620953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4763891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1410" y="2318128"/>
            <a:ext cx="2229181" cy="2229181"/>
          </a:xfrm>
          <a:prstGeom prst="rect">
            <a:avLst/>
          </a:prstGeom>
        </p:spPr>
      </p:pic>
    </p:spTree>
    <p:extLst>
      <p:ext uri="{BB962C8B-B14F-4D97-AF65-F5344CB8AC3E}">
        <p14:creationId xmlns:p14="http://schemas.microsoft.com/office/powerpoint/2010/main" val="2132714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actoid Blue">
    <p:bg>
      <p:bgPr>
        <a:gradFill flip="none" rotWithShape="1">
          <a:gsLst>
            <a:gs pos="15000">
              <a:schemeClr val="bg2"/>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76254" y="1719075"/>
            <a:ext cx="11239500" cy="2190495"/>
          </a:xfrm>
        </p:spPr>
        <p:txBody>
          <a:bodyPr anchor="b">
            <a:noAutofit/>
          </a:bodyPr>
          <a:lstStyle>
            <a:lvl1pPr>
              <a:lnSpc>
                <a:spcPct val="90000"/>
              </a:lnSpc>
              <a:defRPr sz="11600" b="0" i="0" baseline="0">
                <a:solidFill>
                  <a:schemeClr val="bg1"/>
                </a:solidFill>
                <a:latin typeface="EMprint" charset="0"/>
                <a:ea typeface="EMprint" charset="0"/>
                <a:cs typeface="EMprint" charset="0"/>
              </a:defRPr>
            </a:lvl1pPr>
          </a:lstStyle>
          <a:p>
            <a:r>
              <a:rPr lang="en-US" dirty="0" smtClean="0"/>
              <a:t>Data</a:t>
            </a:r>
            <a:endParaRPr lang="en-US" dirty="0"/>
          </a:p>
        </p:txBody>
      </p:sp>
      <p:sp>
        <p:nvSpPr>
          <p:cNvPr id="12" name="Content Placeholder 4"/>
          <p:cNvSpPr>
            <a:spLocks noGrp="1"/>
          </p:cNvSpPr>
          <p:nvPr>
            <p:ph sz="quarter" idx="11"/>
          </p:nvPr>
        </p:nvSpPr>
        <p:spPr>
          <a:xfrm>
            <a:off x="476254" y="3756660"/>
            <a:ext cx="11239500" cy="1828800"/>
          </a:xfrm>
        </p:spPr>
        <p:txBody>
          <a:bodyPr/>
          <a:lstStyle>
            <a:lvl1pPr marL="0" indent="0">
              <a:lnSpc>
                <a:spcPct val="90000"/>
              </a:lnSpc>
              <a:buNone/>
              <a:defRPr lang="en-US" sz="3200" kern="1200" dirty="0" smtClean="0">
                <a:solidFill>
                  <a:schemeClr val="bg1"/>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36069498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80063" y="1719075"/>
            <a:ext cx="11239500" cy="2190495"/>
          </a:xfrm>
        </p:spPr>
        <p:txBody>
          <a:bodyPr anchor="b">
            <a:noAutofit/>
          </a:bodyPr>
          <a:lstStyle>
            <a:lvl1pPr>
              <a:lnSpc>
                <a:spcPct val="90000"/>
              </a:lnSpc>
              <a:defRPr sz="11600" b="0" i="0" baseline="0">
                <a:solidFill>
                  <a:schemeClr val="bg2"/>
                </a:solidFill>
                <a:latin typeface="EMprint" charset="0"/>
                <a:ea typeface="EMprint" charset="0"/>
                <a:cs typeface="EMprint" charset="0"/>
              </a:defRPr>
            </a:lvl1pPr>
          </a:lstStyle>
          <a:p>
            <a:r>
              <a:rPr lang="en-US" dirty="0" smtClean="0"/>
              <a:t>Data</a:t>
            </a:r>
            <a:endParaRPr lang="en-US" dirty="0"/>
          </a:p>
        </p:txBody>
      </p:sp>
      <p:sp>
        <p:nvSpPr>
          <p:cNvPr id="12" name="Content Placeholder 4"/>
          <p:cNvSpPr>
            <a:spLocks noGrp="1"/>
          </p:cNvSpPr>
          <p:nvPr>
            <p:ph sz="quarter" idx="11"/>
          </p:nvPr>
        </p:nvSpPr>
        <p:spPr>
          <a:xfrm>
            <a:off x="480061" y="3756660"/>
            <a:ext cx="11239500" cy="1828800"/>
          </a:xfrm>
        </p:spPr>
        <p:txBody>
          <a:bodyPr/>
          <a:lstStyle>
            <a:lvl1pPr marL="0" indent="0">
              <a:lnSpc>
                <a:spcPct val="90000"/>
              </a:lnSpc>
              <a:buNone/>
              <a:defRPr lang="en-US" sz="3200" kern="1200" dirty="0" smtClean="0">
                <a:solidFill>
                  <a:schemeClr val="bg2"/>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smtClean="0"/>
              <a:t>Click to edit Master text styles</a:t>
            </a:r>
          </a:p>
        </p:txBody>
      </p:sp>
      <p:sp>
        <p:nvSpPr>
          <p:cNvPr id="2" name="Slide Number Placeholder 1"/>
          <p:cNvSpPr>
            <a:spLocks noGrp="1"/>
          </p:cNvSpPr>
          <p:nvPr>
            <p:ph type="sldNum" sz="quarter" idx="12"/>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10153788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6798733" y="1752768"/>
            <a:ext cx="4871579"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1600" b="0" i="0" baseline="0" dirty="0" smtClean="0">
                <a:solidFill>
                  <a:srgbClr val="00A3E0"/>
                </a:solidFill>
                <a:latin typeface="EMprint" charset="0"/>
                <a:ea typeface="EMprint" charset="0"/>
                <a:cs typeface="EMprint" charset="0"/>
              </a:defRPr>
            </a:lvl1pPr>
          </a:lstStyle>
          <a:p>
            <a:pPr lvl="0">
              <a:lnSpc>
                <a:spcPct val="90000"/>
              </a:lnSpc>
            </a:pPr>
            <a:r>
              <a:rPr lang="en-US" dirty="0" smtClean="0"/>
              <a:t>Data</a:t>
            </a:r>
          </a:p>
        </p:txBody>
      </p:sp>
      <p:sp>
        <p:nvSpPr>
          <p:cNvPr id="7" name="Content Placeholder 4"/>
          <p:cNvSpPr>
            <a:spLocks noGrp="1"/>
          </p:cNvSpPr>
          <p:nvPr>
            <p:ph sz="quarter" idx="14" hasCustomPrompt="1"/>
          </p:nvPr>
        </p:nvSpPr>
        <p:spPr>
          <a:xfrm>
            <a:off x="480060" y="1752768"/>
            <a:ext cx="4871579"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1600" dirty="0" smtClean="0">
                <a:solidFill>
                  <a:srgbClr val="3A397B"/>
                </a:solidFill>
                <a:latin typeface="EMprint" charset="0"/>
                <a:ea typeface="EMprint" charset="0"/>
                <a:cs typeface="EMprint" charset="0"/>
              </a:defRPr>
            </a:lvl1pPr>
          </a:lstStyle>
          <a:p>
            <a:pPr lvl="0"/>
            <a:r>
              <a:rPr lang="en-US" dirty="0" smtClean="0"/>
              <a:t>Data</a:t>
            </a:r>
          </a:p>
        </p:txBody>
      </p:sp>
      <p:sp>
        <p:nvSpPr>
          <p:cNvPr id="12" name="Content Placeholder 4"/>
          <p:cNvSpPr>
            <a:spLocks noGrp="1"/>
          </p:cNvSpPr>
          <p:nvPr>
            <p:ph sz="quarter" idx="11"/>
          </p:nvPr>
        </p:nvSpPr>
        <p:spPr>
          <a:xfrm>
            <a:off x="480060" y="3731864"/>
            <a:ext cx="4871579" cy="1828800"/>
          </a:xfrm>
        </p:spPr>
        <p:txBody>
          <a:bodyPr/>
          <a:lstStyle>
            <a:lvl1pPr marL="0" indent="0">
              <a:lnSpc>
                <a:spcPct val="90000"/>
              </a:lnSpc>
              <a:buNone/>
              <a:defRPr lang="en-US" sz="2600" kern="1200" dirty="0" smtClean="0">
                <a:solidFill>
                  <a:srgbClr val="3A397B"/>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smtClean="0"/>
              <a:t>Click to edit Master text styles</a:t>
            </a:r>
          </a:p>
        </p:txBody>
      </p:sp>
      <p:sp>
        <p:nvSpPr>
          <p:cNvPr id="5" name="Content Placeholder 4"/>
          <p:cNvSpPr>
            <a:spLocks noGrp="1"/>
          </p:cNvSpPr>
          <p:nvPr>
            <p:ph sz="quarter" idx="12"/>
          </p:nvPr>
        </p:nvSpPr>
        <p:spPr>
          <a:xfrm>
            <a:off x="6798733" y="3731864"/>
            <a:ext cx="4871579" cy="1828800"/>
          </a:xfrm>
        </p:spPr>
        <p:txBody>
          <a:bodyPr/>
          <a:lstStyle>
            <a:lvl1pPr marL="0" indent="0">
              <a:lnSpc>
                <a:spcPct val="90000"/>
              </a:lnSpc>
              <a:buNone/>
              <a:defRPr lang="en-US" sz="2600" kern="1200" dirty="0" smtClean="0">
                <a:solidFill>
                  <a:srgbClr val="00A3E0"/>
                </a:solidFill>
                <a:latin typeface="EMprint" charset="0"/>
                <a:ea typeface="EMprint" charset="0"/>
                <a:cs typeface="EMprint"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smtClean="0"/>
              <a:t>Click to edit Master text styles</a:t>
            </a:r>
          </a:p>
        </p:txBody>
      </p:sp>
      <p:sp>
        <p:nvSpPr>
          <p:cNvPr id="2" name="Slide Number Placeholder 1"/>
          <p:cNvSpPr>
            <a:spLocks noGrp="1"/>
          </p:cNvSpPr>
          <p:nvPr>
            <p:ph type="sldNum" sz="quarter" idx="15"/>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79639977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80063"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rgbClr val="000000"/>
                </a:soli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242611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480063"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1" baseline="0" dirty="0">
                <a:gradFill>
                  <a:gsLst>
                    <a:gs pos="15000">
                      <a:srgbClr val="3A397B"/>
                    </a:gs>
                    <a:gs pos="100000">
                      <a:schemeClr val="tx2"/>
                    </a:gs>
                  </a:gsLst>
                  <a:lin ang="18900000" scaled="0"/>
                </a:gra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32873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Blue">
    <p:bg>
      <p:bgPr>
        <a:gradFill rotWithShape="1">
          <a:gsLst>
            <a:gs pos="15000">
              <a:srgbClr val="3A397B"/>
            </a:gs>
            <a:gs pos="100000">
              <a:schemeClr val="tx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76254"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5500"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23844252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Key Messaging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6254" y="1143000"/>
            <a:ext cx="11239500" cy="4572000"/>
          </a:xfrm>
        </p:spPr>
        <p:txBody>
          <a:bodyPr anchor="ctr"/>
          <a:lstStyle>
            <a:lvl1pPr marL="0" indent="0">
              <a:buNone/>
              <a:defRPr sz="3800">
                <a:solidFill>
                  <a:schemeClr val="bg1"/>
                </a:solidFill>
              </a:defRPr>
            </a:lvl1pPr>
            <a:lvl2pPr marL="1418" indent="0">
              <a:buNone/>
              <a:defRPr sz="3400">
                <a:solidFill>
                  <a:schemeClr val="bg1"/>
                </a:solidFill>
              </a:defRPr>
            </a:lvl2pPr>
            <a:lvl3pPr>
              <a:defRPr sz="3900"/>
            </a:lvl3pPr>
            <a:lvl4pPr>
              <a:defRPr sz="3900"/>
            </a:lvl4pPr>
            <a:lvl5pPr>
              <a:defRPr sz="39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64747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6254" y="1143000"/>
            <a:ext cx="11239500" cy="4572000"/>
          </a:xfrm>
        </p:spPr>
        <p:txBody>
          <a:bodyPr anchor="ctr"/>
          <a:lstStyle>
            <a:lvl1pPr marL="0" indent="0">
              <a:buNone/>
              <a:defRPr sz="3800">
                <a:solidFill>
                  <a:srgbClr val="000000"/>
                </a:solidFill>
              </a:defRPr>
            </a:lvl1pPr>
            <a:lvl2pPr marL="1418" indent="0">
              <a:buNone/>
              <a:defRPr sz="3400">
                <a:solidFill>
                  <a:srgbClr val="000000"/>
                </a:solidFill>
              </a:defRPr>
            </a:lvl2pPr>
            <a:lvl3pPr>
              <a:defRPr sz="3900"/>
            </a:lvl3pPr>
            <a:lvl4pPr>
              <a:defRPr sz="3900"/>
            </a:lvl4pPr>
            <a:lvl5pPr>
              <a:defRPr sz="3900"/>
            </a:lvl5pPr>
          </a:lstStyle>
          <a:p>
            <a:pPr lvl="0"/>
            <a:r>
              <a:rPr lang="en-US" smtClean="0"/>
              <a:t>Click to edit Master text styles</a:t>
            </a:r>
          </a:p>
          <a:p>
            <a:pPr lvl="1"/>
            <a:r>
              <a:rPr lang="en-US" smtClean="0"/>
              <a:t>Second level</a:t>
            </a:r>
          </a:p>
        </p:txBody>
      </p:sp>
      <p:sp>
        <p:nvSpPr>
          <p:cNvPr id="2" name="Slide Number Placeholder 1"/>
          <p:cNvSpPr>
            <a:spLocks noGrp="1"/>
          </p:cNvSpPr>
          <p:nvPr>
            <p:ph type="sldNum" sz="quarter" idx="11"/>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36838627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mage Title Slide ">
    <p:spTree>
      <p:nvGrpSpPr>
        <p:cNvPr id="1" name=""/>
        <p:cNvGrpSpPr/>
        <p:nvPr/>
      </p:nvGrpSpPr>
      <p:grpSpPr>
        <a:xfrm>
          <a:off x="0" y="0"/>
          <a:ext cx="0" cy="0"/>
          <a:chOff x="0" y="0"/>
          <a:chExt cx="0" cy="0"/>
        </a:xfrm>
      </p:grpSpPr>
      <p:sp>
        <p:nvSpPr>
          <p:cNvPr id="13" name="Picture Placeholder 5"/>
          <p:cNvSpPr>
            <a:spLocks noGrp="1"/>
          </p:cNvSpPr>
          <p:nvPr>
            <p:ph type="pic" sz="quarter" idx="10"/>
          </p:nvPr>
        </p:nvSpPr>
        <p:spPr>
          <a:xfrm>
            <a:off x="0" y="0"/>
            <a:ext cx="12192000" cy="6858000"/>
          </a:xfrm>
          <a:solidFill>
            <a:schemeClr val="bg1">
              <a:lumMod val="85000"/>
            </a:schemeClr>
          </a:solidFill>
        </p:spPr>
        <p:txBody>
          <a:bodyPr rtlCol="0">
            <a:noAutofit/>
          </a:bodyPr>
          <a:lstStyle>
            <a:lvl1pPr marL="0" indent="0">
              <a:buNone/>
              <a:defRPr sz="1100"/>
            </a:lvl1pPr>
          </a:lstStyle>
          <a:p>
            <a:pPr lvl="0"/>
            <a:r>
              <a:rPr lang="en-US" noProof="0" smtClean="0"/>
              <a:t>Click icon to add picture</a:t>
            </a:r>
            <a:endParaRPr lang="en-US" noProof="0" dirty="0"/>
          </a:p>
        </p:txBody>
      </p:sp>
      <p:sp>
        <p:nvSpPr>
          <p:cNvPr id="11" name="Title 1"/>
          <p:cNvSpPr>
            <a:spLocks noGrp="1"/>
          </p:cNvSpPr>
          <p:nvPr>
            <p:ph type="ctrTitle"/>
          </p:nvPr>
        </p:nvSpPr>
        <p:spPr bwMode="white">
          <a:xfrm>
            <a:off x="480063" y="1981201"/>
            <a:ext cx="11239500" cy="1942221"/>
          </a:xfrm>
        </p:spPr>
        <p:txBody>
          <a:bodyPr anchor="ctr">
            <a:noAutofit/>
          </a:bodyPr>
          <a:lstStyle>
            <a:lvl1pPr>
              <a:lnSpc>
                <a:spcPct val="90000"/>
              </a:lnSpc>
              <a:defRPr sz="4000"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sp>
        <p:nvSpPr>
          <p:cNvPr id="12" name="Content Placeholder 4"/>
          <p:cNvSpPr>
            <a:spLocks noGrp="1"/>
          </p:cNvSpPr>
          <p:nvPr>
            <p:ph sz="quarter" idx="11" hasCustomPrompt="1"/>
          </p:nvPr>
        </p:nvSpPr>
        <p:spPr bwMode="white">
          <a:xfrm>
            <a:off x="480060" y="1576846"/>
            <a:ext cx="6702229" cy="314325"/>
          </a:xfrm>
        </p:spPr>
        <p:txBody>
          <a:bodyPr/>
          <a:lstStyle>
            <a:lvl1pPr marL="0" indent="0">
              <a:buNone/>
              <a:defRPr lang="en-US" sz="1400" b="1" i="0" kern="1200" baseline="0" dirty="0" smtClean="0">
                <a:solidFill>
                  <a:schemeClr val="bg1"/>
                </a:solidFill>
                <a:latin typeface="EMprint Semibold" charset="0"/>
                <a:ea typeface="EMprint Semibold" charset="0"/>
                <a:cs typeface="EMprint Semibold" charset="0"/>
              </a:defRPr>
            </a:lvl1pPr>
            <a:lvl2pPr>
              <a:defRPr lang="en-US" sz="1100" kern="1200" dirty="0" smtClean="0">
                <a:solidFill>
                  <a:schemeClr val="bg1"/>
                </a:solidFill>
                <a:latin typeface="+mn-lt"/>
                <a:ea typeface="+mn-ea"/>
                <a:cs typeface="+mn-cs"/>
              </a:defRPr>
            </a:lvl2pPr>
            <a:lvl3pPr>
              <a:defRPr lang="en-US" sz="1100" kern="1200" dirty="0" smtClean="0">
                <a:solidFill>
                  <a:schemeClr val="bg1"/>
                </a:solidFill>
                <a:latin typeface="+mn-lt"/>
                <a:ea typeface="+mn-ea"/>
                <a:cs typeface="+mn-cs"/>
              </a:defRPr>
            </a:lvl3pPr>
            <a:lvl4pPr>
              <a:defRPr lang="en-US" sz="1100" kern="1200" dirty="0" smtClean="0">
                <a:solidFill>
                  <a:schemeClr val="bg1"/>
                </a:solidFill>
                <a:latin typeface="+mn-lt"/>
                <a:ea typeface="+mn-ea"/>
                <a:cs typeface="+mn-cs"/>
              </a:defRPr>
            </a:lvl4pPr>
            <a:lvl5pPr>
              <a:defRPr lang="en-US" sz="1100" kern="1200" dirty="0" smtClean="0">
                <a:solidFill>
                  <a:schemeClr val="bg1"/>
                </a:solidFill>
                <a:latin typeface="+mn-lt"/>
                <a:ea typeface="+mn-ea"/>
                <a:cs typeface="+mn-cs"/>
              </a:defRPr>
            </a:lvl5pPr>
          </a:lstStyle>
          <a:p>
            <a:pPr lvl="0"/>
            <a:r>
              <a:rPr lang="en-US" dirty="0" smtClean="0"/>
              <a:t>Month Date, Year or sub-headline</a:t>
            </a:r>
          </a:p>
        </p:txBody>
      </p:sp>
      <p:sp>
        <p:nvSpPr>
          <p:cNvPr id="16" name="Content Placeholder 4"/>
          <p:cNvSpPr>
            <a:spLocks noGrp="1"/>
          </p:cNvSpPr>
          <p:nvPr>
            <p:ph sz="quarter" idx="13" hasCustomPrompt="1"/>
          </p:nvPr>
        </p:nvSpPr>
        <p:spPr bwMode="white">
          <a:xfrm>
            <a:off x="480060" y="4767127"/>
            <a:ext cx="6702229" cy="745464"/>
          </a:xfrm>
          <a:noFill/>
          <a:ln>
            <a:noFill/>
          </a:ln>
        </p:spPr>
        <p:txBody>
          <a:bodyPr vert="horz" wrap="square" lIns="0" tIns="0" rIns="0" bIns="0" numCol="1" anchor="t" anchorCtr="0" compatLnSpc="1">
            <a:prstTxWarp prst="textNoShape">
              <a:avLst/>
            </a:prstTxWarp>
          </a:bodyPr>
          <a:lstStyle>
            <a:lvl1pPr marL="0" indent="0">
              <a:buNone/>
              <a:defRPr lang="en-US" sz="1100" b="1" i="0" dirty="0" smtClean="0">
                <a:solidFill>
                  <a:schemeClr val="bg1"/>
                </a:solidFill>
                <a:latin typeface="EMprint Semibold" charset="0"/>
                <a:ea typeface="EMprint Semibold" charset="0"/>
                <a:cs typeface="EMprint Semibold" charset="0"/>
              </a:defRPr>
            </a:lvl1pPr>
          </a:lstStyle>
          <a:p>
            <a:pPr>
              <a:lnSpc>
                <a:spcPct val="110000"/>
              </a:lnSpc>
            </a:pPr>
            <a:r>
              <a:rPr lang="en-US" sz="1100" dirty="0" smtClean="0">
                <a:solidFill>
                  <a:srgbClr val="7F7F7F"/>
                </a:solidFill>
              </a:rPr>
              <a:t>Presenter name (optional)</a:t>
            </a:r>
          </a:p>
          <a:p>
            <a:r>
              <a:rPr lang="en-US" sz="1100" dirty="0" smtClean="0">
                <a:solidFill>
                  <a:srgbClr val="7F7F7F"/>
                </a:solidFill>
              </a:rPr>
              <a:t>Title (optional)</a:t>
            </a:r>
          </a:p>
          <a:p>
            <a:r>
              <a:rPr lang="en-US" sz="1100" dirty="0" smtClean="0">
                <a:solidFill>
                  <a:srgbClr val="7F7F7F"/>
                </a:solidFill>
              </a:rPr>
              <a:t>Location (optional)</a:t>
            </a:r>
          </a:p>
        </p:txBody>
      </p:sp>
      <p:pic>
        <p:nvPicPr>
          <p:cNvPr id="10" name="Picture 9" descr="exmo_red.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9134357" y="424405"/>
            <a:ext cx="2585207" cy="518160"/>
          </a:xfrm>
          <a:prstGeom prst="rect">
            <a:avLst/>
          </a:prstGeom>
        </p:spPr>
      </p:pic>
      <p:sp>
        <p:nvSpPr>
          <p:cNvPr id="14" name="Footer Placeholder 2"/>
          <p:cNvSpPr>
            <a:spLocks noGrp="1"/>
          </p:cNvSpPr>
          <p:nvPr>
            <p:ph type="ftr" sz="quarter" idx="3"/>
          </p:nvPr>
        </p:nvSpPr>
        <p:spPr>
          <a:xfrm>
            <a:off x="480060" y="6357940"/>
            <a:ext cx="1749640" cy="304800"/>
          </a:xfrm>
          <a:prstGeom prst="rect">
            <a:avLst/>
          </a:prstGeom>
          <a:noFill/>
          <a:ln>
            <a:noFill/>
          </a:ln>
        </p:spPr>
        <p:txBody>
          <a:bodyPr lIns="0" tIns="0" rIns="0" bIns="0" anchor="b"/>
          <a:lstStyle>
            <a:lvl1pPr algn="l">
              <a:defRPr lang="en-US" sz="700">
                <a:latin typeface="EMprint" charset="0"/>
                <a:ea typeface="EMprint" charset="0"/>
                <a:cs typeface="EMprint" charset="0"/>
              </a:defRPr>
            </a:lvl1pPr>
          </a:lstStyle>
          <a:p>
            <a:endParaRPr lang="en-US"/>
          </a:p>
        </p:txBody>
      </p:sp>
      <p:pic>
        <p:nvPicPr>
          <p:cNvPr id="2" name="Picture 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727602" y="5467714"/>
            <a:ext cx="1216113" cy="1216113"/>
          </a:xfrm>
          <a:prstGeom prst="rect">
            <a:avLst/>
          </a:prstGeom>
        </p:spPr>
      </p:pic>
    </p:spTree>
    <p:extLst>
      <p:ext uri="{BB962C8B-B14F-4D97-AF65-F5344CB8AC3E}">
        <p14:creationId xmlns:p14="http://schemas.microsoft.com/office/powerpoint/2010/main" val="135324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Legal cop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949B017-2D0A-4DC4-80FC-2CA777099DF9}"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2511555" y="2816353"/>
            <a:ext cx="7182716" cy="1140629"/>
          </a:xfrm>
        </p:spPr>
        <p:txBody>
          <a:bodyPr lIns="91440" tIns="45720" rIns="91440" bIns="45720" anchor="ctr"/>
          <a:lstStyle>
            <a:lvl1pPr marL="0" indent="0">
              <a:buNone/>
              <a:defRPr sz="1000">
                <a:solidFill>
                  <a:schemeClr val="tx1">
                    <a:lumMod val="50000"/>
                    <a:lumOff val="50000"/>
                  </a:schemeClr>
                </a:solidFill>
              </a:defRPr>
            </a:lvl1pPr>
            <a:lvl2pPr>
              <a:defRPr sz="1000">
                <a:solidFill>
                  <a:schemeClr val="bg1">
                    <a:lumMod val="50000"/>
                  </a:schemeClr>
                </a:solidFill>
              </a:defRPr>
            </a:lvl2pPr>
            <a:lvl3pPr>
              <a:defRPr sz="1000">
                <a:solidFill>
                  <a:schemeClr val="bg1">
                    <a:lumMod val="50000"/>
                  </a:schemeClr>
                </a:solidFill>
              </a:defRPr>
            </a:lvl3pPr>
            <a:lvl4pPr>
              <a:defRPr sz="1000">
                <a:solidFill>
                  <a:schemeClr val="bg1">
                    <a:lumMod val="50000"/>
                  </a:schemeClr>
                </a:solidFill>
              </a:defRPr>
            </a:lvl4pPr>
            <a:lvl5pPr>
              <a:defRPr sz="1000">
                <a:solidFill>
                  <a:schemeClr val="bg1">
                    <a:lumMod val="50000"/>
                  </a:schemeClr>
                </a:solidFill>
              </a:defRPr>
            </a:lvl5pPr>
          </a:lstStyle>
          <a:p>
            <a:pPr lvl="0"/>
            <a:r>
              <a:rPr lang="en-US" smtClean="0"/>
              <a:t>Click to edit Master text styles</a:t>
            </a:r>
          </a:p>
        </p:txBody>
      </p:sp>
    </p:spTree>
    <p:extLst>
      <p:ext uri="{BB962C8B-B14F-4D97-AF65-F5344CB8AC3E}">
        <p14:creationId xmlns:p14="http://schemas.microsoft.com/office/powerpoint/2010/main" val="873292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1_Title Slide Graphic Blue">
    <p:spTree>
      <p:nvGrpSpPr>
        <p:cNvPr id="1" name=""/>
        <p:cNvGrpSpPr/>
        <p:nvPr/>
      </p:nvGrpSpPr>
      <p:grpSpPr>
        <a:xfrm>
          <a:off x="0" y="0"/>
          <a:ext cx="0" cy="0"/>
          <a:chOff x="0" y="0"/>
          <a:chExt cx="0" cy="0"/>
        </a:xfrm>
      </p:grpSpPr>
      <p:sp>
        <p:nvSpPr>
          <p:cNvPr id="14"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900"/>
            </a:lvl1pPr>
          </a:lstStyle>
          <a:p>
            <a:pPr lvl="0"/>
            <a:r>
              <a:rPr lang="en-US" noProof="0" smtClean="0"/>
              <a:t>Click icon to add picture</a:t>
            </a:r>
            <a:endParaRPr lang="en-US" noProof="0" dirty="0"/>
          </a:p>
        </p:txBody>
      </p:sp>
      <p:sp>
        <p:nvSpPr>
          <p:cNvPr id="16" name="Content Placeholder 4"/>
          <p:cNvSpPr>
            <a:spLocks noGrp="1"/>
          </p:cNvSpPr>
          <p:nvPr>
            <p:ph sz="quarter" idx="12" hasCustomPrompt="1"/>
          </p:nvPr>
        </p:nvSpPr>
        <p:spPr bwMode="white">
          <a:xfrm>
            <a:off x="633984" y="409537"/>
            <a:ext cx="6105483" cy="314325"/>
          </a:xfrm>
          <a:noFill/>
          <a:ln>
            <a:noFill/>
          </a:ln>
        </p:spPr>
        <p:txBody>
          <a:bodyPr vert="horz" wrap="square" lIns="0" tIns="0" rIns="0" bIns="0" numCol="1" anchor="t" anchorCtr="0" compatLnSpc="1">
            <a:prstTxWarp prst="textNoShape">
              <a:avLst/>
            </a:prstTxWarp>
          </a:bodyPr>
          <a:lstStyle>
            <a:lvl1pPr marL="0" indent="0">
              <a:buNone/>
              <a:defRPr lang="en-US" sz="900" dirty="0">
                <a:solidFill>
                  <a:schemeClr val="bg1"/>
                </a:solidFill>
                <a:latin typeface="EMprint" charset="0"/>
                <a:ea typeface="EMprint" charset="0"/>
                <a:cs typeface="EMprint" charset="0"/>
              </a:defRPr>
            </a:lvl1pPr>
          </a:lstStyle>
          <a:p>
            <a:r>
              <a:rPr lang="en-US" sz="900" dirty="0" smtClean="0">
                <a:solidFill>
                  <a:schemeClr val="tx1">
                    <a:lumMod val="50000"/>
                    <a:lumOff val="50000"/>
                  </a:schemeClr>
                </a:solidFill>
              </a:rPr>
              <a:t>Extra copy line separated by two spaces, no comma (optional)</a:t>
            </a:r>
          </a:p>
        </p:txBody>
      </p:sp>
      <p:sp>
        <p:nvSpPr>
          <p:cNvPr id="12" name="Content Placeholder 4"/>
          <p:cNvSpPr>
            <a:spLocks noGrp="1"/>
          </p:cNvSpPr>
          <p:nvPr>
            <p:ph sz="quarter" idx="11" hasCustomPrompt="1"/>
          </p:nvPr>
        </p:nvSpPr>
        <p:spPr bwMode="white">
          <a:xfrm>
            <a:off x="633984" y="1576846"/>
            <a:ext cx="6705600" cy="314325"/>
          </a:xfrm>
        </p:spPr>
        <p:txBody>
          <a:bodyPr/>
          <a:lstStyle>
            <a:lvl1pPr marL="0" indent="0">
              <a:buNone/>
              <a:defRPr lang="en-US" sz="1200" kern="1200" dirty="0" smtClean="0">
                <a:solidFill>
                  <a:schemeClr val="bg1"/>
                </a:solidFill>
                <a:latin typeface="EMprint" charset="0"/>
                <a:ea typeface="EMprint" charset="0"/>
                <a:cs typeface="EMprint" charset="0"/>
              </a:defRPr>
            </a:lvl1pPr>
            <a:lvl2pPr>
              <a:defRPr lang="en-US" sz="900" kern="1200" dirty="0" smtClean="0">
                <a:solidFill>
                  <a:schemeClr val="bg1"/>
                </a:solidFill>
                <a:latin typeface="+mn-lt"/>
                <a:ea typeface="+mn-ea"/>
                <a:cs typeface="+mn-cs"/>
              </a:defRPr>
            </a:lvl2pPr>
            <a:lvl3pPr>
              <a:defRPr lang="en-US" sz="900" kern="1200" dirty="0" smtClean="0">
                <a:solidFill>
                  <a:schemeClr val="bg1"/>
                </a:solidFill>
                <a:latin typeface="+mn-lt"/>
                <a:ea typeface="+mn-ea"/>
                <a:cs typeface="+mn-cs"/>
              </a:defRPr>
            </a:lvl3pPr>
            <a:lvl4pPr>
              <a:defRPr lang="en-US" sz="900" kern="1200" dirty="0" smtClean="0">
                <a:solidFill>
                  <a:schemeClr val="bg1"/>
                </a:solidFill>
                <a:latin typeface="+mn-lt"/>
                <a:ea typeface="+mn-ea"/>
                <a:cs typeface="+mn-cs"/>
              </a:defRPr>
            </a:lvl4pPr>
            <a:lvl5pPr>
              <a:defRPr lang="en-US" sz="900" kern="1200" dirty="0" smtClean="0">
                <a:solidFill>
                  <a:schemeClr val="bg1"/>
                </a:solidFill>
                <a:latin typeface="+mn-lt"/>
                <a:ea typeface="+mn-ea"/>
                <a:cs typeface="+mn-cs"/>
              </a:defRPr>
            </a:lvl5pPr>
          </a:lstStyle>
          <a:p>
            <a:r>
              <a:rPr lang="en-US" dirty="0" smtClean="0"/>
              <a:t>Month Date, Year or sub-headline</a:t>
            </a:r>
            <a:endParaRPr lang="en-US" dirty="0"/>
          </a:p>
        </p:txBody>
      </p:sp>
      <p:sp>
        <p:nvSpPr>
          <p:cNvPr id="8" name="Footer Placeholder 2"/>
          <p:cNvSpPr>
            <a:spLocks noGrp="1"/>
          </p:cNvSpPr>
          <p:nvPr>
            <p:ph type="ftr" sz="quarter" idx="3"/>
          </p:nvPr>
        </p:nvSpPr>
        <p:spPr>
          <a:xfrm>
            <a:off x="9836993" y="6267451"/>
            <a:ext cx="1749640" cy="228600"/>
          </a:xfrm>
          <a:prstGeom prst="rect">
            <a:avLst/>
          </a:prstGeom>
          <a:noFill/>
          <a:ln>
            <a:noFill/>
          </a:ln>
        </p:spPr>
        <p:txBody>
          <a:bodyPr lIns="0" tIns="0" rIns="0" bIns="0" anchor="b"/>
          <a:lstStyle>
            <a:lvl1pPr>
              <a:defRPr lang="en-US" sz="600">
                <a:solidFill>
                  <a:schemeClr val="bg1"/>
                </a:solidFill>
                <a:latin typeface="EMprint" charset="0"/>
                <a:ea typeface="EMprint" charset="0"/>
                <a:cs typeface="EMprint" charset="0"/>
              </a:defRPr>
            </a:lvl1pPr>
          </a:lstStyle>
          <a:p>
            <a:endParaRPr lang="en-US"/>
          </a:p>
        </p:txBody>
      </p:sp>
      <p:sp>
        <p:nvSpPr>
          <p:cNvPr id="11" name="Title 1"/>
          <p:cNvSpPr>
            <a:spLocks noGrp="1"/>
          </p:cNvSpPr>
          <p:nvPr>
            <p:ph type="ctrTitle"/>
          </p:nvPr>
        </p:nvSpPr>
        <p:spPr bwMode="white">
          <a:xfrm>
            <a:off x="633984" y="1900827"/>
            <a:ext cx="9391637" cy="2286000"/>
          </a:xfrm>
        </p:spPr>
        <p:txBody>
          <a:bodyPr>
            <a:noAutofit/>
          </a:bodyPr>
          <a:lstStyle>
            <a:lvl1pPr>
              <a:lnSpc>
                <a:spcPct val="90000"/>
              </a:lnSpc>
              <a:defRPr sz="4050"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1009277" y="363908"/>
            <a:ext cx="710287" cy="710287"/>
          </a:xfrm>
          <a:prstGeom prst="rect">
            <a:avLst/>
          </a:prstGeom>
        </p:spPr>
      </p:pic>
    </p:spTree>
    <p:extLst>
      <p:ext uri="{BB962C8B-B14F-4D97-AF65-F5344CB8AC3E}">
        <p14:creationId xmlns:p14="http://schemas.microsoft.com/office/powerpoint/2010/main" val="29461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838200" y="746017"/>
            <a:ext cx="10515600" cy="624417"/>
          </a:xfrm>
        </p:spPr>
        <p:txBody>
          <a:bodyPr>
            <a:noAutofit/>
          </a:bodyPr>
          <a:lstStyle>
            <a:lvl1pPr algn="ctr">
              <a:defRPr sz="3600">
                <a:solidFill>
                  <a:srgbClr val="FFFFFF"/>
                </a:solidFill>
              </a:defRPr>
            </a:lvl1pPr>
          </a:lstStyle>
          <a:p>
            <a:r>
              <a:rPr lang="en-US" dirty="0" smtClean="0"/>
              <a:t>MASTER TITLE HERE</a:t>
            </a:r>
            <a:endParaRPr lang="en-US" dirty="0"/>
          </a:p>
        </p:txBody>
      </p:sp>
    </p:spTree>
    <p:extLst>
      <p:ext uri="{BB962C8B-B14F-4D97-AF65-F5344CB8AC3E}">
        <p14:creationId xmlns:p14="http://schemas.microsoft.com/office/powerpoint/2010/main" val="3952774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363"/>
            <a:ext cx="12192000" cy="3080512"/>
          </a:xfrm>
          <a:prstGeom prst="rect">
            <a:avLst/>
          </a:prstGeom>
        </p:spPr>
      </p:pic>
      <p:sp>
        <p:nvSpPr>
          <p:cNvPr id="11" name="Title 1"/>
          <p:cNvSpPr>
            <a:spLocks noGrp="1"/>
          </p:cNvSpPr>
          <p:nvPr>
            <p:ph type="ctrTitle"/>
          </p:nvPr>
        </p:nvSpPr>
        <p:spPr bwMode="white">
          <a:xfrm>
            <a:off x="480062" y="1981200"/>
            <a:ext cx="11239500" cy="1942221"/>
          </a:xfrm>
        </p:spPr>
        <p:txBody>
          <a:bodyPr anchor="ctr">
            <a:noAutofit/>
          </a:bodyPr>
          <a:lstStyle>
            <a:lvl1pPr>
              <a:lnSpc>
                <a:spcPct val="90000"/>
              </a:lnSpc>
              <a:defRPr sz="5333"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sp>
        <p:nvSpPr>
          <p:cNvPr id="12" name="Content Placeholder 4"/>
          <p:cNvSpPr>
            <a:spLocks noGrp="1"/>
          </p:cNvSpPr>
          <p:nvPr>
            <p:ph sz="quarter" idx="11" hasCustomPrompt="1"/>
          </p:nvPr>
        </p:nvSpPr>
        <p:spPr bwMode="white">
          <a:xfrm>
            <a:off x="480060" y="1576846"/>
            <a:ext cx="6702229" cy="314325"/>
          </a:xfrm>
        </p:spPr>
        <p:txBody>
          <a:bodyPr/>
          <a:lstStyle>
            <a:lvl1pPr marL="0" indent="0">
              <a:buNone/>
              <a:defRPr lang="en-US" sz="1867" kern="1200" baseline="0" dirty="0" smtClean="0">
                <a:solidFill>
                  <a:schemeClr val="bg1"/>
                </a:solidFill>
                <a:latin typeface="EMprint" charset="0"/>
                <a:ea typeface="EMprint" charset="0"/>
                <a:cs typeface="EMprint"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dirty="0" smtClean="0"/>
              <a:t>Month Date, Year or sub-headline</a:t>
            </a:r>
          </a:p>
        </p:txBody>
      </p:sp>
      <p:sp>
        <p:nvSpPr>
          <p:cNvPr id="16" name="Content Placeholder 4"/>
          <p:cNvSpPr>
            <a:spLocks noGrp="1"/>
          </p:cNvSpPr>
          <p:nvPr>
            <p:ph sz="quarter" idx="13" hasCustomPrompt="1"/>
          </p:nvPr>
        </p:nvSpPr>
        <p:spPr bwMode="white">
          <a:xfrm>
            <a:off x="480060" y="4767127"/>
            <a:ext cx="6702229" cy="745464"/>
          </a:xfrm>
          <a:noFill/>
          <a:ln>
            <a:noFill/>
          </a:ln>
        </p:spPr>
        <p:txBody>
          <a:bodyPr vert="horz" wrap="square" lIns="0" tIns="0" rIns="0" bIns="0" numCol="1" anchor="t" anchorCtr="0" compatLnSpc="1">
            <a:prstTxWarp prst="textNoShape">
              <a:avLst/>
            </a:prstTxWarp>
          </a:bodyPr>
          <a:lstStyle>
            <a:lvl1pPr marL="0" indent="0">
              <a:buNone/>
              <a:defRPr lang="en-US" sz="1467" dirty="0" smtClean="0">
                <a:solidFill>
                  <a:schemeClr val="tx1">
                    <a:lumMod val="50000"/>
                    <a:lumOff val="50000"/>
                  </a:schemeClr>
                </a:solidFill>
                <a:latin typeface="EMprint" charset="0"/>
                <a:ea typeface="EMprint" charset="0"/>
                <a:cs typeface="EMprint" charset="0"/>
              </a:defRPr>
            </a:lvl1pPr>
          </a:lstStyle>
          <a:p>
            <a:pPr>
              <a:lnSpc>
                <a:spcPct val="110000"/>
              </a:lnSpc>
            </a:pPr>
            <a:r>
              <a:rPr lang="en-US" sz="1467" dirty="0" smtClean="0">
                <a:solidFill>
                  <a:srgbClr val="7F7F7F"/>
                </a:solidFill>
              </a:rPr>
              <a:t>Presenter name (optional)</a:t>
            </a:r>
          </a:p>
          <a:p>
            <a:r>
              <a:rPr lang="en-US" sz="1467" dirty="0" smtClean="0">
                <a:solidFill>
                  <a:srgbClr val="7F7F7F"/>
                </a:solidFill>
              </a:rPr>
              <a:t>Title (optional)</a:t>
            </a:r>
          </a:p>
          <a:p>
            <a:r>
              <a:rPr lang="en-US" sz="1467" dirty="0" smtClean="0">
                <a:solidFill>
                  <a:srgbClr val="7F7F7F"/>
                </a:solidFill>
              </a:rPr>
              <a:t>Location (optional)</a:t>
            </a:r>
          </a:p>
        </p:txBody>
      </p:sp>
      <p:pic>
        <p:nvPicPr>
          <p:cNvPr id="10" name="Picture 9" descr="exmo_r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34355" y="424405"/>
            <a:ext cx="2585207" cy="518160"/>
          </a:xfrm>
          <a:prstGeom prst="rect">
            <a:avLst/>
          </a:prstGeom>
        </p:spPr>
      </p:pic>
      <p:sp>
        <p:nvSpPr>
          <p:cNvPr id="14" name="Footer Placeholder 2"/>
          <p:cNvSpPr>
            <a:spLocks noGrp="1"/>
          </p:cNvSpPr>
          <p:nvPr>
            <p:ph type="ftr" sz="quarter" idx="3"/>
          </p:nvPr>
        </p:nvSpPr>
        <p:spPr>
          <a:xfrm>
            <a:off x="480060" y="6357940"/>
            <a:ext cx="1749640" cy="304800"/>
          </a:xfrm>
          <a:prstGeom prst="rect">
            <a:avLst/>
          </a:prstGeom>
          <a:noFill/>
          <a:ln>
            <a:noFill/>
          </a:ln>
        </p:spPr>
        <p:txBody>
          <a:bodyPr lIns="0" tIns="0" rIns="0" bIns="0" anchor="b"/>
          <a:lstStyle>
            <a:lvl1pPr algn="l">
              <a:defRPr lang="en-US" sz="933">
                <a:latin typeface="EMprint" charset="0"/>
                <a:ea typeface="EMprint" charset="0"/>
                <a:cs typeface="EMprint" charset="0"/>
              </a:defRPr>
            </a:lvl1pPr>
          </a:lstStyle>
          <a:p>
            <a:endParaRPr lang="en-US"/>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7601" y="5467713"/>
            <a:ext cx="1216113" cy="1216113"/>
          </a:xfrm>
          <a:prstGeom prst="rect">
            <a:avLst/>
          </a:prstGeom>
        </p:spPr>
      </p:pic>
    </p:spTree>
    <p:extLst>
      <p:ext uri="{BB962C8B-B14F-4D97-AF65-F5344CB8AC3E}">
        <p14:creationId xmlns:p14="http://schemas.microsoft.com/office/powerpoint/2010/main" val="231628601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Title Slide ">
    <p:spTree>
      <p:nvGrpSpPr>
        <p:cNvPr id="1" name=""/>
        <p:cNvGrpSpPr/>
        <p:nvPr/>
      </p:nvGrpSpPr>
      <p:grpSpPr>
        <a:xfrm>
          <a:off x="0" y="0"/>
          <a:ext cx="0" cy="0"/>
          <a:chOff x="0" y="0"/>
          <a:chExt cx="0" cy="0"/>
        </a:xfrm>
      </p:grpSpPr>
      <p:sp>
        <p:nvSpPr>
          <p:cNvPr id="13" name="Picture Placeholder 5"/>
          <p:cNvSpPr>
            <a:spLocks noGrp="1"/>
          </p:cNvSpPr>
          <p:nvPr>
            <p:ph type="pic" sz="quarter" idx="10"/>
          </p:nvPr>
        </p:nvSpPr>
        <p:spPr>
          <a:xfrm>
            <a:off x="0" y="0"/>
            <a:ext cx="12192000" cy="6858000"/>
          </a:xfrm>
          <a:solidFill>
            <a:schemeClr val="bg1">
              <a:lumMod val="85000"/>
            </a:schemeClr>
          </a:solidFill>
        </p:spPr>
        <p:txBody>
          <a:bodyPr rtlCol="0">
            <a:noAutofit/>
          </a:bodyPr>
          <a:lstStyle>
            <a:lvl1pPr marL="0" indent="0">
              <a:buNone/>
              <a:defRPr sz="1467"/>
            </a:lvl1pPr>
          </a:lstStyle>
          <a:p>
            <a:pPr lvl="0"/>
            <a:r>
              <a:rPr lang="en-US" noProof="0" smtClean="0"/>
              <a:t>Click icon to add picture</a:t>
            </a:r>
            <a:endParaRPr lang="en-US" noProof="0" dirty="0"/>
          </a:p>
        </p:txBody>
      </p:sp>
      <p:sp>
        <p:nvSpPr>
          <p:cNvPr id="11" name="Title 1"/>
          <p:cNvSpPr>
            <a:spLocks noGrp="1"/>
          </p:cNvSpPr>
          <p:nvPr>
            <p:ph type="ctrTitle"/>
          </p:nvPr>
        </p:nvSpPr>
        <p:spPr bwMode="white">
          <a:xfrm>
            <a:off x="480062" y="1981200"/>
            <a:ext cx="11239500" cy="1942221"/>
          </a:xfrm>
        </p:spPr>
        <p:txBody>
          <a:bodyPr anchor="ctr">
            <a:noAutofit/>
          </a:bodyPr>
          <a:lstStyle>
            <a:lvl1pPr>
              <a:lnSpc>
                <a:spcPct val="90000"/>
              </a:lnSpc>
              <a:defRPr sz="5333"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sp>
        <p:nvSpPr>
          <p:cNvPr id="12" name="Content Placeholder 4"/>
          <p:cNvSpPr>
            <a:spLocks noGrp="1"/>
          </p:cNvSpPr>
          <p:nvPr>
            <p:ph sz="quarter" idx="11" hasCustomPrompt="1"/>
          </p:nvPr>
        </p:nvSpPr>
        <p:spPr bwMode="white">
          <a:xfrm>
            <a:off x="480060" y="1576846"/>
            <a:ext cx="6702229" cy="314325"/>
          </a:xfrm>
        </p:spPr>
        <p:txBody>
          <a:bodyPr/>
          <a:lstStyle>
            <a:lvl1pPr marL="0" indent="0">
              <a:buNone/>
              <a:defRPr lang="en-US" sz="1867" b="1" i="0" kern="1200" baseline="0" dirty="0" smtClean="0">
                <a:solidFill>
                  <a:schemeClr val="bg1"/>
                </a:solidFill>
                <a:latin typeface="EMprint Semibold" charset="0"/>
                <a:ea typeface="EMprint Semibold" charset="0"/>
                <a:cs typeface="EMprint Semibold"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dirty="0" smtClean="0"/>
              <a:t>Month Date, Year or sub-headline</a:t>
            </a:r>
          </a:p>
        </p:txBody>
      </p:sp>
      <p:sp>
        <p:nvSpPr>
          <p:cNvPr id="16" name="Content Placeholder 4"/>
          <p:cNvSpPr>
            <a:spLocks noGrp="1"/>
          </p:cNvSpPr>
          <p:nvPr>
            <p:ph sz="quarter" idx="13" hasCustomPrompt="1"/>
          </p:nvPr>
        </p:nvSpPr>
        <p:spPr bwMode="white">
          <a:xfrm>
            <a:off x="480060" y="4767127"/>
            <a:ext cx="6702229" cy="745464"/>
          </a:xfrm>
          <a:noFill/>
          <a:ln>
            <a:noFill/>
          </a:ln>
        </p:spPr>
        <p:txBody>
          <a:bodyPr vert="horz" wrap="square" lIns="0" tIns="0" rIns="0" bIns="0" numCol="1" anchor="t" anchorCtr="0" compatLnSpc="1">
            <a:prstTxWarp prst="textNoShape">
              <a:avLst/>
            </a:prstTxWarp>
          </a:bodyPr>
          <a:lstStyle>
            <a:lvl1pPr marL="0" indent="0">
              <a:buNone/>
              <a:defRPr lang="en-US" sz="1467" b="1" i="0" dirty="0" smtClean="0">
                <a:solidFill>
                  <a:schemeClr val="bg1"/>
                </a:solidFill>
                <a:latin typeface="EMprint Semibold" charset="0"/>
                <a:ea typeface="EMprint Semibold" charset="0"/>
                <a:cs typeface="EMprint Semibold" charset="0"/>
              </a:defRPr>
            </a:lvl1pPr>
          </a:lstStyle>
          <a:p>
            <a:pPr>
              <a:lnSpc>
                <a:spcPct val="110000"/>
              </a:lnSpc>
            </a:pPr>
            <a:r>
              <a:rPr lang="en-US" sz="1467" dirty="0" smtClean="0">
                <a:solidFill>
                  <a:srgbClr val="7F7F7F"/>
                </a:solidFill>
              </a:rPr>
              <a:t>Presenter name (optional)</a:t>
            </a:r>
          </a:p>
          <a:p>
            <a:r>
              <a:rPr lang="en-US" sz="1467" dirty="0" smtClean="0">
                <a:solidFill>
                  <a:srgbClr val="7F7F7F"/>
                </a:solidFill>
              </a:rPr>
              <a:t>Title (optional)</a:t>
            </a:r>
          </a:p>
          <a:p>
            <a:r>
              <a:rPr lang="en-US" sz="1467" dirty="0" smtClean="0">
                <a:solidFill>
                  <a:srgbClr val="7F7F7F"/>
                </a:solidFill>
              </a:rPr>
              <a:t>Location (optional)</a:t>
            </a:r>
          </a:p>
        </p:txBody>
      </p:sp>
      <p:pic>
        <p:nvPicPr>
          <p:cNvPr id="10" name="Picture 9" descr="exmo_red.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9134355" y="424405"/>
            <a:ext cx="2585207" cy="518160"/>
          </a:xfrm>
          <a:prstGeom prst="rect">
            <a:avLst/>
          </a:prstGeom>
        </p:spPr>
      </p:pic>
      <p:sp>
        <p:nvSpPr>
          <p:cNvPr id="14" name="Footer Placeholder 2"/>
          <p:cNvSpPr>
            <a:spLocks noGrp="1"/>
          </p:cNvSpPr>
          <p:nvPr>
            <p:ph type="ftr" sz="quarter" idx="3"/>
          </p:nvPr>
        </p:nvSpPr>
        <p:spPr>
          <a:xfrm>
            <a:off x="480060" y="6357940"/>
            <a:ext cx="1749640" cy="304800"/>
          </a:xfrm>
          <a:prstGeom prst="rect">
            <a:avLst/>
          </a:prstGeom>
          <a:noFill/>
          <a:ln>
            <a:noFill/>
          </a:ln>
        </p:spPr>
        <p:txBody>
          <a:bodyPr lIns="0" tIns="0" rIns="0" bIns="0" anchor="b"/>
          <a:lstStyle>
            <a:lvl1pPr algn="l">
              <a:defRPr lang="en-US" sz="933">
                <a:latin typeface="EMprint" charset="0"/>
                <a:ea typeface="EMprint" charset="0"/>
                <a:cs typeface="EMprint" charset="0"/>
              </a:defRPr>
            </a:lvl1pPr>
          </a:lstStyle>
          <a:p>
            <a:endParaRPr lang="en-US"/>
          </a:p>
        </p:txBody>
      </p:sp>
      <p:pic>
        <p:nvPicPr>
          <p:cNvPr id="2" name="Picture 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727601" y="5467713"/>
            <a:ext cx="1216113" cy="1216113"/>
          </a:xfrm>
          <a:prstGeom prst="rect">
            <a:avLst/>
          </a:prstGeom>
        </p:spPr>
      </p:pic>
    </p:spTree>
    <p:extLst>
      <p:ext uri="{BB962C8B-B14F-4D97-AF65-F5344CB8AC3E}">
        <p14:creationId xmlns:p14="http://schemas.microsoft.com/office/powerpoint/2010/main" val="110671870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3" y="1309689"/>
            <a:ext cx="11239500"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6253" y="293688"/>
            <a:ext cx="11239500" cy="762000"/>
          </a:xfr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B949B017-2D0A-4DC4-80FC-2CA777099DF9}" type="slidenum">
              <a:rPr lang="en-US" smtClean="0"/>
              <a:t>‹#›</a:t>
            </a:fld>
            <a:endParaRPr lang="en-US"/>
          </a:p>
        </p:txBody>
      </p:sp>
      <p:sp>
        <p:nvSpPr>
          <p:cNvPr id="4" name="Footer Placeholder 3"/>
          <p:cNvSpPr>
            <a:spLocks noGrp="1"/>
          </p:cNvSpPr>
          <p:nvPr>
            <p:ph type="ftr" sz="quarter" idx="12"/>
          </p:nvPr>
        </p:nvSpPr>
        <p:spPr/>
        <p:txBody>
          <a:bodyPr/>
          <a:lstStyle/>
          <a:p>
            <a:pPr algn="r"/>
            <a:r>
              <a:rPr lang="en-US" smtClean="0"/>
              <a:t>Proprietary</a:t>
            </a:r>
            <a:endParaRPr lang="en-US" dirty="0"/>
          </a:p>
        </p:txBody>
      </p:sp>
    </p:spTree>
    <p:extLst>
      <p:ext uri="{BB962C8B-B14F-4D97-AF65-F5344CB8AC3E}">
        <p14:creationId xmlns:p14="http://schemas.microsoft.com/office/powerpoint/2010/main" val="14349434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nd Content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3" y="1309689"/>
            <a:ext cx="11239500" cy="4813300"/>
          </a:xfrm>
        </p:spPr>
        <p:txBody>
          <a:bodyPr/>
          <a:lstStyle>
            <a:lvl1pPr>
              <a:defRPr sz="2667">
                <a:solidFill>
                  <a:schemeClr val="bg1"/>
                </a:solidFill>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6253" y="293688"/>
            <a:ext cx="11239500" cy="762000"/>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53418625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1467"/>
            </a:lvl1pPr>
          </a:lstStyle>
          <a:p>
            <a:pPr lvl="0"/>
            <a:r>
              <a:rPr lang="en-US" noProof="0" smtClean="0"/>
              <a:t>Click icon to add picture</a:t>
            </a:r>
            <a:endParaRPr lang="en-US" noProof="0" dirty="0"/>
          </a:p>
        </p:txBody>
      </p:sp>
      <p:sp>
        <p:nvSpPr>
          <p:cNvPr id="2" name="Title 1"/>
          <p:cNvSpPr>
            <a:spLocks noGrp="1"/>
          </p:cNvSpPr>
          <p:nvPr>
            <p:ph type="title"/>
          </p:nvPr>
        </p:nvSpPr>
        <p:spPr>
          <a:xfrm>
            <a:off x="476253" y="293464"/>
            <a:ext cx="11239500" cy="762737"/>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76253" y="1309694"/>
            <a:ext cx="11239500" cy="4525964"/>
          </a:xfrm>
        </p:spPr>
        <p:txBody>
          <a:bodyPr/>
          <a:lstStyle>
            <a:lvl1pPr marL="0" indent="0">
              <a:buFontTx/>
              <a:buNone/>
              <a:defRPr sz="2133" b="0">
                <a:solidFill>
                  <a:schemeClr val="bg1"/>
                </a:solidFill>
              </a:defRPr>
            </a:lvl1pPr>
            <a:lvl2pPr marL="270232" indent="0">
              <a:buFontTx/>
              <a:buNone/>
              <a:defRPr sz="1867">
                <a:solidFill>
                  <a:schemeClr val="bg1"/>
                </a:solidFill>
              </a:defRPr>
            </a:lvl2pPr>
            <a:lvl3pPr marL="540465" indent="0">
              <a:buFontTx/>
              <a:buNone/>
              <a:defRPr sz="1867">
                <a:solidFill>
                  <a:schemeClr val="bg1"/>
                </a:solidFill>
              </a:defRPr>
            </a:lvl3pPr>
            <a:lvl4pPr marL="820147" indent="0">
              <a:buFontTx/>
              <a:buNone/>
              <a:defRPr sz="1867">
                <a:solidFill>
                  <a:schemeClr val="bg1"/>
                </a:solidFill>
              </a:defRPr>
            </a:lvl4pPr>
            <a:lvl5pPr marL="1090378" indent="0">
              <a:buFontTx/>
              <a:buNone/>
              <a:defRPr sz="1867">
                <a:solidFill>
                  <a:schemeClr val="bg1"/>
                </a:solidFill>
              </a:defRPr>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491379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914144" y="1719072"/>
            <a:ext cx="8382000" cy="4206240"/>
          </a:xfrm>
        </p:spPr>
        <p:txBody>
          <a:bodyPr rtlCol="0" anchor="ctr" anchorCtr="1">
            <a:noAutofit/>
          </a:bodyPr>
          <a:lstStyle>
            <a:lvl1pPr marL="0" indent="0">
              <a:buNone/>
              <a:defRPr sz="1467">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76253" y="1304544"/>
            <a:ext cx="11239500" cy="424757"/>
          </a:xfrm>
        </p:spPr>
        <p:txBody>
          <a:bodyPr/>
          <a:lstStyle>
            <a:lvl1pPr marL="0" indent="0">
              <a:buFont typeface="Arial"/>
              <a:buNone/>
              <a:defRPr sz="1867">
                <a:solidFill>
                  <a:srgbClr val="000000"/>
                </a:solidFill>
              </a:defRPr>
            </a:lvl1pPr>
            <a:lvl2pPr>
              <a:defRPr sz="1733"/>
            </a:lvl2pPr>
            <a:lvl3pPr>
              <a:defRPr sz="1733"/>
            </a:lvl3pPr>
            <a:lvl4pPr>
              <a:defRPr sz="1733"/>
            </a:lvl4pPr>
            <a:lvl5pPr>
              <a:defRPr sz="1733"/>
            </a:lvl5pPr>
          </a:lstStyle>
          <a:p>
            <a:pPr lvl="0"/>
            <a:r>
              <a:rPr lang="en-US" dirty="0" smtClean="0"/>
              <a:t>Chart title goes here (optional)</a:t>
            </a:r>
            <a:endParaRPr lang="en-US" dirty="0"/>
          </a:p>
        </p:txBody>
      </p:sp>
      <p:sp>
        <p:nvSpPr>
          <p:cNvPr id="4" name="Title 3"/>
          <p:cNvSpPr>
            <a:spLocks noGrp="1"/>
          </p:cNvSpPr>
          <p:nvPr>
            <p:ph type="title"/>
          </p:nvPr>
        </p:nvSpPr>
        <p:spPr>
          <a:xfrm>
            <a:off x="476253" y="293688"/>
            <a:ext cx="11239500" cy="762000"/>
          </a:xfrm>
        </p:spPr>
        <p:txBody>
          <a:bodyPr/>
          <a:lstStyle/>
          <a:p>
            <a:r>
              <a:rPr lang="en-US" smtClean="0"/>
              <a:t>Click to edit Master title style</a:t>
            </a:r>
            <a:endParaRPr lang="en-US" dirty="0"/>
          </a:p>
        </p:txBody>
      </p:sp>
      <p:sp>
        <p:nvSpPr>
          <p:cNvPr id="2" name="Slide Number Placeholder 1"/>
          <p:cNvSpPr>
            <a:spLocks noGrp="1"/>
          </p:cNvSpPr>
          <p:nvPr>
            <p:ph type="sldNum" sz="quarter" idx="13"/>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46444266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1"/>
          </p:nvPr>
        </p:nvSpPr>
        <p:spPr/>
        <p:txBody>
          <a:bodyPr/>
          <a:lstStyle/>
          <a:p>
            <a:pPr algn="r"/>
            <a:r>
              <a:rPr lang="en-US" smtClean="0"/>
              <a:t>Proprietary</a:t>
            </a:r>
            <a:endParaRPr lang="en-US" dirty="0"/>
          </a:p>
        </p:txBody>
      </p:sp>
    </p:spTree>
    <p:extLst>
      <p:ext uri="{BB962C8B-B14F-4D97-AF65-F5344CB8AC3E}">
        <p14:creationId xmlns:p14="http://schemas.microsoft.com/office/powerpoint/2010/main" val="416739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4" y="1309689"/>
            <a:ext cx="11239500"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6254" y="293688"/>
            <a:ext cx="11239500" cy="762000"/>
          </a:xfr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B949B017-2D0A-4DC4-80FC-2CA777099DF9}" type="slidenum">
              <a:rPr lang="en-US" smtClean="0"/>
              <a:t>‹#›</a:t>
            </a:fld>
            <a:endParaRPr lang="en-US"/>
          </a:p>
        </p:txBody>
      </p:sp>
      <p:sp>
        <p:nvSpPr>
          <p:cNvPr id="4" name="Footer Placeholder 3"/>
          <p:cNvSpPr>
            <a:spLocks noGrp="1"/>
          </p:cNvSpPr>
          <p:nvPr>
            <p:ph type="ftr" sz="quarter" idx="12"/>
          </p:nvPr>
        </p:nvSpPr>
        <p:spPr/>
        <p:txBody>
          <a:bodyPr/>
          <a:lstStyle/>
          <a:p>
            <a:pPr algn="r"/>
            <a:r>
              <a:rPr lang="en-US" smtClean="0"/>
              <a:t>Proprietary</a:t>
            </a:r>
            <a:endParaRPr lang="en-US" dirty="0"/>
          </a:p>
        </p:txBody>
      </p:sp>
    </p:spTree>
    <p:extLst>
      <p:ext uri="{BB962C8B-B14F-4D97-AF65-F5344CB8AC3E}">
        <p14:creationId xmlns:p14="http://schemas.microsoft.com/office/powerpoint/2010/main" val="3727671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4069127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1410" y="2318127"/>
            <a:ext cx="2229181" cy="2229181"/>
          </a:xfrm>
          <a:prstGeom prst="rect">
            <a:avLst/>
          </a:prstGeom>
        </p:spPr>
      </p:pic>
    </p:spTree>
    <p:extLst>
      <p:ext uri="{BB962C8B-B14F-4D97-AF65-F5344CB8AC3E}">
        <p14:creationId xmlns:p14="http://schemas.microsoft.com/office/powerpoint/2010/main" val="2585908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actoid Blue">
    <p:bg>
      <p:bgPr>
        <a:gradFill flip="none" rotWithShape="1">
          <a:gsLst>
            <a:gs pos="15000">
              <a:schemeClr val="bg2"/>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76253" y="1719074"/>
            <a:ext cx="11239500" cy="2190495"/>
          </a:xfrm>
        </p:spPr>
        <p:txBody>
          <a:bodyPr anchor="b">
            <a:noAutofit/>
          </a:bodyPr>
          <a:lstStyle>
            <a:lvl1pPr>
              <a:lnSpc>
                <a:spcPct val="90000"/>
              </a:lnSpc>
              <a:defRPr sz="15466" b="0" i="0" baseline="0">
                <a:solidFill>
                  <a:schemeClr val="bg1"/>
                </a:solidFill>
                <a:latin typeface="EMprint" charset="0"/>
                <a:ea typeface="EMprint" charset="0"/>
                <a:cs typeface="EMprint" charset="0"/>
              </a:defRPr>
            </a:lvl1pPr>
          </a:lstStyle>
          <a:p>
            <a:r>
              <a:rPr lang="en-US" dirty="0" smtClean="0"/>
              <a:t>Data</a:t>
            </a:r>
            <a:endParaRPr lang="en-US" dirty="0"/>
          </a:p>
        </p:txBody>
      </p:sp>
      <p:sp>
        <p:nvSpPr>
          <p:cNvPr id="12" name="Content Placeholder 4"/>
          <p:cNvSpPr>
            <a:spLocks noGrp="1"/>
          </p:cNvSpPr>
          <p:nvPr>
            <p:ph sz="quarter" idx="11"/>
          </p:nvPr>
        </p:nvSpPr>
        <p:spPr>
          <a:xfrm>
            <a:off x="476253" y="3756660"/>
            <a:ext cx="11239500" cy="1828800"/>
          </a:xfrm>
        </p:spPr>
        <p:txBody>
          <a:bodyPr/>
          <a:lstStyle>
            <a:lvl1pPr marL="0" indent="0">
              <a:lnSpc>
                <a:spcPct val="90000"/>
              </a:lnSpc>
              <a:buNone/>
              <a:defRPr lang="en-US" sz="4267" kern="1200" dirty="0" smtClean="0">
                <a:solidFill>
                  <a:schemeClr val="bg1"/>
                </a:solidFill>
                <a:latin typeface="EMprint" charset="0"/>
                <a:ea typeface="EMprint" charset="0"/>
                <a:cs typeface="EMprint"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54288275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actoid White">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80062" y="1719074"/>
            <a:ext cx="11239500" cy="2190495"/>
          </a:xfrm>
        </p:spPr>
        <p:txBody>
          <a:bodyPr anchor="b">
            <a:noAutofit/>
          </a:bodyPr>
          <a:lstStyle>
            <a:lvl1pPr>
              <a:lnSpc>
                <a:spcPct val="90000"/>
              </a:lnSpc>
              <a:defRPr sz="15466" b="0" i="0" baseline="0">
                <a:solidFill>
                  <a:schemeClr val="bg2"/>
                </a:solidFill>
                <a:latin typeface="EMprint" charset="0"/>
                <a:ea typeface="EMprint" charset="0"/>
                <a:cs typeface="EMprint" charset="0"/>
              </a:defRPr>
            </a:lvl1pPr>
          </a:lstStyle>
          <a:p>
            <a:r>
              <a:rPr lang="en-US" dirty="0" smtClean="0"/>
              <a:t>Data</a:t>
            </a:r>
            <a:endParaRPr lang="en-US" dirty="0"/>
          </a:p>
        </p:txBody>
      </p:sp>
      <p:sp>
        <p:nvSpPr>
          <p:cNvPr id="12" name="Content Placeholder 4"/>
          <p:cNvSpPr>
            <a:spLocks noGrp="1"/>
          </p:cNvSpPr>
          <p:nvPr>
            <p:ph sz="quarter" idx="11"/>
          </p:nvPr>
        </p:nvSpPr>
        <p:spPr>
          <a:xfrm>
            <a:off x="480059" y="3756660"/>
            <a:ext cx="11239500" cy="1828800"/>
          </a:xfrm>
        </p:spPr>
        <p:txBody>
          <a:bodyPr/>
          <a:lstStyle>
            <a:lvl1pPr marL="0" indent="0">
              <a:lnSpc>
                <a:spcPct val="90000"/>
              </a:lnSpc>
              <a:buNone/>
              <a:defRPr lang="en-US" sz="4267" kern="1200" dirty="0" smtClean="0">
                <a:solidFill>
                  <a:schemeClr val="bg2"/>
                </a:solidFill>
                <a:latin typeface="EMprint" charset="0"/>
                <a:ea typeface="EMprint" charset="0"/>
                <a:cs typeface="EMprint"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smtClean="0"/>
              <a:t>Click to edit Master text styles</a:t>
            </a:r>
          </a:p>
        </p:txBody>
      </p:sp>
      <p:sp>
        <p:nvSpPr>
          <p:cNvPr id="2" name="Slide Number Placeholder 1"/>
          <p:cNvSpPr>
            <a:spLocks noGrp="1"/>
          </p:cNvSpPr>
          <p:nvPr>
            <p:ph type="sldNum" sz="quarter" idx="12"/>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47263592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Factoids White">
    <p:spTree>
      <p:nvGrpSpPr>
        <p:cNvPr id="1" name=""/>
        <p:cNvGrpSpPr/>
        <p:nvPr/>
      </p:nvGrpSpPr>
      <p:grpSpPr>
        <a:xfrm>
          <a:off x="0" y="0"/>
          <a:ext cx="0" cy="0"/>
          <a:chOff x="0" y="0"/>
          <a:chExt cx="0" cy="0"/>
        </a:xfrm>
      </p:grpSpPr>
      <p:sp>
        <p:nvSpPr>
          <p:cNvPr id="6" name="Content Placeholder 4"/>
          <p:cNvSpPr>
            <a:spLocks noGrp="1"/>
          </p:cNvSpPr>
          <p:nvPr>
            <p:ph sz="quarter" idx="13" hasCustomPrompt="1"/>
          </p:nvPr>
        </p:nvSpPr>
        <p:spPr>
          <a:xfrm>
            <a:off x="6798733" y="1752768"/>
            <a:ext cx="4871579" cy="1828800"/>
          </a:xfrm>
          <a:noFill/>
          <a:ln>
            <a:noFill/>
          </a:ln>
        </p:spPr>
        <p:txBody>
          <a:bodyPr vert="horz" wrap="square" lIns="0" tIns="0" rIns="0" bIns="0" numCol="1" anchor="t" anchorCtr="0" compatLnSpc="1">
            <a:prstTxWarp prst="textNoShape">
              <a:avLst/>
            </a:prstTxWarp>
            <a:noAutofit/>
          </a:bodyPr>
          <a:lstStyle>
            <a:lvl1pPr marL="0" indent="0">
              <a:lnSpc>
                <a:spcPct val="90000"/>
              </a:lnSpc>
              <a:buNone/>
              <a:defRPr lang="en-US" sz="15466" b="0" i="0" baseline="0" dirty="0" smtClean="0">
                <a:solidFill>
                  <a:srgbClr val="00A3E0"/>
                </a:solidFill>
                <a:latin typeface="EMprint" charset="0"/>
                <a:ea typeface="EMprint" charset="0"/>
                <a:cs typeface="EMprint" charset="0"/>
              </a:defRPr>
            </a:lvl1pPr>
          </a:lstStyle>
          <a:p>
            <a:pPr lvl="0">
              <a:lnSpc>
                <a:spcPct val="90000"/>
              </a:lnSpc>
            </a:pPr>
            <a:r>
              <a:rPr lang="en-US" dirty="0" smtClean="0"/>
              <a:t>Data</a:t>
            </a:r>
          </a:p>
        </p:txBody>
      </p:sp>
      <p:sp>
        <p:nvSpPr>
          <p:cNvPr id="7" name="Content Placeholder 4"/>
          <p:cNvSpPr>
            <a:spLocks noGrp="1"/>
          </p:cNvSpPr>
          <p:nvPr>
            <p:ph sz="quarter" idx="14" hasCustomPrompt="1"/>
          </p:nvPr>
        </p:nvSpPr>
        <p:spPr>
          <a:xfrm>
            <a:off x="480060" y="1752768"/>
            <a:ext cx="4871579" cy="1828800"/>
          </a:xfrm>
          <a:noFill/>
          <a:ln>
            <a:noFill/>
          </a:ln>
        </p:spPr>
        <p:txBody>
          <a:bodyPr vert="horz" wrap="square" lIns="0" tIns="0" rIns="0" bIns="0" numCol="1" anchor="t" anchorCtr="0" compatLnSpc="1">
            <a:prstTxWarp prst="textNoShape">
              <a:avLst/>
            </a:prstTxWarp>
          </a:bodyPr>
          <a:lstStyle>
            <a:lvl1pPr marL="0" indent="0">
              <a:lnSpc>
                <a:spcPct val="90000"/>
              </a:lnSpc>
              <a:buNone/>
              <a:defRPr lang="en-US" sz="15466" dirty="0" smtClean="0">
                <a:solidFill>
                  <a:srgbClr val="3A397B"/>
                </a:solidFill>
                <a:latin typeface="EMprint" charset="0"/>
                <a:ea typeface="EMprint" charset="0"/>
                <a:cs typeface="EMprint" charset="0"/>
              </a:defRPr>
            </a:lvl1pPr>
          </a:lstStyle>
          <a:p>
            <a:pPr lvl="0"/>
            <a:r>
              <a:rPr lang="en-US" dirty="0" smtClean="0"/>
              <a:t>Data</a:t>
            </a:r>
          </a:p>
        </p:txBody>
      </p:sp>
      <p:sp>
        <p:nvSpPr>
          <p:cNvPr id="12" name="Content Placeholder 4"/>
          <p:cNvSpPr>
            <a:spLocks noGrp="1"/>
          </p:cNvSpPr>
          <p:nvPr>
            <p:ph sz="quarter" idx="11"/>
          </p:nvPr>
        </p:nvSpPr>
        <p:spPr>
          <a:xfrm>
            <a:off x="480060" y="3731864"/>
            <a:ext cx="4871579" cy="1828800"/>
          </a:xfrm>
        </p:spPr>
        <p:txBody>
          <a:bodyPr/>
          <a:lstStyle>
            <a:lvl1pPr marL="0" indent="0">
              <a:lnSpc>
                <a:spcPct val="90000"/>
              </a:lnSpc>
              <a:buNone/>
              <a:defRPr lang="en-US" sz="3467" kern="1200" dirty="0" smtClean="0">
                <a:solidFill>
                  <a:srgbClr val="3A397B"/>
                </a:solidFill>
                <a:latin typeface="EMprint" charset="0"/>
                <a:ea typeface="EMprint" charset="0"/>
                <a:cs typeface="EMprint"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smtClean="0"/>
              <a:t>Click to edit Master text styles</a:t>
            </a:r>
          </a:p>
        </p:txBody>
      </p:sp>
      <p:sp>
        <p:nvSpPr>
          <p:cNvPr id="5" name="Content Placeholder 4"/>
          <p:cNvSpPr>
            <a:spLocks noGrp="1"/>
          </p:cNvSpPr>
          <p:nvPr>
            <p:ph sz="quarter" idx="12"/>
          </p:nvPr>
        </p:nvSpPr>
        <p:spPr>
          <a:xfrm>
            <a:off x="6798733" y="3731864"/>
            <a:ext cx="4871579" cy="1828800"/>
          </a:xfrm>
        </p:spPr>
        <p:txBody>
          <a:bodyPr/>
          <a:lstStyle>
            <a:lvl1pPr marL="0" indent="0">
              <a:lnSpc>
                <a:spcPct val="90000"/>
              </a:lnSpc>
              <a:buNone/>
              <a:defRPr lang="en-US" sz="3467" kern="1200" dirty="0" smtClean="0">
                <a:solidFill>
                  <a:srgbClr val="00A3E0"/>
                </a:solidFill>
                <a:latin typeface="EMprint" charset="0"/>
                <a:ea typeface="EMprint" charset="0"/>
                <a:cs typeface="EMprint" charset="0"/>
              </a:defRPr>
            </a:lvl1pPr>
            <a:lvl2pPr>
              <a:defRPr lang="en-US" sz="1467" kern="1200" dirty="0" smtClean="0">
                <a:solidFill>
                  <a:schemeClr val="bg1"/>
                </a:solidFill>
                <a:latin typeface="+mn-lt"/>
                <a:ea typeface="+mn-ea"/>
                <a:cs typeface="+mn-cs"/>
              </a:defRPr>
            </a:lvl2pPr>
            <a:lvl3pPr>
              <a:defRPr lang="en-US" sz="1467" kern="1200" dirty="0" smtClean="0">
                <a:solidFill>
                  <a:schemeClr val="bg1"/>
                </a:solidFill>
                <a:latin typeface="+mn-lt"/>
                <a:ea typeface="+mn-ea"/>
                <a:cs typeface="+mn-cs"/>
              </a:defRPr>
            </a:lvl3pPr>
            <a:lvl4pPr>
              <a:defRPr lang="en-US" sz="1467" kern="1200" dirty="0" smtClean="0">
                <a:solidFill>
                  <a:schemeClr val="bg1"/>
                </a:solidFill>
                <a:latin typeface="+mn-lt"/>
                <a:ea typeface="+mn-ea"/>
                <a:cs typeface="+mn-cs"/>
              </a:defRPr>
            </a:lvl4pPr>
            <a:lvl5pPr>
              <a:defRPr lang="en-US" sz="1467" kern="1200" dirty="0" smtClean="0">
                <a:solidFill>
                  <a:schemeClr val="bg1"/>
                </a:solidFill>
                <a:latin typeface="+mn-lt"/>
                <a:ea typeface="+mn-ea"/>
                <a:cs typeface="+mn-cs"/>
              </a:defRPr>
            </a:lvl5pPr>
          </a:lstStyle>
          <a:p>
            <a:pPr lvl="0"/>
            <a:r>
              <a:rPr lang="en-US" smtClean="0"/>
              <a:t>Click to edit Master text styles</a:t>
            </a:r>
          </a:p>
        </p:txBody>
      </p:sp>
      <p:sp>
        <p:nvSpPr>
          <p:cNvPr id="2" name="Slide Number Placeholder 1"/>
          <p:cNvSpPr>
            <a:spLocks noGrp="1"/>
          </p:cNvSpPr>
          <p:nvPr>
            <p:ph type="sldNum" sz="quarter" idx="15"/>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80262706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Text Black">
    <p:spTree>
      <p:nvGrpSpPr>
        <p:cNvPr id="1" name=""/>
        <p:cNvGrpSpPr/>
        <p:nvPr/>
      </p:nvGrpSpPr>
      <p:grpSpPr>
        <a:xfrm>
          <a:off x="0" y="0"/>
          <a:ext cx="0" cy="0"/>
          <a:chOff x="0" y="0"/>
          <a:chExt cx="0" cy="0"/>
        </a:xfrm>
      </p:grpSpPr>
      <p:sp>
        <p:nvSpPr>
          <p:cNvPr id="4" name="Title 3"/>
          <p:cNvSpPr>
            <a:spLocks noGrp="1"/>
          </p:cNvSpPr>
          <p:nvPr>
            <p:ph type="ctrTitle"/>
          </p:nvPr>
        </p:nvSpPr>
        <p:spPr>
          <a:xfrm>
            <a:off x="480062"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333" b="0" baseline="0" dirty="0">
                <a:solidFill>
                  <a:srgbClr val="000000"/>
                </a:soli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170698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Text Cyan">
    <p:spTree>
      <p:nvGrpSpPr>
        <p:cNvPr id="1" name=""/>
        <p:cNvGrpSpPr/>
        <p:nvPr/>
      </p:nvGrpSpPr>
      <p:grpSpPr>
        <a:xfrm>
          <a:off x="0" y="0"/>
          <a:ext cx="0" cy="0"/>
          <a:chOff x="0" y="0"/>
          <a:chExt cx="0" cy="0"/>
        </a:xfrm>
      </p:grpSpPr>
      <p:sp>
        <p:nvSpPr>
          <p:cNvPr id="7" name="Title 3"/>
          <p:cNvSpPr>
            <a:spLocks noGrp="1"/>
          </p:cNvSpPr>
          <p:nvPr>
            <p:ph type="ctrTitle"/>
          </p:nvPr>
        </p:nvSpPr>
        <p:spPr>
          <a:xfrm>
            <a:off x="480062"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333" b="1" baseline="0" dirty="0">
                <a:gradFill>
                  <a:gsLst>
                    <a:gs pos="15000">
                      <a:srgbClr val="3A397B"/>
                    </a:gs>
                    <a:gs pos="100000">
                      <a:schemeClr val="tx2"/>
                    </a:gs>
                  </a:gsLst>
                  <a:lin ang="18900000" scaled="0"/>
                </a:gradFill>
              </a:defRPr>
            </a:lvl1pPr>
          </a:lstStyle>
          <a:p>
            <a:pPr lvl="0">
              <a:lnSpc>
                <a:spcPct val="90000"/>
              </a:lnSpc>
            </a:pPr>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6837842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ivider Blue">
    <p:bg>
      <p:bgPr>
        <a:gradFill rotWithShape="1">
          <a:gsLst>
            <a:gs pos="15000">
              <a:srgbClr val="3A397B"/>
            </a:gs>
            <a:gs pos="100000">
              <a:schemeClr val="tx2"/>
            </a:gs>
          </a:gsLst>
          <a:lin ang="18900000"/>
        </a:gradFill>
        <a:effectLst/>
      </p:bgPr>
    </p:bg>
    <p:spTree>
      <p:nvGrpSpPr>
        <p:cNvPr id="1" name=""/>
        <p:cNvGrpSpPr/>
        <p:nvPr/>
      </p:nvGrpSpPr>
      <p:grpSpPr>
        <a:xfrm>
          <a:off x="0" y="0"/>
          <a:ext cx="0" cy="0"/>
          <a:chOff x="0" y="0"/>
          <a:chExt cx="0" cy="0"/>
        </a:xfrm>
      </p:grpSpPr>
      <p:sp>
        <p:nvSpPr>
          <p:cNvPr id="5" name="Title 3"/>
          <p:cNvSpPr>
            <a:spLocks noGrp="1"/>
          </p:cNvSpPr>
          <p:nvPr>
            <p:ph type="ctrTitle"/>
          </p:nvPr>
        </p:nvSpPr>
        <p:spPr>
          <a:xfrm>
            <a:off x="476253" y="1143000"/>
            <a:ext cx="11239500" cy="4572000"/>
          </a:xfrm>
          <a:prstGeom prst="rect">
            <a:avLst/>
          </a:prstGeom>
          <a:noFill/>
          <a:ln>
            <a:noFill/>
          </a:ln>
        </p:spPr>
        <p:txBody>
          <a:bodyPr vert="horz" wrap="square" lIns="0" tIns="0" rIns="0" bIns="0" numCol="1" anchor="ctr" anchorCtr="0" compatLnSpc="1">
            <a:prstTxWarp prst="textNoShape">
              <a:avLst/>
            </a:prstTxWarp>
            <a:noAutofit/>
          </a:bodyPr>
          <a:lstStyle>
            <a:lvl1pPr>
              <a:lnSpc>
                <a:spcPct val="90000"/>
              </a:lnSpc>
              <a:defRPr lang="en-US" sz="7333" b="0" baseline="0" dirty="0">
                <a:solidFill>
                  <a:schemeClr val="bg1"/>
                </a:solidFill>
              </a:defRPr>
            </a:lvl1pPr>
          </a:lstStyle>
          <a:p>
            <a:pPr lvl="0">
              <a:lnSpc>
                <a:spcPct val="90000"/>
              </a:lnSpc>
            </a:pPr>
            <a:r>
              <a:rPr lang="en-US" smtClean="0"/>
              <a:t>Click to edit Master title style</a:t>
            </a:r>
            <a:endParaRPr lang="en-US" dirty="0"/>
          </a:p>
        </p:txBody>
      </p:sp>
    </p:spTree>
    <p:extLst>
      <p:ext uri="{BB962C8B-B14F-4D97-AF65-F5344CB8AC3E}">
        <p14:creationId xmlns:p14="http://schemas.microsoft.com/office/powerpoint/2010/main" val="3616581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Key Messaging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6253" y="1143000"/>
            <a:ext cx="11239500" cy="4572000"/>
          </a:xfrm>
        </p:spPr>
        <p:txBody>
          <a:bodyPr anchor="ctr"/>
          <a:lstStyle>
            <a:lvl1pPr marL="0" indent="0">
              <a:buNone/>
              <a:defRPr sz="5067">
                <a:solidFill>
                  <a:schemeClr val="bg1"/>
                </a:solidFill>
              </a:defRPr>
            </a:lvl1pPr>
            <a:lvl2pPr marL="1891" indent="0">
              <a:buNone/>
              <a:defRPr sz="4533">
                <a:solidFill>
                  <a:schemeClr val="bg1"/>
                </a:solidFill>
              </a:defRPr>
            </a:lvl2pPr>
            <a:lvl3pPr>
              <a:defRPr sz="5200"/>
            </a:lvl3pPr>
            <a:lvl4pPr>
              <a:defRPr sz="5200"/>
            </a:lvl4pPr>
            <a:lvl5pPr>
              <a:defRPr sz="52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777099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ey Messaging White">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76253" y="1143000"/>
            <a:ext cx="11239500" cy="4572000"/>
          </a:xfrm>
        </p:spPr>
        <p:txBody>
          <a:bodyPr anchor="ctr"/>
          <a:lstStyle>
            <a:lvl1pPr marL="0" indent="0">
              <a:buNone/>
              <a:defRPr sz="5067">
                <a:solidFill>
                  <a:srgbClr val="000000"/>
                </a:solidFill>
              </a:defRPr>
            </a:lvl1pPr>
            <a:lvl2pPr marL="1891" indent="0">
              <a:buNone/>
              <a:defRPr sz="4533">
                <a:solidFill>
                  <a:srgbClr val="000000"/>
                </a:solidFill>
              </a:defRPr>
            </a:lvl2pPr>
            <a:lvl3pPr>
              <a:defRPr sz="5200"/>
            </a:lvl3pPr>
            <a:lvl4pPr>
              <a:defRPr sz="5200"/>
            </a:lvl4pPr>
            <a:lvl5pPr>
              <a:defRPr sz="5200"/>
            </a:lvl5pPr>
          </a:lstStyle>
          <a:p>
            <a:pPr lvl="0"/>
            <a:r>
              <a:rPr lang="en-US" smtClean="0"/>
              <a:t>Click to edit Master text styles</a:t>
            </a:r>
          </a:p>
          <a:p>
            <a:pPr lvl="1"/>
            <a:r>
              <a:rPr lang="en-US" smtClean="0"/>
              <a:t>Second level</a:t>
            </a:r>
          </a:p>
        </p:txBody>
      </p:sp>
      <p:sp>
        <p:nvSpPr>
          <p:cNvPr id="2" name="Slide Number Placeholder 1"/>
          <p:cNvSpPr>
            <a:spLocks noGrp="1"/>
          </p:cNvSpPr>
          <p:nvPr>
            <p:ph type="sldNum" sz="quarter" idx="11"/>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53085023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Content Blue">
    <p:bg>
      <p:bgPr>
        <a:gradFill flip="none" rotWithShape="1">
          <a:gsLst>
            <a:gs pos="15000">
              <a:srgbClr val="3A397B"/>
            </a:gs>
            <a:gs pos="100000">
              <a:schemeClr val="tx2"/>
            </a:gs>
          </a:gsLst>
          <a:lin ang="18900000" scaled="0"/>
          <a:tileRect/>
        </a:gra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4" y="1309689"/>
            <a:ext cx="11239500" cy="4813300"/>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6254" y="293688"/>
            <a:ext cx="11239500" cy="762000"/>
          </a:xfr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9720459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1_Title Slide Graphic Blue">
    <p:spTree>
      <p:nvGrpSpPr>
        <p:cNvPr id="1" name=""/>
        <p:cNvGrpSpPr/>
        <p:nvPr/>
      </p:nvGrpSpPr>
      <p:grpSpPr>
        <a:xfrm>
          <a:off x="0" y="0"/>
          <a:ext cx="0" cy="0"/>
          <a:chOff x="0" y="0"/>
          <a:chExt cx="0" cy="0"/>
        </a:xfrm>
      </p:grpSpPr>
      <p:sp>
        <p:nvSpPr>
          <p:cNvPr id="14"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1200"/>
            </a:lvl1pPr>
          </a:lstStyle>
          <a:p>
            <a:pPr lvl="0"/>
            <a:r>
              <a:rPr lang="en-US" noProof="0" smtClean="0"/>
              <a:t>Click icon to add picture</a:t>
            </a:r>
            <a:endParaRPr lang="en-US" noProof="0" dirty="0"/>
          </a:p>
        </p:txBody>
      </p:sp>
      <p:sp>
        <p:nvSpPr>
          <p:cNvPr id="16" name="Content Placeholder 4"/>
          <p:cNvSpPr>
            <a:spLocks noGrp="1"/>
          </p:cNvSpPr>
          <p:nvPr>
            <p:ph sz="quarter" idx="12" hasCustomPrompt="1"/>
          </p:nvPr>
        </p:nvSpPr>
        <p:spPr bwMode="white">
          <a:xfrm>
            <a:off x="633984" y="409536"/>
            <a:ext cx="6105483" cy="314325"/>
          </a:xfrm>
          <a:noFill/>
          <a:ln>
            <a:noFill/>
          </a:ln>
        </p:spPr>
        <p:txBody>
          <a:bodyPr vert="horz" wrap="square" lIns="0" tIns="0" rIns="0" bIns="0" numCol="1" anchor="t" anchorCtr="0" compatLnSpc="1">
            <a:prstTxWarp prst="textNoShape">
              <a:avLst/>
            </a:prstTxWarp>
          </a:bodyPr>
          <a:lstStyle>
            <a:lvl1pPr marL="0" indent="0">
              <a:buNone/>
              <a:defRPr lang="en-US" sz="1200" dirty="0">
                <a:solidFill>
                  <a:schemeClr val="bg1"/>
                </a:solidFill>
                <a:latin typeface="EMprint" charset="0"/>
                <a:ea typeface="EMprint" charset="0"/>
                <a:cs typeface="EMprint" charset="0"/>
              </a:defRPr>
            </a:lvl1pPr>
          </a:lstStyle>
          <a:p>
            <a:r>
              <a:rPr lang="en-US" sz="1200" dirty="0" smtClean="0">
                <a:solidFill>
                  <a:schemeClr val="tx1">
                    <a:lumMod val="50000"/>
                    <a:lumOff val="50000"/>
                  </a:schemeClr>
                </a:solidFill>
              </a:rPr>
              <a:t>Extra copy line separated by two spaces, no comma (optional)</a:t>
            </a:r>
          </a:p>
        </p:txBody>
      </p:sp>
      <p:sp>
        <p:nvSpPr>
          <p:cNvPr id="12" name="Content Placeholder 4"/>
          <p:cNvSpPr>
            <a:spLocks noGrp="1"/>
          </p:cNvSpPr>
          <p:nvPr>
            <p:ph sz="quarter" idx="11" hasCustomPrompt="1"/>
          </p:nvPr>
        </p:nvSpPr>
        <p:spPr bwMode="white">
          <a:xfrm>
            <a:off x="633984" y="1576846"/>
            <a:ext cx="6705600" cy="314325"/>
          </a:xfrm>
        </p:spPr>
        <p:txBody>
          <a:bodyPr/>
          <a:lstStyle>
            <a:lvl1pPr marL="0" indent="0">
              <a:buNone/>
              <a:defRPr lang="en-US" sz="1600" kern="1200" dirty="0" smtClean="0">
                <a:solidFill>
                  <a:schemeClr val="bg1"/>
                </a:solidFill>
                <a:latin typeface="EMprint" charset="0"/>
                <a:ea typeface="EMprint" charset="0"/>
                <a:cs typeface="EMprint" charset="0"/>
              </a:defRPr>
            </a:lvl1pPr>
            <a:lvl2pPr>
              <a:defRPr lang="en-US" sz="12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200" kern="1200" dirty="0" smtClean="0">
                <a:solidFill>
                  <a:schemeClr val="bg1"/>
                </a:solidFill>
                <a:latin typeface="+mn-lt"/>
                <a:ea typeface="+mn-ea"/>
                <a:cs typeface="+mn-cs"/>
              </a:defRPr>
            </a:lvl4pPr>
            <a:lvl5pPr>
              <a:defRPr lang="en-US" sz="1200" kern="1200" dirty="0" smtClean="0">
                <a:solidFill>
                  <a:schemeClr val="bg1"/>
                </a:solidFill>
                <a:latin typeface="+mn-lt"/>
                <a:ea typeface="+mn-ea"/>
                <a:cs typeface="+mn-cs"/>
              </a:defRPr>
            </a:lvl5pPr>
          </a:lstStyle>
          <a:p>
            <a:r>
              <a:rPr lang="en-US" dirty="0" smtClean="0"/>
              <a:t>Month Date, Year or sub-headline</a:t>
            </a:r>
            <a:endParaRPr lang="en-US" dirty="0"/>
          </a:p>
        </p:txBody>
      </p:sp>
      <p:sp>
        <p:nvSpPr>
          <p:cNvPr id="8" name="Footer Placeholder 2"/>
          <p:cNvSpPr>
            <a:spLocks noGrp="1"/>
          </p:cNvSpPr>
          <p:nvPr>
            <p:ph type="ftr" sz="quarter" idx="3"/>
          </p:nvPr>
        </p:nvSpPr>
        <p:spPr>
          <a:xfrm>
            <a:off x="9836993" y="6267451"/>
            <a:ext cx="1749640" cy="228600"/>
          </a:xfrm>
          <a:prstGeom prst="rect">
            <a:avLst/>
          </a:prstGeom>
          <a:noFill/>
          <a:ln>
            <a:noFill/>
          </a:ln>
        </p:spPr>
        <p:txBody>
          <a:bodyPr lIns="0" tIns="0" rIns="0" bIns="0" anchor="b"/>
          <a:lstStyle>
            <a:lvl1pPr>
              <a:defRPr lang="en-US" sz="800">
                <a:solidFill>
                  <a:schemeClr val="bg1"/>
                </a:solidFill>
                <a:latin typeface="EMprint" charset="0"/>
                <a:ea typeface="EMprint" charset="0"/>
                <a:cs typeface="EMprint" charset="0"/>
              </a:defRPr>
            </a:lvl1pPr>
          </a:lstStyle>
          <a:p>
            <a:endParaRPr lang="en-US"/>
          </a:p>
        </p:txBody>
      </p:sp>
      <p:sp>
        <p:nvSpPr>
          <p:cNvPr id="11" name="Title 1"/>
          <p:cNvSpPr>
            <a:spLocks noGrp="1"/>
          </p:cNvSpPr>
          <p:nvPr>
            <p:ph type="ctrTitle"/>
          </p:nvPr>
        </p:nvSpPr>
        <p:spPr bwMode="white">
          <a:xfrm>
            <a:off x="633984" y="1900827"/>
            <a:ext cx="9391637" cy="2286000"/>
          </a:xfrm>
        </p:spPr>
        <p:txBody>
          <a:bodyPr>
            <a:noAutofit/>
          </a:bodyPr>
          <a:lstStyle>
            <a:lvl1pPr>
              <a:lnSpc>
                <a:spcPct val="90000"/>
              </a:lnSpc>
              <a:defRPr sz="5400" b="0" i="0" baseline="0">
                <a:solidFill>
                  <a:schemeClr val="bg1"/>
                </a:solidFill>
                <a:latin typeface="EMprint" charset="0"/>
                <a:ea typeface="EMprint" charset="0"/>
                <a:cs typeface="EMprint" charset="0"/>
              </a:defRPr>
            </a:lvl1pPr>
          </a:lstStyle>
          <a:p>
            <a:r>
              <a:rPr lang="en-US" smtClean="0"/>
              <a:t>Click to edit Master title style</a:t>
            </a:r>
            <a:endParaRPr lang="en-US" dirty="0"/>
          </a:p>
        </p:txBody>
      </p:sp>
      <p:pic>
        <p:nvPicPr>
          <p:cNvPr id="9" name="Picture 8"/>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1009275" y="363907"/>
            <a:ext cx="710287" cy="710287"/>
          </a:xfrm>
          <a:prstGeom prst="rect">
            <a:avLst/>
          </a:prstGeom>
        </p:spPr>
      </p:pic>
    </p:spTree>
    <p:extLst>
      <p:ext uri="{BB962C8B-B14F-4D97-AF65-F5344CB8AC3E}">
        <p14:creationId xmlns:p14="http://schemas.microsoft.com/office/powerpoint/2010/main" val="4175874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ex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80060" y="293465"/>
            <a:ext cx="5327320" cy="762737"/>
          </a:xfrm>
        </p:spPr>
        <p:txBody>
          <a:bodyPr/>
          <a:lstStyle>
            <a:lvl1pPr>
              <a:defRPr>
                <a:solidFill>
                  <a:srgbClr val="00A3E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80060" y="1309694"/>
            <a:ext cx="5334000" cy="4525964"/>
          </a:xfrm>
        </p:spPr>
        <p:txBody>
          <a:bodyPr/>
          <a:lstStyle>
            <a:lvl1pPr>
              <a:spcBef>
                <a:spcPts val="536"/>
              </a:spcBef>
              <a:defRPr sz="1600" b="0">
                <a:solidFill>
                  <a:srgbClr val="000000"/>
                </a:solidFill>
              </a:defRPr>
            </a:lvl1pPr>
            <a:lvl2pPr>
              <a:defRPr sz="1400">
                <a:solidFill>
                  <a:srgbClr val="000000"/>
                </a:solidFill>
              </a:defRPr>
            </a:lvl2pPr>
            <a:lvl3pPr>
              <a:defRPr sz="1400">
                <a:solidFill>
                  <a:srgbClr val="000000"/>
                </a:solidFill>
              </a:defRPr>
            </a:lvl3pPr>
            <a:lvl4pPr>
              <a:defRPr sz="1400">
                <a:solidFill>
                  <a:srgbClr val="000000"/>
                </a:solidFill>
              </a:defRPr>
            </a:lvl4pPr>
            <a:lvl5pPr>
              <a:defRPr sz="14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0"/>
          </p:nvPr>
        </p:nvSpPr>
        <p:spPr>
          <a:xfrm>
            <a:off x="6704781" y="0"/>
            <a:ext cx="5487223" cy="6858000"/>
          </a:xfrm>
          <a:solidFill>
            <a:schemeClr val="bg1">
              <a:lumMod val="85000"/>
            </a:schemeClr>
          </a:solidFill>
        </p:spPr>
        <p:txBody>
          <a:bodyPr rtlCol="0">
            <a:noAutofit/>
          </a:bodyPr>
          <a:lstStyle>
            <a:lvl1pPr marL="0" indent="0">
              <a:buNone/>
              <a:defRPr sz="1100">
                <a:solidFill>
                  <a:srgbClr val="000000"/>
                </a:solidFill>
              </a:defRPr>
            </a:lvl1pPr>
          </a:lstStyle>
          <a:p>
            <a:pPr lvl="0"/>
            <a:r>
              <a:rPr lang="en-US" noProof="0" smtClean="0"/>
              <a:t>Click icon to add picture</a:t>
            </a:r>
            <a:endParaRPr lang="en-US" noProof="0"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7126" t="18457" r="63697" b="18457"/>
          <a:stretch/>
        </p:blipFill>
        <p:spPr>
          <a:xfrm>
            <a:off x="421220" y="6196491"/>
            <a:ext cx="515259" cy="494041"/>
          </a:xfrm>
          <a:prstGeom prst="rect">
            <a:avLst/>
          </a:prstGeom>
        </p:spPr>
      </p:pic>
    </p:spTree>
    <p:extLst>
      <p:ext uri="{BB962C8B-B14F-4D97-AF65-F5344CB8AC3E}">
        <p14:creationId xmlns:p14="http://schemas.microsoft.com/office/powerpoint/2010/main" val="11781790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mage with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12192000" cy="6858000"/>
          </a:xfrm>
          <a:solidFill>
            <a:schemeClr val="bg1">
              <a:lumMod val="85000"/>
            </a:schemeClr>
          </a:solidFill>
        </p:spPr>
        <p:txBody>
          <a:bodyPr rtlCol="0">
            <a:noAutofit/>
          </a:bodyPr>
          <a:lstStyle>
            <a:lvl1pPr marL="0" indent="0">
              <a:buNone/>
              <a:defRPr sz="1100"/>
            </a:lvl1pPr>
          </a:lstStyle>
          <a:p>
            <a:pPr lvl="0"/>
            <a:r>
              <a:rPr lang="en-US" noProof="0" smtClean="0"/>
              <a:t>Click icon to add picture</a:t>
            </a:r>
            <a:endParaRPr lang="en-US" noProof="0" dirty="0"/>
          </a:p>
        </p:txBody>
      </p:sp>
      <p:sp>
        <p:nvSpPr>
          <p:cNvPr id="2" name="Title 1"/>
          <p:cNvSpPr>
            <a:spLocks noGrp="1"/>
          </p:cNvSpPr>
          <p:nvPr>
            <p:ph type="title"/>
          </p:nvPr>
        </p:nvSpPr>
        <p:spPr>
          <a:xfrm>
            <a:off x="476254" y="293465"/>
            <a:ext cx="11239500" cy="762737"/>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76254" y="1309694"/>
            <a:ext cx="11239500" cy="4525964"/>
          </a:xfrm>
        </p:spPr>
        <p:txBody>
          <a:bodyPr/>
          <a:lstStyle>
            <a:lvl1pPr marL="0" indent="0">
              <a:buFontTx/>
              <a:buNone/>
              <a:defRPr sz="1600" b="0">
                <a:solidFill>
                  <a:schemeClr val="bg1"/>
                </a:solidFill>
              </a:defRPr>
            </a:lvl1pPr>
            <a:lvl2pPr marL="202679" indent="0">
              <a:buFontTx/>
              <a:buNone/>
              <a:defRPr sz="1400">
                <a:solidFill>
                  <a:schemeClr val="bg1"/>
                </a:solidFill>
              </a:defRPr>
            </a:lvl2pPr>
            <a:lvl3pPr marL="405359" indent="0">
              <a:buFontTx/>
              <a:buNone/>
              <a:defRPr sz="1400">
                <a:solidFill>
                  <a:schemeClr val="bg1"/>
                </a:solidFill>
              </a:defRPr>
            </a:lvl3pPr>
            <a:lvl4pPr marL="615126" indent="0">
              <a:buFontTx/>
              <a:buNone/>
              <a:defRPr sz="1400">
                <a:solidFill>
                  <a:schemeClr val="bg1"/>
                </a:solidFill>
              </a:defRPr>
            </a:lvl4pPr>
            <a:lvl5pPr marL="817804" indent="0">
              <a:buFontTx/>
              <a:buNone/>
              <a:defRPr sz="14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0956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rt Only">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1914144" y="1719072"/>
            <a:ext cx="8382000" cy="4206240"/>
          </a:xfrm>
        </p:spPr>
        <p:txBody>
          <a:bodyPr rtlCol="0" anchor="ctr" anchorCtr="1">
            <a:noAutofit/>
          </a:bodyPr>
          <a:lstStyle>
            <a:lvl1pPr marL="0" indent="0">
              <a:buNone/>
              <a:defRPr sz="1100">
                <a:solidFill>
                  <a:srgbClr val="000000"/>
                </a:solidFill>
              </a:defRPr>
            </a:lvl1pPr>
          </a:lstStyle>
          <a:p>
            <a:pPr lvl="0"/>
            <a:r>
              <a:rPr lang="en-US" noProof="0" smtClean="0"/>
              <a:t>Click icon to add chart</a:t>
            </a:r>
            <a:endParaRPr lang="en-US" noProof="0" dirty="0"/>
          </a:p>
        </p:txBody>
      </p:sp>
      <p:sp>
        <p:nvSpPr>
          <p:cNvPr id="8" name="Content Placeholder 7"/>
          <p:cNvSpPr>
            <a:spLocks noGrp="1"/>
          </p:cNvSpPr>
          <p:nvPr>
            <p:ph sz="quarter" idx="10" hasCustomPrompt="1"/>
          </p:nvPr>
        </p:nvSpPr>
        <p:spPr>
          <a:xfrm>
            <a:off x="476254" y="1304545"/>
            <a:ext cx="11239500" cy="424757"/>
          </a:xfrm>
        </p:spPr>
        <p:txBody>
          <a:bodyPr/>
          <a:lstStyle>
            <a:lvl1pPr marL="0" indent="0">
              <a:buFont typeface="Arial"/>
              <a:buNone/>
              <a:defRPr sz="1400">
                <a:solidFill>
                  <a:srgbClr val="000000"/>
                </a:solidFill>
              </a:defRPr>
            </a:lvl1pPr>
            <a:lvl2pPr>
              <a:defRPr sz="1300"/>
            </a:lvl2pPr>
            <a:lvl3pPr>
              <a:defRPr sz="1300"/>
            </a:lvl3pPr>
            <a:lvl4pPr>
              <a:defRPr sz="1300"/>
            </a:lvl4pPr>
            <a:lvl5pPr>
              <a:defRPr sz="1300"/>
            </a:lvl5pPr>
          </a:lstStyle>
          <a:p>
            <a:pPr lvl="0"/>
            <a:r>
              <a:rPr lang="en-US" dirty="0" smtClean="0"/>
              <a:t>Chart title goes here (optional)</a:t>
            </a:r>
            <a:endParaRPr lang="en-US" dirty="0"/>
          </a:p>
        </p:txBody>
      </p:sp>
      <p:sp>
        <p:nvSpPr>
          <p:cNvPr id="4" name="Title 3"/>
          <p:cNvSpPr>
            <a:spLocks noGrp="1"/>
          </p:cNvSpPr>
          <p:nvPr>
            <p:ph type="title"/>
          </p:nvPr>
        </p:nvSpPr>
        <p:spPr>
          <a:xfrm>
            <a:off x="476254" y="293688"/>
            <a:ext cx="11239500" cy="762000"/>
          </a:xfrm>
        </p:spPr>
        <p:txBody>
          <a:bodyPr/>
          <a:lstStyle/>
          <a:p>
            <a:r>
              <a:rPr lang="en-US" smtClean="0"/>
              <a:t>Click to edit Master title style</a:t>
            </a:r>
            <a:endParaRPr lang="en-US" dirty="0"/>
          </a:p>
        </p:txBody>
      </p:sp>
      <p:sp>
        <p:nvSpPr>
          <p:cNvPr id="2" name="Slide Number Placeholder 1"/>
          <p:cNvSpPr>
            <a:spLocks noGrp="1"/>
          </p:cNvSpPr>
          <p:nvPr>
            <p:ph type="sldNum" sz="quarter" idx="13"/>
          </p:nvPr>
        </p:nvSpPr>
        <p:spPr/>
        <p:txBody>
          <a:bodyPr/>
          <a:lstStyle/>
          <a:p>
            <a:fld id="{B949B017-2D0A-4DC4-80FC-2CA777099DF9}" type="slidenum">
              <a:rPr lang="en-US" smtClean="0"/>
              <a:t>‹#›</a:t>
            </a:fld>
            <a:endParaRPr lang="en-US"/>
          </a:p>
        </p:txBody>
      </p:sp>
      <p:sp>
        <p:nvSpPr>
          <p:cNvPr id="3" name="Footer Placeholder 2"/>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33460193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hart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8303107" y="1304545"/>
            <a:ext cx="3412647" cy="4621845"/>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hart Placeholder 4"/>
          <p:cNvSpPr>
            <a:spLocks noGrp="1"/>
          </p:cNvSpPr>
          <p:nvPr>
            <p:ph type="chart" sz="quarter" idx="12"/>
          </p:nvPr>
        </p:nvSpPr>
        <p:spPr>
          <a:xfrm>
            <a:off x="476251" y="1719072"/>
            <a:ext cx="7543800" cy="4206240"/>
          </a:xfrm>
        </p:spPr>
        <p:txBody>
          <a:bodyPr rtlCol="0" anchor="ctr" anchorCtr="1">
            <a:noAutofit/>
          </a:bodyPr>
          <a:lstStyle>
            <a:lvl1pPr marL="0" indent="0">
              <a:buNone/>
              <a:defRPr sz="1200"/>
            </a:lvl1pPr>
          </a:lstStyle>
          <a:p>
            <a:pPr lvl="0"/>
            <a:r>
              <a:rPr lang="en-US" noProof="0" smtClean="0"/>
              <a:t>Click icon to add chart</a:t>
            </a:r>
            <a:endParaRPr lang="en-US" noProof="0" dirty="0"/>
          </a:p>
        </p:txBody>
      </p:sp>
      <p:sp>
        <p:nvSpPr>
          <p:cNvPr id="2" name="Title 1"/>
          <p:cNvSpPr>
            <a:spLocks noGrp="1"/>
          </p:cNvSpPr>
          <p:nvPr>
            <p:ph type="title"/>
          </p:nvPr>
        </p:nvSpPr>
        <p:spPr>
          <a:xfrm>
            <a:off x="476254" y="293688"/>
            <a:ext cx="11239500" cy="762000"/>
          </a:xfrm>
        </p:spPr>
        <p:txBody>
          <a:bodyPr/>
          <a:lstStyle/>
          <a:p>
            <a:r>
              <a:rPr lang="en-US" smtClean="0"/>
              <a:t>Click to edit Master title style</a:t>
            </a:r>
            <a:endParaRPr lang="en-US"/>
          </a:p>
        </p:txBody>
      </p:sp>
      <p:sp>
        <p:nvSpPr>
          <p:cNvPr id="6" name="Content Placeholder 7"/>
          <p:cNvSpPr>
            <a:spLocks noGrp="1"/>
          </p:cNvSpPr>
          <p:nvPr>
            <p:ph sz="quarter" idx="13" hasCustomPrompt="1"/>
          </p:nvPr>
        </p:nvSpPr>
        <p:spPr>
          <a:xfrm>
            <a:off x="476251" y="1304545"/>
            <a:ext cx="7542040" cy="424757"/>
          </a:xfrm>
          <a:noFill/>
          <a:ln>
            <a:noFill/>
          </a:ln>
        </p:spPr>
        <p:txBody>
          <a:bodyPr vert="horz" wrap="square" lIns="0" tIns="0" rIns="0" bIns="0" numCol="1" anchor="t" anchorCtr="0" compatLnSpc="1">
            <a:prstTxWarp prst="textNoShape">
              <a:avLst/>
            </a:prstTxWarp>
          </a:bodyPr>
          <a:lstStyle>
            <a:lvl1pPr marL="202680" indent="-202680">
              <a:buNone/>
              <a:defRPr lang="en-US" sz="1400" dirty="0"/>
            </a:lvl1pPr>
          </a:lstStyle>
          <a:p>
            <a:pPr marL="0" lvl="0" indent="0"/>
            <a:r>
              <a:rPr lang="en-US" dirty="0" smtClean="0"/>
              <a:t>Chart title goes here (optional)</a:t>
            </a:r>
            <a:endParaRPr lang="en-US" dirty="0"/>
          </a:p>
        </p:txBody>
      </p:sp>
      <p:sp>
        <p:nvSpPr>
          <p:cNvPr id="3" name="Slide Number Placeholder 2"/>
          <p:cNvSpPr>
            <a:spLocks noGrp="1"/>
          </p:cNvSpPr>
          <p:nvPr>
            <p:ph type="sldNum" sz="quarter" idx="14"/>
          </p:nvPr>
        </p:nvSpPr>
        <p:spPr/>
        <p:txBody>
          <a:bodyPr/>
          <a:lstStyle/>
          <a:p>
            <a:fld id="{B949B017-2D0A-4DC4-80FC-2CA777099DF9}" type="slidenum">
              <a:rPr lang="en-US" smtClean="0"/>
              <a:t>‹#›</a:t>
            </a:fld>
            <a:endParaRPr lang="en-US"/>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91436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2" name="Slide Number Placeholder 1"/>
          <p:cNvSpPr>
            <a:spLocks noGrp="1"/>
          </p:cNvSpPr>
          <p:nvPr>
            <p:ph type="sldNum" sz="quarter" idx="10"/>
          </p:nvPr>
        </p:nvSpPr>
        <p:spPr/>
        <p:txBody>
          <a:bodyPr/>
          <a:lstStyle/>
          <a:p>
            <a:pPr algn="r"/>
            <a:fld id="{6BCEAF00-35EE-2349-AC37-D94588E1CC52}" type="slidenum">
              <a:rPr lang="en-US" smtClean="0"/>
              <a:pPr algn="r"/>
              <a:t>‹#›</a:t>
            </a:fld>
            <a:endParaRPr lang="en-US"/>
          </a:p>
        </p:txBody>
      </p:sp>
      <p:sp>
        <p:nvSpPr>
          <p:cNvPr id="4" name="Footer Placeholder 3"/>
          <p:cNvSpPr>
            <a:spLocks noGrp="1"/>
          </p:cNvSpPr>
          <p:nvPr>
            <p:ph type="ftr" sz="quarter" idx="11"/>
          </p:nvPr>
        </p:nvSpPr>
        <p:spPr/>
        <p:txBody>
          <a:bodyPr/>
          <a:lstStyle/>
          <a:p>
            <a:pPr algn="r"/>
            <a:r>
              <a:rPr lang="en-US" smtClean="0"/>
              <a:t>Proprietary</a:t>
            </a:r>
            <a:endParaRPr lang="en-US" dirty="0"/>
          </a:p>
        </p:txBody>
      </p:sp>
    </p:spTree>
    <p:extLst>
      <p:ext uri="{BB962C8B-B14F-4D97-AF65-F5344CB8AC3E}">
        <p14:creationId xmlns:p14="http://schemas.microsoft.com/office/powerpoint/2010/main" val="2542107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321630" y="6446205"/>
            <a:ext cx="396239" cy="175260"/>
          </a:xfrm>
          <a:prstGeom prst="rect">
            <a:avLst/>
          </a:prstGeom>
          <a:noFill/>
          <a:ln>
            <a:noFill/>
          </a:ln>
        </p:spPr>
        <p:txBody>
          <a:bodyPr lIns="0" tIns="0" rIns="0" bIns="0"/>
          <a:lstStyle>
            <a:lvl1pPr>
              <a:defRPr lang="en-US" sz="700" smtClean="0">
                <a:solidFill>
                  <a:schemeClr val="tx1"/>
                </a:solidFill>
                <a:latin typeface="EMprint" charset="0"/>
                <a:ea typeface="EMprint" charset="0"/>
                <a:cs typeface="EMprint" charset="0"/>
              </a:defRPr>
            </a:lvl1pPr>
          </a:lstStyle>
          <a:p>
            <a:fld id="{B949B017-2D0A-4DC4-80FC-2CA777099DF9}" type="slidenum">
              <a:rPr lang="en-US" smtClean="0"/>
              <a:t>‹#›</a:t>
            </a:fld>
            <a:endParaRPr lang="en-US"/>
          </a:p>
        </p:txBody>
      </p:sp>
      <p:sp>
        <p:nvSpPr>
          <p:cNvPr id="1026" name="Title Placeholder 1"/>
          <p:cNvSpPr>
            <a:spLocks noGrp="1"/>
          </p:cNvSpPr>
          <p:nvPr>
            <p:ph type="title"/>
          </p:nvPr>
        </p:nvSpPr>
        <p:spPr bwMode="auto">
          <a:xfrm>
            <a:off x="476254" y="293688"/>
            <a:ext cx="11239500"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76254" y="1312866"/>
            <a:ext cx="11239500" cy="480536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2"/>
          <p:cNvSpPr>
            <a:spLocks noGrp="1"/>
          </p:cNvSpPr>
          <p:nvPr>
            <p:ph type="ftr" sz="quarter" idx="3"/>
          </p:nvPr>
        </p:nvSpPr>
        <p:spPr>
          <a:xfrm>
            <a:off x="7445084" y="6446206"/>
            <a:ext cx="3860800" cy="184889"/>
          </a:xfrm>
          <a:prstGeom prst="rect">
            <a:avLst/>
          </a:prstGeom>
          <a:noFill/>
          <a:ln>
            <a:noFill/>
          </a:ln>
        </p:spPr>
        <p:txBody>
          <a:bodyPr lIns="0" tIns="0" rIns="0" bIns="0"/>
          <a:lstStyle>
            <a:lvl1pPr>
              <a:defRPr lang="en-US" sz="700">
                <a:latin typeface="EMprint" charset="0"/>
                <a:ea typeface="EMprint" charset="0"/>
                <a:cs typeface="EMprint" charset="0"/>
              </a:defRPr>
            </a:lvl1pPr>
          </a:lstStyle>
          <a:p>
            <a:endParaRPr lang="en-US"/>
          </a:p>
        </p:txBody>
      </p:sp>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l="7126" t="18457" r="63697" b="18457"/>
          <a:stretch/>
        </p:blipFill>
        <p:spPr>
          <a:xfrm>
            <a:off x="421220" y="6196491"/>
            <a:ext cx="515259" cy="494041"/>
          </a:xfrm>
          <a:prstGeom prst="rect">
            <a:avLst/>
          </a:prstGeom>
        </p:spPr>
      </p:pic>
    </p:spTree>
    <p:extLst>
      <p:ext uri="{BB962C8B-B14F-4D97-AF65-F5344CB8AC3E}">
        <p14:creationId xmlns:p14="http://schemas.microsoft.com/office/powerpoint/2010/main" val="315759526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Lst>
  <p:timing>
    <p:tnLst>
      <p:par>
        <p:cTn id="1" dur="indefinite" restart="never" nodeType="tmRoot"/>
      </p:par>
    </p:tnLst>
  </p:timing>
  <p:txStyles>
    <p:title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p:titleStyle>
    <p:body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EMprint" charset="0"/>
          <a:ea typeface="EMprint" charset="0"/>
          <a:cs typeface="EMprint" charset="0"/>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EMprint" charset="0"/>
          <a:ea typeface="EMprint" charset="0"/>
          <a:cs typeface="EMprint" charset="0"/>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94" rtl="0" eaLnBrk="1" latinLnBrk="0" hangingPunct="1">
        <a:defRPr sz="1600" kern="1200">
          <a:solidFill>
            <a:schemeClr val="tx1"/>
          </a:solidFill>
          <a:latin typeface="+mn-lt"/>
          <a:ea typeface="+mn-ea"/>
          <a:cs typeface="+mn-cs"/>
        </a:defRPr>
      </a:lvl1pPr>
      <a:lvl2pPr marL="408194" algn="l" defTabSz="408194" rtl="0" eaLnBrk="1" latinLnBrk="0" hangingPunct="1">
        <a:defRPr sz="1600" kern="1200">
          <a:solidFill>
            <a:schemeClr val="tx1"/>
          </a:solidFill>
          <a:latin typeface="+mn-lt"/>
          <a:ea typeface="+mn-ea"/>
          <a:cs typeface="+mn-cs"/>
        </a:defRPr>
      </a:lvl2pPr>
      <a:lvl3pPr marL="816388" algn="l" defTabSz="408194" rtl="0" eaLnBrk="1" latinLnBrk="0" hangingPunct="1">
        <a:defRPr sz="1600" kern="1200">
          <a:solidFill>
            <a:schemeClr val="tx1"/>
          </a:solidFill>
          <a:latin typeface="+mn-lt"/>
          <a:ea typeface="+mn-ea"/>
          <a:cs typeface="+mn-cs"/>
        </a:defRPr>
      </a:lvl3pPr>
      <a:lvl4pPr marL="1224582" algn="l" defTabSz="408194" rtl="0" eaLnBrk="1" latinLnBrk="0" hangingPunct="1">
        <a:defRPr sz="1600" kern="1200">
          <a:solidFill>
            <a:schemeClr val="tx1"/>
          </a:solidFill>
          <a:latin typeface="+mn-lt"/>
          <a:ea typeface="+mn-ea"/>
          <a:cs typeface="+mn-cs"/>
        </a:defRPr>
      </a:lvl4pPr>
      <a:lvl5pPr marL="1632776" algn="l" defTabSz="408194" rtl="0" eaLnBrk="1" latinLnBrk="0" hangingPunct="1">
        <a:defRPr sz="1600" kern="1200">
          <a:solidFill>
            <a:schemeClr val="tx1"/>
          </a:solidFill>
          <a:latin typeface="+mn-lt"/>
          <a:ea typeface="+mn-ea"/>
          <a:cs typeface="+mn-cs"/>
        </a:defRPr>
      </a:lvl5pPr>
      <a:lvl6pPr marL="2040969" algn="l" defTabSz="408194" rtl="0" eaLnBrk="1" latinLnBrk="0" hangingPunct="1">
        <a:defRPr sz="1600" kern="1200">
          <a:solidFill>
            <a:schemeClr val="tx1"/>
          </a:solidFill>
          <a:latin typeface="+mn-lt"/>
          <a:ea typeface="+mn-ea"/>
          <a:cs typeface="+mn-cs"/>
        </a:defRPr>
      </a:lvl6pPr>
      <a:lvl7pPr marL="2449163" algn="l" defTabSz="408194" rtl="0" eaLnBrk="1" latinLnBrk="0" hangingPunct="1">
        <a:defRPr sz="1600" kern="1200">
          <a:solidFill>
            <a:schemeClr val="tx1"/>
          </a:solidFill>
          <a:latin typeface="+mn-lt"/>
          <a:ea typeface="+mn-ea"/>
          <a:cs typeface="+mn-cs"/>
        </a:defRPr>
      </a:lvl7pPr>
      <a:lvl8pPr marL="2857357" algn="l" defTabSz="408194" rtl="0" eaLnBrk="1" latinLnBrk="0" hangingPunct="1">
        <a:defRPr sz="1600" kern="1200">
          <a:solidFill>
            <a:schemeClr val="tx1"/>
          </a:solidFill>
          <a:latin typeface="+mn-lt"/>
          <a:ea typeface="+mn-ea"/>
          <a:cs typeface="+mn-cs"/>
        </a:defRPr>
      </a:lvl8pPr>
      <a:lvl9pPr marL="3265551" algn="l" defTabSz="40819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321629" y="6446205"/>
            <a:ext cx="396239" cy="175260"/>
          </a:xfrm>
          <a:prstGeom prst="rect">
            <a:avLst/>
          </a:prstGeom>
          <a:noFill/>
          <a:ln>
            <a:noFill/>
          </a:ln>
        </p:spPr>
        <p:txBody>
          <a:bodyPr lIns="0" tIns="0" rIns="0" bIns="0"/>
          <a:lstStyle>
            <a:lvl1pPr>
              <a:defRPr lang="en-US" sz="933" smtClean="0">
                <a:solidFill>
                  <a:schemeClr val="tx1"/>
                </a:solidFill>
                <a:latin typeface="EMprint" charset="0"/>
                <a:ea typeface="EMprint" charset="0"/>
                <a:cs typeface="EMprint" charset="0"/>
              </a:defRPr>
            </a:lvl1pPr>
          </a:lstStyle>
          <a:p>
            <a:fld id="{B949B017-2D0A-4DC4-80FC-2CA777099DF9}" type="slidenum">
              <a:rPr lang="en-US" smtClean="0"/>
              <a:t>‹#›</a:t>
            </a:fld>
            <a:endParaRPr lang="en-US"/>
          </a:p>
        </p:txBody>
      </p:sp>
      <p:sp>
        <p:nvSpPr>
          <p:cNvPr id="1026" name="Title Placeholder 1"/>
          <p:cNvSpPr>
            <a:spLocks noGrp="1"/>
          </p:cNvSpPr>
          <p:nvPr>
            <p:ph type="title"/>
          </p:nvPr>
        </p:nvSpPr>
        <p:spPr bwMode="auto">
          <a:xfrm>
            <a:off x="476253" y="293688"/>
            <a:ext cx="11239500"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76253" y="1312865"/>
            <a:ext cx="11239500" cy="480536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2"/>
          <p:cNvSpPr>
            <a:spLocks noGrp="1"/>
          </p:cNvSpPr>
          <p:nvPr>
            <p:ph type="ftr" sz="quarter" idx="3"/>
          </p:nvPr>
        </p:nvSpPr>
        <p:spPr>
          <a:xfrm>
            <a:off x="7445084" y="6446205"/>
            <a:ext cx="3860800" cy="184889"/>
          </a:xfrm>
          <a:prstGeom prst="rect">
            <a:avLst/>
          </a:prstGeom>
          <a:noFill/>
          <a:ln>
            <a:noFill/>
          </a:ln>
        </p:spPr>
        <p:txBody>
          <a:bodyPr lIns="0" tIns="0" rIns="0" bIns="0"/>
          <a:lstStyle>
            <a:lvl1pPr>
              <a:defRPr lang="en-US" sz="933">
                <a:latin typeface="EMprint" charset="0"/>
                <a:ea typeface="EMprint" charset="0"/>
                <a:cs typeface="EMprint" charset="0"/>
              </a:defRPr>
            </a:lvl1pPr>
          </a:lstStyle>
          <a:p>
            <a:endParaRPr lang="en-US"/>
          </a:p>
        </p:txBody>
      </p:sp>
      <p:pic>
        <p:nvPicPr>
          <p:cNvPr id="10" name="Picture 9"/>
          <p:cNvPicPr>
            <a:picLocks noChangeAspect="1"/>
          </p:cNvPicPr>
          <p:nvPr/>
        </p:nvPicPr>
        <p:blipFill rotWithShape="1">
          <a:blip r:embed="rId20" cstate="print">
            <a:extLst>
              <a:ext uri="{28A0092B-C50C-407E-A947-70E740481C1C}">
                <a14:useLocalDpi xmlns:a14="http://schemas.microsoft.com/office/drawing/2010/main" val="0"/>
              </a:ext>
            </a:extLst>
          </a:blip>
          <a:srcRect l="7126" t="18457" r="63697" b="18457"/>
          <a:stretch/>
        </p:blipFill>
        <p:spPr>
          <a:xfrm>
            <a:off x="421220" y="6196490"/>
            <a:ext cx="515259" cy="494041"/>
          </a:xfrm>
          <a:prstGeom prst="rect">
            <a:avLst/>
          </a:prstGeom>
        </p:spPr>
      </p:pic>
    </p:spTree>
    <p:extLst>
      <p:ext uri="{BB962C8B-B14F-4D97-AF65-F5344CB8AC3E}">
        <p14:creationId xmlns:p14="http://schemas.microsoft.com/office/powerpoint/2010/main" val="21131093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Lst>
  <p:timing>
    <p:tnLst>
      <p:par>
        <p:cTn id="1" dur="indefinite" restart="never" nodeType="tmRoot"/>
      </p:par>
    </p:tnLst>
  </p:timing>
  <p:txStyles>
    <p:titleStyle>
      <a:lvl1pPr algn="l" defTabSz="544245" rtl="0" eaLnBrk="1" fontAlgn="base" hangingPunct="1">
        <a:spcBef>
          <a:spcPct val="0"/>
        </a:spcBef>
        <a:spcAft>
          <a:spcPct val="0"/>
        </a:spcAft>
        <a:defRPr sz="3467" kern="1200">
          <a:solidFill>
            <a:srgbClr val="00A3E0"/>
          </a:solidFill>
          <a:latin typeface="EMprint" charset="0"/>
          <a:ea typeface="EMprint" charset="0"/>
          <a:cs typeface="EMprint" charset="0"/>
        </a:defRPr>
      </a:lvl1pPr>
      <a:lvl2pPr algn="l" defTabSz="544245" rtl="0" eaLnBrk="1" fontAlgn="base" hangingPunct="1">
        <a:spcBef>
          <a:spcPct val="0"/>
        </a:spcBef>
        <a:spcAft>
          <a:spcPct val="0"/>
        </a:spcAft>
        <a:defRPr sz="3333">
          <a:solidFill>
            <a:schemeClr val="tx1"/>
          </a:solidFill>
          <a:latin typeface="Arial" charset="0"/>
          <a:ea typeface="ヒラギノ角ゴ Pro W3" charset="0"/>
          <a:cs typeface="Arial" charset="0"/>
        </a:defRPr>
      </a:lvl2pPr>
      <a:lvl3pPr algn="l" defTabSz="544245" rtl="0" eaLnBrk="1" fontAlgn="base" hangingPunct="1">
        <a:spcBef>
          <a:spcPct val="0"/>
        </a:spcBef>
        <a:spcAft>
          <a:spcPct val="0"/>
        </a:spcAft>
        <a:defRPr sz="3333">
          <a:solidFill>
            <a:schemeClr val="tx1"/>
          </a:solidFill>
          <a:latin typeface="Arial" charset="0"/>
          <a:ea typeface="ヒラギノ角ゴ Pro W3" charset="0"/>
          <a:cs typeface="Arial" charset="0"/>
        </a:defRPr>
      </a:lvl3pPr>
      <a:lvl4pPr algn="l" defTabSz="544245" rtl="0" eaLnBrk="1" fontAlgn="base" hangingPunct="1">
        <a:spcBef>
          <a:spcPct val="0"/>
        </a:spcBef>
        <a:spcAft>
          <a:spcPct val="0"/>
        </a:spcAft>
        <a:defRPr sz="3333">
          <a:solidFill>
            <a:schemeClr val="tx1"/>
          </a:solidFill>
          <a:latin typeface="Arial" charset="0"/>
          <a:ea typeface="ヒラギノ角ゴ Pro W3" charset="0"/>
          <a:cs typeface="Arial" charset="0"/>
        </a:defRPr>
      </a:lvl4pPr>
      <a:lvl5pPr algn="l" defTabSz="544245" rtl="0" eaLnBrk="1" fontAlgn="base" hangingPunct="1">
        <a:spcBef>
          <a:spcPct val="0"/>
        </a:spcBef>
        <a:spcAft>
          <a:spcPct val="0"/>
        </a:spcAft>
        <a:defRPr sz="3333">
          <a:solidFill>
            <a:schemeClr val="tx1"/>
          </a:solidFill>
          <a:latin typeface="Arial" charset="0"/>
          <a:ea typeface="ヒラギノ角ゴ Pro W3" charset="0"/>
          <a:cs typeface="Arial" charset="0"/>
        </a:defRPr>
      </a:lvl5pPr>
      <a:lvl6pPr marL="544245" algn="l" defTabSz="544245" rtl="0" eaLnBrk="1" fontAlgn="base" hangingPunct="1">
        <a:spcBef>
          <a:spcPct val="0"/>
        </a:spcBef>
        <a:spcAft>
          <a:spcPct val="0"/>
        </a:spcAft>
        <a:defRPr sz="3333">
          <a:solidFill>
            <a:schemeClr val="tx1"/>
          </a:solidFill>
          <a:latin typeface="Arial" charset="0"/>
          <a:ea typeface="ヒラギノ角ゴ Pro W3" charset="0"/>
        </a:defRPr>
      </a:lvl6pPr>
      <a:lvl7pPr marL="1088490" algn="l" defTabSz="544245" rtl="0" eaLnBrk="1" fontAlgn="base" hangingPunct="1">
        <a:spcBef>
          <a:spcPct val="0"/>
        </a:spcBef>
        <a:spcAft>
          <a:spcPct val="0"/>
        </a:spcAft>
        <a:defRPr sz="3333">
          <a:solidFill>
            <a:schemeClr val="tx1"/>
          </a:solidFill>
          <a:latin typeface="Arial" charset="0"/>
          <a:ea typeface="ヒラギノ角ゴ Pro W3" charset="0"/>
        </a:defRPr>
      </a:lvl7pPr>
      <a:lvl8pPr marL="1632735" algn="l" defTabSz="544245" rtl="0" eaLnBrk="1" fontAlgn="base" hangingPunct="1">
        <a:spcBef>
          <a:spcPct val="0"/>
        </a:spcBef>
        <a:spcAft>
          <a:spcPct val="0"/>
        </a:spcAft>
        <a:defRPr sz="3333">
          <a:solidFill>
            <a:schemeClr val="tx1"/>
          </a:solidFill>
          <a:latin typeface="Arial" charset="0"/>
          <a:ea typeface="ヒラギノ角ゴ Pro W3" charset="0"/>
        </a:defRPr>
      </a:lvl8pPr>
      <a:lvl9pPr marL="2176980" algn="l" defTabSz="544245" rtl="0" eaLnBrk="1" fontAlgn="base" hangingPunct="1">
        <a:spcBef>
          <a:spcPct val="0"/>
        </a:spcBef>
        <a:spcAft>
          <a:spcPct val="0"/>
        </a:spcAft>
        <a:defRPr sz="3333">
          <a:solidFill>
            <a:schemeClr val="tx1"/>
          </a:solidFill>
          <a:latin typeface="Arial" charset="0"/>
          <a:ea typeface="ヒラギノ角ゴ Pro W3" charset="0"/>
        </a:defRPr>
      </a:lvl9pPr>
    </p:titleStyle>
    <p:bodyStyle>
      <a:lvl1pPr marL="270233" indent="-270233" algn="l" defTabSz="544245" rtl="0" eaLnBrk="1" fontAlgn="base" hangingPunct="1">
        <a:spcBef>
          <a:spcPct val="0"/>
        </a:spcBef>
        <a:spcAft>
          <a:spcPct val="0"/>
        </a:spcAft>
        <a:buFont typeface="Arial" charset="0"/>
        <a:buChar char="•"/>
        <a:defRPr sz="2133" kern="1200">
          <a:solidFill>
            <a:srgbClr val="000000"/>
          </a:solidFill>
          <a:latin typeface="EMprint" charset="0"/>
          <a:ea typeface="EMprint" charset="0"/>
          <a:cs typeface="EMprint" charset="0"/>
        </a:defRPr>
      </a:lvl1pPr>
      <a:lvl2pPr marL="540465" indent="-270233" algn="l" defTabSz="544245" rtl="0" eaLnBrk="1" fontAlgn="base" hangingPunct="1">
        <a:spcBef>
          <a:spcPts val="715"/>
        </a:spcBef>
        <a:spcAft>
          <a:spcPct val="0"/>
        </a:spcAft>
        <a:buFont typeface="Arial" charset="0"/>
        <a:buChar char="•"/>
        <a:defRPr sz="1867" kern="1200">
          <a:solidFill>
            <a:srgbClr val="000000"/>
          </a:solidFill>
          <a:latin typeface="EMprint" charset="0"/>
          <a:ea typeface="EMprint" charset="0"/>
          <a:cs typeface="EMprint" charset="0"/>
        </a:defRPr>
      </a:lvl2pPr>
      <a:lvl3pPr marL="820147" indent="-279681" algn="l" defTabSz="544245" rtl="0" eaLnBrk="1" fontAlgn="base" hangingPunct="1">
        <a:spcBef>
          <a:spcPct val="0"/>
        </a:spcBef>
        <a:spcAft>
          <a:spcPct val="0"/>
        </a:spcAft>
        <a:buFont typeface="Arial" charset="0"/>
        <a:buChar char="•"/>
        <a:defRPr sz="1867" kern="1200">
          <a:solidFill>
            <a:srgbClr val="000000"/>
          </a:solidFill>
          <a:latin typeface="EMprint" charset="0"/>
          <a:ea typeface="EMprint" charset="0"/>
          <a:cs typeface="EMprint" charset="0"/>
        </a:defRPr>
      </a:lvl3pPr>
      <a:lvl4pPr marL="1090381" indent="-270233" algn="l" defTabSz="678418" rtl="0" eaLnBrk="1" fontAlgn="base" hangingPunct="1">
        <a:spcBef>
          <a:spcPct val="0"/>
        </a:spcBef>
        <a:spcAft>
          <a:spcPct val="0"/>
        </a:spcAft>
        <a:buFont typeface="Arial" charset="0"/>
        <a:buChar char="•"/>
        <a:defRPr sz="1867" kern="1200">
          <a:solidFill>
            <a:srgbClr val="000000"/>
          </a:solidFill>
          <a:latin typeface="EMprint" charset="0"/>
          <a:ea typeface="EMprint" charset="0"/>
          <a:cs typeface="EMprint" charset="0"/>
        </a:defRPr>
      </a:lvl4pPr>
      <a:lvl5pPr marL="1360613" indent="-270233" algn="l" defTabSz="544245" rtl="0" eaLnBrk="1" fontAlgn="base" hangingPunct="1">
        <a:spcBef>
          <a:spcPct val="0"/>
        </a:spcBef>
        <a:spcAft>
          <a:spcPct val="0"/>
        </a:spcAft>
        <a:buFont typeface="Arial" charset="0"/>
        <a:buChar char="•"/>
        <a:defRPr sz="1867" kern="1200">
          <a:solidFill>
            <a:srgbClr val="000000"/>
          </a:solidFill>
          <a:latin typeface="EMprint" charset="0"/>
          <a:ea typeface="EMprint" charset="0"/>
          <a:cs typeface="EMprint" charset="0"/>
        </a:defRPr>
      </a:lvl5pPr>
      <a:lvl6pPr marL="2993346" indent="-272123" algn="l" defTabSz="544245" rtl="0" eaLnBrk="1" latinLnBrk="0" hangingPunct="1">
        <a:spcBef>
          <a:spcPct val="20000"/>
        </a:spcBef>
        <a:buFont typeface="Arial"/>
        <a:buChar char="•"/>
        <a:defRPr sz="2400" kern="1200">
          <a:solidFill>
            <a:schemeClr val="tx1"/>
          </a:solidFill>
          <a:latin typeface="+mn-lt"/>
          <a:ea typeface="+mn-ea"/>
          <a:cs typeface="+mn-cs"/>
        </a:defRPr>
      </a:lvl6pPr>
      <a:lvl7pPr marL="3537592" indent="-272123" algn="l" defTabSz="544245" rtl="0" eaLnBrk="1" latinLnBrk="0" hangingPunct="1">
        <a:spcBef>
          <a:spcPct val="20000"/>
        </a:spcBef>
        <a:buFont typeface="Arial"/>
        <a:buChar char="•"/>
        <a:defRPr sz="2400" kern="1200">
          <a:solidFill>
            <a:schemeClr val="tx1"/>
          </a:solidFill>
          <a:latin typeface="+mn-lt"/>
          <a:ea typeface="+mn-ea"/>
          <a:cs typeface="+mn-cs"/>
        </a:defRPr>
      </a:lvl7pPr>
      <a:lvl8pPr marL="4081837" indent="-272123" algn="l" defTabSz="544245" rtl="0" eaLnBrk="1" latinLnBrk="0" hangingPunct="1">
        <a:spcBef>
          <a:spcPct val="20000"/>
        </a:spcBef>
        <a:buFont typeface="Arial"/>
        <a:buChar char="•"/>
        <a:defRPr sz="2400" kern="1200">
          <a:solidFill>
            <a:schemeClr val="tx1"/>
          </a:solidFill>
          <a:latin typeface="+mn-lt"/>
          <a:ea typeface="+mn-ea"/>
          <a:cs typeface="+mn-cs"/>
        </a:defRPr>
      </a:lvl8pPr>
      <a:lvl9pPr marL="4626082" indent="-272123" algn="l" defTabSz="544245"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4245" rtl="0" eaLnBrk="1" latinLnBrk="0" hangingPunct="1">
        <a:defRPr sz="2133" kern="1200">
          <a:solidFill>
            <a:schemeClr val="tx1"/>
          </a:solidFill>
          <a:latin typeface="+mn-lt"/>
          <a:ea typeface="+mn-ea"/>
          <a:cs typeface="+mn-cs"/>
        </a:defRPr>
      </a:lvl1pPr>
      <a:lvl2pPr marL="544245" algn="l" defTabSz="544245" rtl="0" eaLnBrk="1" latinLnBrk="0" hangingPunct="1">
        <a:defRPr sz="2133" kern="1200">
          <a:solidFill>
            <a:schemeClr val="tx1"/>
          </a:solidFill>
          <a:latin typeface="+mn-lt"/>
          <a:ea typeface="+mn-ea"/>
          <a:cs typeface="+mn-cs"/>
        </a:defRPr>
      </a:lvl2pPr>
      <a:lvl3pPr marL="1088490" algn="l" defTabSz="544245" rtl="0" eaLnBrk="1" latinLnBrk="0" hangingPunct="1">
        <a:defRPr sz="2133" kern="1200">
          <a:solidFill>
            <a:schemeClr val="tx1"/>
          </a:solidFill>
          <a:latin typeface="+mn-lt"/>
          <a:ea typeface="+mn-ea"/>
          <a:cs typeface="+mn-cs"/>
        </a:defRPr>
      </a:lvl3pPr>
      <a:lvl4pPr marL="1632735" algn="l" defTabSz="544245" rtl="0" eaLnBrk="1" latinLnBrk="0" hangingPunct="1">
        <a:defRPr sz="2133" kern="1200">
          <a:solidFill>
            <a:schemeClr val="tx1"/>
          </a:solidFill>
          <a:latin typeface="+mn-lt"/>
          <a:ea typeface="+mn-ea"/>
          <a:cs typeface="+mn-cs"/>
        </a:defRPr>
      </a:lvl4pPr>
      <a:lvl5pPr marL="2176980" algn="l" defTabSz="544245" rtl="0" eaLnBrk="1" latinLnBrk="0" hangingPunct="1">
        <a:defRPr sz="2133" kern="1200">
          <a:solidFill>
            <a:schemeClr val="tx1"/>
          </a:solidFill>
          <a:latin typeface="+mn-lt"/>
          <a:ea typeface="+mn-ea"/>
          <a:cs typeface="+mn-cs"/>
        </a:defRPr>
      </a:lvl5pPr>
      <a:lvl6pPr marL="2721224" algn="l" defTabSz="544245" rtl="0" eaLnBrk="1" latinLnBrk="0" hangingPunct="1">
        <a:defRPr sz="2133" kern="1200">
          <a:solidFill>
            <a:schemeClr val="tx1"/>
          </a:solidFill>
          <a:latin typeface="+mn-lt"/>
          <a:ea typeface="+mn-ea"/>
          <a:cs typeface="+mn-cs"/>
        </a:defRPr>
      </a:lvl6pPr>
      <a:lvl7pPr marL="3265469" algn="l" defTabSz="544245" rtl="0" eaLnBrk="1" latinLnBrk="0" hangingPunct="1">
        <a:defRPr sz="2133" kern="1200">
          <a:solidFill>
            <a:schemeClr val="tx1"/>
          </a:solidFill>
          <a:latin typeface="+mn-lt"/>
          <a:ea typeface="+mn-ea"/>
          <a:cs typeface="+mn-cs"/>
        </a:defRPr>
      </a:lvl7pPr>
      <a:lvl8pPr marL="3809714" algn="l" defTabSz="544245" rtl="0" eaLnBrk="1" latinLnBrk="0" hangingPunct="1">
        <a:defRPr sz="2133" kern="1200">
          <a:solidFill>
            <a:schemeClr val="tx1"/>
          </a:solidFill>
          <a:latin typeface="+mn-lt"/>
          <a:ea typeface="+mn-ea"/>
          <a:cs typeface="+mn-cs"/>
        </a:defRPr>
      </a:lvl8pPr>
      <a:lvl9pPr marL="4353959" algn="l" defTabSz="544245"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help.rallydev.com/sites/default/files/multimedia/Metrics%20-%20CT%20Confidence%20Levels_0.png"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comments" Target="../comments/commen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86.png"/><Relationship Id="rId7" Type="http://schemas.openxmlformats.org/officeDocument/2006/relationships/diagramQuickStyle" Target="../diagrams/quickStyle16.xm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87.jpeg"/><Relationship Id="rId9" Type="http://schemas.microsoft.com/office/2007/relationships/diagramDrawing" Target="../diagrams/drawing16.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microsoft.com/office/2007/relationships/hdphoto" Target="../media/hdphoto1.wdp"/></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google.com/url?sa=i&amp;rct=j&amp;q=&amp;esrc=s&amp;source=images&amp;cd=&amp;cad=rja&amp;uact=8&amp;ved=0ahUKEwjH6OPUkLnJAhUG4iYKHc0kD8EQjRwIBw&amp;url=https://commons.wikimedia.org/wiki/File:Yammer_logo.png&amp;psig=AFQjCNFog2XYVUGsrt87ccAoiLLS-KXPwQ&amp;ust=1449006645971160" TargetMode="Externa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diagramColors" Target="../diagrams/colors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0" Type="http://schemas.openxmlformats.org/officeDocument/2006/relationships/diagramData" Target="../diagrams/data3.xml"/><Relationship Id="rId4" Type="http://schemas.openxmlformats.org/officeDocument/2006/relationships/diagramLayout" Target="../diagrams/layout2.xml"/><Relationship Id="rId9" Type="http://schemas.openxmlformats.org/officeDocument/2006/relationships/image" Target="../media/image24.png"/><Relationship Id="rId14" Type="http://schemas.microsoft.com/office/2007/relationships/diagramDrawing" Target="../diagrams/drawing3.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goto/timfrombangkok"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5.png"/><Relationship Id="rId4" Type="http://schemas.openxmlformats.org/officeDocument/2006/relationships/image" Target="../media/image5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iai8aOoM7NAhUl4oMKHb4hAEEQjRwIBw&amp;url=http://www.alamy.com/stock-photo/starbucks-barista.html&amp;bvm=bv.125801520,d.amc&amp;psig=AFQjCNFAXEoIn7LcwVRljMiEW7081gCQhA&amp;ust=1467324544500899"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6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microsoft.com/office/2007/relationships/hdphoto" Target="../media/hdphoto4.wdp"/></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microsoft.com/office/2007/relationships/hdphoto" Target="../media/hdphoto5.wdp"/></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microsoft.com/office/2007/relationships/hdphoto" Target="../media/hdphoto5.wdp"/></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5.jpeg"/></Relationships>
</file>

<file path=ppt/slides/_rels/slide7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7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 Id="rId9" Type="http://schemas.openxmlformats.org/officeDocument/2006/relationships/image" Target="../media/image72.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comments" Target="../comments/comment8.xml"/></Relationships>
</file>

<file path=ppt/slides/_rels/slide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18.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Kanban Overview</a:t>
            </a:r>
            <a:endParaRPr lang="en-US" sz="4400" dirty="0"/>
          </a:p>
        </p:txBody>
      </p:sp>
    </p:spTree>
    <p:extLst>
      <p:ext uri="{BB962C8B-B14F-4D97-AF65-F5344CB8AC3E}">
        <p14:creationId xmlns:p14="http://schemas.microsoft.com/office/powerpoint/2010/main" val="3727896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The Goal: Sustainable Shortest Lead Time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495" y="461609"/>
            <a:ext cx="8597328" cy="6272416"/>
          </a:xfrm>
          <a:prstGeom prst="rect">
            <a:avLst/>
          </a:prstGeom>
        </p:spPr>
      </p:pic>
      <p:pic>
        <p:nvPicPr>
          <p:cNvPr id="5" name="Picture 4"/>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r="-10238"/>
          <a:stretch/>
        </p:blipFill>
        <p:spPr>
          <a:xfrm>
            <a:off x="11004554" y="6169543"/>
            <a:ext cx="711199" cy="564482"/>
          </a:xfrm>
          <a:prstGeom prst="rect">
            <a:avLst/>
          </a:prstGeom>
        </p:spPr>
      </p:pic>
    </p:spTree>
    <p:extLst>
      <p:ext uri="{BB962C8B-B14F-4D97-AF65-F5344CB8AC3E}">
        <p14:creationId xmlns:p14="http://schemas.microsoft.com/office/powerpoint/2010/main" val="42733578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981200" y="1192390"/>
            <a:ext cx="8412480" cy="4933774"/>
          </a:xfrm>
        </p:spPr>
        <p:txBody>
          <a:bodyPr>
            <a:normAutofit/>
          </a:bodyPr>
          <a:lstStyle/>
          <a:p>
            <a:r>
              <a:rPr lang="en-US" dirty="0" smtClean="0"/>
              <a:t>Metrics </a:t>
            </a:r>
            <a:r>
              <a:rPr lang="th-TH" dirty="0" smtClean="0"/>
              <a:t>– </a:t>
            </a:r>
            <a:r>
              <a:rPr lang="en-US" dirty="0" smtClean="0"/>
              <a:t>Understand where you are &amp; where you can improve</a:t>
            </a:r>
            <a:endParaRPr lang="th-TH" dirty="0" smtClean="0"/>
          </a:p>
          <a:p>
            <a:pPr lvl="1"/>
            <a:r>
              <a:rPr lang="en-US" dirty="0" smtClean="0"/>
              <a:t>Metrics should be done on a cadence</a:t>
            </a:r>
          </a:p>
          <a:p>
            <a:pPr fontAlgn="ctr"/>
            <a:r>
              <a:rPr lang="en-US" dirty="0" smtClean="0"/>
              <a:t>Metrics in Kanban</a:t>
            </a:r>
          </a:p>
          <a:p>
            <a:pPr lvl="1" fontAlgn="ctr"/>
            <a:r>
              <a:rPr lang="en-US" dirty="0" smtClean="0"/>
              <a:t>Average lead time</a:t>
            </a:r>
            <a:endParaRPr lang="en-US" dirty="0"/>
          </a:p>
          <a:p>
            <a:pPr lvl="1" fontAlgn="ctr"/>
            <a:r>
              <a:rPr lang="en-US" dirty="0" smtClean="0"/>
              <a:t>Lead </a:t>
            </a:r>
            <a:r>
              <a:rPr lang="en-US" dirty="0"/>
              <a:t>time confidence level</a:t>
            </a:r>
          </a:p>
          <a:p>
            <a:pPr lvl="1" fontAlgn="ctr"/>
            <a:r>
              <a:rPr lang="en-US" dirty="0"/>
              <a:t>Input / Output</a:t>
            </a:r>
          </a:p>
          <a:p>
            <a:pPr lvl="1" fontAlgn="ctr"/>
            <a:r>
              <a:rPr lang="en-US" dirty="0"/>
              <a:t>Cumulative  Flow </a:t>
            </a:r>
            <a:r>
              <a:rPr lang="en-US" dirty="0" smtClean="0"/>
              <a:t>Diagram</a:t>
            </a:r>
          </a:p>
          <a:p>
            <a:pPr lvl="1" fontAlgn="ctr"/>
            <a:r>
              <a:rPr lang="en-US" dirty="0" smtClean="0"/>
              <a:t>Lead time analysis</a:t>
            </a:r>
          </a:p>
          <a:p>
            <a:pPr lvl="1" fontAlgn="ctr"/>
            <a:r>
              <a:rPr lang="en-US" dirty="0" smtClean="0"/>
              <a:t>Blocker analysis</a:t>
            </a:r>
          </a:p>
          <a:p>
            <a:pPr lvl="1" fontAlgn="ctr"/>
            <a:r>
              <a:rPr lang="en-US" dirty="0" smtClean="0"/>
              <a:t>Velocity</a:t>
            </a:r>
          </a:p>
          <a:p>
            <a:pPr lvl="1"/>
            <a:endParaRPr lang="en-US" dirty="0"/>
          </a:p>
        </p:txBody>
      </p:sp>
      <p:sp>
        <p:nvSpPr>
          <p:cNvPr id="2" name="Title 1"/>
          <p:cNvSpPr>
            <a:spLocks noGrp="1"/>
          </p:cNvSpPr>
          <p:nvPr>
            <p:ph type="title"/>
          </p:nvPr>
        </p:nvSpPr>
        <p:spPr/>
        <p:txBody>
          <a:bodyPr>
            <a:normAutofit/>
          </a:bodyPr>
          <a:lstStyle/>
          <a:p>
            <a:pPr fontAlgn="ctr"/>
            <a:r>
              <a:rPr lang="en-US" dirty="0"/>
              <a:t>Implement Feedback </a:t>
            </a:r>
            <a:r>
              <a:rPr lang="en-US" dirty="0" smtClean="0"/>
              <a:t>Loops </a:t>
            </a:r>
            <a:endParaRPr lang="en-US" dirty="0"/>
          </a:p>
        </p:txBody>
      </p:sp>
    </p:spTree>
    <p:extLst>
      <p:ext uri="{BB962C8B-B14F-4D97-AF65-F5344CB8AC3E}">
        <p14:creationId xmlns:p14="http://schemas.microsoft.com/office/powerpoint/2010/main" val="83683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ctr"/>
            <a:r>
              <a:rPr lang="en-US" dirty="0" smtClean="0"/>
              <a:t>Average Cycle Time / Lead Time</a:t>
            </a:r>
            <a:endParaRPr lang="en-US" dirty="0"/>
          </a:p>
        </p:txBody>
      </p:sp>
      <p:pic>
        <p:nvPicPr>
          <p:cNvPr id="8" name="Picture 7"/>
          <p:cNvPicPr>
            <a:picLocks noChangeAspect="1"/>
          </p:cNvPicPr>
          <p:nvPr/>
        </p:nvPicPr>
        <p:blipFill rotWithShape="1">
          <a:blip r:embed="rId3"/>
          <a:srcRect l="7738" t="41034" r="44881" b="21466"/>
          <a:stretch/>
        </p:blipFill>
        <p:spPr>
          <a:xfrm>
            <a:off x="1981200" y="980722"/>
            <a:ext cx="8488072" cy="5374358"/>
          </a:xfrm>
          <a:prstGeom prst="rect">
            <a:avLst/>
          </a:prstGeom>
        </p:spPr>
      </p:pic>
    </p:spTree>
    <p:extLst>
      <p:ext uri="{BB962C8B-B14F-4D97-AF65-F5344CB8AC3E}">
        <p14:creationId xmlns:p14="http://schemas.microsoft.com/office/powerpoint/2010/main" val="19442088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Average Lead Time = Average lead time for all items finished in a fixed period of time</a:t>
            </a:r>
          </a:p>
          <a:p>
            <a:r>
              <a:rPr lang="en-US" dirty="0" smtClean="0"/>
              <a:t>This information can be useful to estimate lead time for future items</a:t>
            </a:r>
          </a:p>
          <a:p>
            <a:r>
              <a:rPr lang="en-US" dirty="0" smtClean="0"/>
              <a:t>Can be used together with sizing for more precise estimate</a:t>
            </a:r>
          </a:p>
          <a:p>
            <a:endParaRPr lang="en-US" dirty="0"/>
          </a:p>
        </p:txBody>
      </p:sp>
      <p:sp>
        <p:nvSpPr>
          <p:cNvPr id="2" name="Title 1"/>
          <p:cNvSpPr>
            <a:spLocks noGrp="1"/>
          </p:cNvSpPr>
          <p:nvPr>
            <p:ph type="title"/>
          </p:nvPr>
        </p:nvSpPr>
        <p:spPr/>
        <p:txBody>
          <a:bodyPr>
            <a:normAutofit/>
          </a:bodyPr>
          <a:lstStyle/>
          <a:p>
            <a:pPr fontAlgn="ctr"/>
            <a:r>
              <a:rPr lang="en-US" dirty="0" smtClean="0"/>
              <a:t>Average Lead Time</a:t>
            </a:r>
            <a:endParaRPr lang="en-US" dirty="0"/>
          </a:p>
        </p:txBody>
      </p:sp>
    </p:spTree>
    <p:extLst>
      <p:ext uri="{BB962C8B-B14F-4D97-AF65-F5344CB8AC3E}">
        <p14:creationId xmlns:p14="http://schemas.microsoft.com/office/powerpoint/2010/main" val="3768671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smtClean="0"/>
              <a:t>Lead </a:t>
            </a:r>
            <a:r>
              <a:rPr lang="en-US" dirty="0"/>
              <a:t>Time Confidence </a:t>
            </a:r>
            <a:r>
              <a:rPr lang="en-US" dirty="0" smtClean="0"/>
              <a:t>Level – Probability that items will be done for a specific lead time</a:t>
            </a:r>
          </a:p>
          <a:p>
            <a:r>
              <a:rPr lang="en-US" dirty="0" smtClean="0"/>
              <a:t>From the graph below</a:t>
            </a:r>
          </a:p>
          <a:p>
            <a:endParaRPr lang="en-US" dirty="0" smtClean="0"/>
          </a:p>
          <a:p>
            <a:endParaRPr lang="en-US" dirty="0"/>
          </a:p>
          <a:p>
            <a:endParaRPr lang="en-US" dirty="0" smtClean="0"/>
          </a:p>
          <a:p>
            <a:pPr lvl="1"/>
            <a:r>
              <a:rPr lang="en-US" dirty="0" smtClean="0"/>
              <a:t>LTCL = 95% - An item will be done in 12 days</a:t>
            </a:r>
          </a:p>
          <a:p>
            <a:pPr lvl="1"/>
            <a:r>
              <a:rPr lang="en-US" dirty="0" smtClean="0"/>
              <a:t>LTCL = 75% - </a:t>
            </a:r>
            <a:r>
              <a:rPr lang="en-US" dirty="0"/>
              <a:t>An item will be done in 8</a:t>
            </a:r>
            <a:r>
              <a:rPr lang="en-US" dirty="0" smtClean="0"/>
              <a:t> days</a:t>
            </a:r>
          </a:p>
          <a:p>
            <a:r>
              <a:rPr lang="en-US" dirty="0" smtClean="0"/>
              <a:t>Can be used together with sizing for more precise estimate</a:t>
            </a:r>
          </a:p>
          <a:p>
            <a:endParaRPr lang="en-US" dirty="0"/>
          </a:p>
        </p:txBody>
      </p:sp>
      <p:sp>
        <p:nvSpPr>
          <p:cNvPr id="2" name="Title 1"/>
          <p:cNvSpPr>
            <a:spLocks noGrp="1"/>
          </p:cNvSpPr>
          <p:nvPr>
            <p:ph type="title"/>
          </p:nvPr>
        </p:nvSpPr>
        <p:spPr/>
        <p:txBody>
          <a:bodyPr>
            <a:normAutofit/>
          </a:bodyPr>
          <a:lstStyle/>
          <a:p>
            <a:pPr fontAlgn="ctr"/>
            <a:r>
              <a:rPr lang="en-US" dirty="0" smtClean="0"/>
              <a:t>Lead Time Confidence Level</a:t>
            </a:r>
            <a:endParaRPr lang="en-US" dirty="0"/>
          </a:p>
        </p:txBody>
      </p:sp>
      <p:pic>
        <p:nvPicPr>
          <p:cNvPr id="1026" name="Picture 2" descr="https://help.rallydev.com/sites/default/files/multimedia/styles/large/public/Metrics%20-%20CT%20Confidence%20Levels_0.png?itok=TlojTNEx">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5770" y="2579045"/>
            <a:ext cx="3691890" cy="159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07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Input = Items created in a timespan</a:t>
            </a:r>
          </a:p>
          <a:p>
            <a:pPr lvl="1"/>
            <a:r>
              <a:rPr lang="en-US" sz="1800" dirty="0" smtClean="0"/>
              <a:t>Does not mean approved items</a:t>
            </a:r>
          </a:p>
          <a:p>
            <a:r>
              <a:rPr lang="en-US" sz="2000" dirty="0" smtClean="0"/>
              <a:t>Output = Items finished in a timespan</a:t>
            </a:r>
          </a:p>
          <a:p>
            <a:pPr lvl="1"/>
            <a:r>
              <a:rPr lang="en-US" sz="1800" dirty="0" smtClean="0"/>
              <a:t>Similar to throughput</a:t>
            </a:r>
          </a:p>
          <a:p>
            <a:r>
              <a:rPr lang="en-US" sz="2000" dirty="0" smtClean="0"/>
              <a:t>Goals = Increase output while reduce input</a:t>
            </a:r>
          </a:p>
          <a:p>
            <a:pPr lvl="1"/>
            <a:endParaRPr lang="en-US" sz="1800" dirty="0" smtClean="0"/>
          </a:p>
          <a:p>
            <a:endParaRPr lang="en-US" sz="2000" dirty="0" smtClean="0"/>
          </a:p>
        </p:txBody>
      </p:sp>
      <p:sp>
        <p:nvSpPr>
          <p:cNvPr id="2" name="Title 1"/>
          <p:cNvSpPr>
            <a:spLocks noGrp="1"/>
          </p:cNvSpPr>
          <p:nvPr>
            <p:ph type="title"/>
          </p:nvPr>
        </p:nvSpPr>
        <p:spPr/>
        <p:txBody>
          <a:bodyPr/>
          <a:lstStyle/>
          <a:p>
            <a:r>
              <a:rPr lang="en-US" smtClean="0"/>
              <a:t>Input / Output</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239779791"/>
              </p:ext>
            </p:extLst>
          </p:nvPr>
        </p:nvGraphicFramePr>
        <p:xfrm>
          <a:off x="2397147" y="2984803"/>
          <a:ext cx="7397714" cy="368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067456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2000" dirty="0" smtClean="0"/>
              <a:t>Input / Output = Growth rate</a:t>
            </a:r>
          </a:p>
          <a:p>
            <a:pPr lvl="1"/>
            <a:r>
              <a:rPr lang="en-US" sz="1800" dirty="0"/>
              <a:t>If </a:t>
            </a:r>
            <a:r>
              <a:rPr lang="en-US" sz="1800" dirty="0" smtClean="0"/>
              <a:t>trend of ratio </a:t>
            </a:r>
            <a:r>
              <a:rPr lang="en-US" sz="1800" dirty="0"/>
              <a:t>is </a:t>
            </a:r>
            <a:r>
              <a:rPr lang="en-US" sz="1800" dirty="0" smtClean="0"/>
              <a:t>&gt; </a:t>
            </a:r>
            <a:r>
              <a:rPr lang="en-US" sz="1800" dirty="0"/>
              <a:t>1 = </a:t>
            </a:r>
            <a:r>
              <a:rPr lang="en-US" sz="1800" dirty="0" smtClean="0"/>
              <a:t>Work coming in is </a:t>
            </a:r>
            <a:r>
              <a:rPr lang="en-US" sz="1800" u="sng" dirty="0" smtClean="0"/>
              <a:t>more</a:t>
            </a:r>
            <a:r>
              <a:rPr lang="en-US" sz="1800" dirty="0" smtClean="0"/>
              <a:t> </a:t>
            </a:r>
            <a:r>
              <a:rPr lang="en-US" sz="1800" dirty="0"/>
              <a:t>than the capacity of the team</a:t>
            </a:r>
          </a:p>
          <a:p>
            <a:pPr lvl="1"/>
            <a:r>
              <a:rPr lang="en-US" sz="1800" dirty="0" smtClean="0"/>
              <a:t>If </a:t>
            </a:r>
            <a:r>
              <a:rPr lang="en-US" sz="1800" dirty="0"/>
              <a:t>trend of ratio</a:t>
            </a:r>
            <a:r>
              <a:rPr lang="en-US" sz="1800" dirty="0" smtClean="0"/>
              <a:t> is &lt; 1 = </a:t>
            </a:r>
            <a:r>
              <a:rPr lang="en-US" sz="1800" dirty="0"/>
              <a:t>Work coming in is </a:t>
            </a:r>
            <a:r>
              <a:rPr lang="en-US" sz="1800" u="sng" dirty="0" smtClean="0"/>
              <a:t>less</a:t>
            </a:r>
            <a:r>
              <a:rPr lang="en-US" sz="1800" dirty="0" smtClean="0"/>
              <a:t>   than the capacity of the team</a:t>
            </a:r>
          </a:p>
          <a:p>
            <a:r>
              <a:rPr lang="en-US" sz="2000" dirty="0" smtClean="0"/>
              <a:t>Possible Decisions</a:t>
            </a:r>
          </a:p>
          <a:p>
            <a:pPr lvl="1"/>
            <a:r>
              <a:rPr lang="en-US" sz="1800" dirty="0" smtClean="0"/>
              <a:t>Enlarge or reduce team size</a:t>
            </a:r>
          </a:p>
          <a:p>
            <a:pPr lvl="1"/>
            <a:r>
              <a:rPr lang="en-US" sz="1800" dirty="0" smtClean="0"/>
              <a:t>Improve the process</a:t>
            </a:r>
          </a:p>
          <a:p>
            <a:pPr lvl="1"/>
            <a:r>
              <a:rPr lang="en-US" sz="1800" dirty="0" smtClean="0"/>
              <a:t>Merge teams</a:t>
            </a:r>
          </a:p>
          <a:p>
            <a:pPr lvl="1"/>
            <a:r>
              <a:rPr lang="en-US" sz="1800" dirty="0" smtClean="0"/>
              <a:t>Get more works to feed</a:t>
            </a:r>
          </a:p>
          <a:p>
            <a:endParaRPr lang="en-US" sz="2000" dirty="0" smtClean="0"/>
          </a:p>
          <a:p>
            <a:pPr lvl="2"/>
            <a:endParaRPr lang="en-US" sz="1800" dirty="0"/>
          </a:p>
        </p:txBody>
      </p:sp>
      <p:sp>
        <p:nvSpPr>
          <p:cNvPr id="2" name="Title 1"/>
          <p:cNvSpPr>
            <a:spLocks noGrp="1"/>
          </p:cNvSpPr>
          <p:nvPr>
            <p:ph type="title"/>
          </p:nvPr>
        </p:nvSpPr>
        <p:spPr/>
        <p:txBody>
          <a:bodyPr>
            <a:normAutofit/>
          </a:bodyPr>
          <a:lstStyle/>
          <a:p>
            <a:pPr fontAlgn="ctr"/>
            <a:r>
              <a:rPr lang="en-US" dirty="0" smtClean="0"/>
              <a:t>Input / Output</a:t>
            </a:r>
            <a:endParaRPr lang="en-US" dirty="0"/>
          </a:p>
        </p:txBody>
      </p:sp>
    </p:spTree>
    <p:extLst>
      <p:ext uri="{BB962C8B-B14F-4D97-AF65-F5344CB8AC3E}">
        <p14:creationId xmlns:p14="http://schemas.microsoft.com/office/powerpoint/2010/main" val="14834762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Flow Diagram (CFD)</a:t>
            </a:r>
            <a:endParaRPr lang="en-US" dirty="0"/>
          </a:p>
        </p:txBody>
      </p:sp>
      <p:pic>
        <p:nvPicPr>
          <p:cNvPr id="2050" name="Picture 2" descr="https://jira.atlassian.com/secure/attachment/108613/cfd.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2451" y="980722"/>
            <a:ext cx="7167098" cy="5375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615417" y="5721531"/>
            <a:ext cx="633046" cy="246221"/>
          </a:xfrm>
          <a:prstGeom prst="rect">
            <a:avLst/>
          </a:prstGeom>
          <a:solidFill>
            <a:srgbClr val="000000"/>
          </a:solidFill>
        </p:spPr>
        <p:txBody>
          <a:bodyPr wrap="square" rtlCol="0">
            <a:spAutoFit/>
          </a:bodyPr>
          <a:lstStyle/>
          <a:p>
            <a:r>
              <a:rPr lang="en-US" sz="1000" b="1" dirty="0">
                <a:solidFill>
                  <a:srgbClr val="FFFFFF"/>
                </a:solidFill>
              </a:rPr>
              <a:t>New</a:t>
            </a:r>
          </a:p>
        </p:txBody>
      </p:sp>
      <p:sp>
        <p:nvSpPr>
          <p:cNvPr id="7" name="TextBox 6"/>
          <p:cNvSpPr txBox="1"/>
          <p:nvPr/>
        </p:nvSpPr>
        <p:spPr>
          <a:xfrm>
            <a:off x="6840097" y="5636892"/>
            <a:ext cx="633046" cy="400110"/>
          </a:xfrm>
          <a:prstGeom prst="rect">
            <a:avLst/>
          </a:prstGeom>
          <a:solidFill>
            <a:srgbClr val="000000"/>
          </a:solidFill>
        </p:spPr>
        <p:txBody>
          <a:bodyPr wrap="square" rtlCol="0">
            <a:spAutoFit/>
          </a:bodyPr>
          <a:lstStyle/>
          <a:p>
            <a:r>
              <a:rPr lang="en-US" sz="1000" b="1" dirty="0">
                <a:solidFill>
                  <a:srgbClr val="FFFFFF"/>
                </a:solidFill>
              </a:rPr>
              <a:t>Ready to Start</a:t>
            </a:r>
          </a:p>
        </p:txBody>
      </p:sp>
      <p:sp>
        <p:nvSpPr>
          <p:cNvPr id="8" name="TextBox 7"/>
          <p:cNvSpPr txBox="1"/>
          <p:nvPr/>
        </p:nvSpPr>
        <p:spPr>
          <a:xfrm>
            <a:off x="6215989" y="5721531"/>
            <a:ext cx="507028" cy="246221"/>
          </a:xfrm>
          <a:prstGeom prst="rect">
            <a:avLst/>
          </a:prstGeom>
          <a:solidFill>
            <a:srgbClr val="000000"/>
          </a:solidFill>
        </p:spPr>
        <p:txBody>
          <a:bodyPr wrap="square" rtlCol="0">
            <a:spAutoFit/>
          </a:bodyPr>
          <a:lstStyle/>
          <a:p>
            <a:r>
              <a:rPr lang="en-US" sz="1000" b="1" dirty="0">
                <a:solidFill>
                  <a:srgbClr val="FFFFFF"/>
                </a:solidFill>
              </a:rPr>
              <a:t>Dev</a:t>
            </a:r>
          </a:p>
        </p:txBody>
      </p:sp>
      <p:sp>
        <p:nvSpPr>
          <p:cNvPr id="9" name="TextBox 8"/>
          <p:cNvSpPr txBox="1"/>
          <p:nvPr/>
        </p:nvSpPr>
        <p:spPr>
          <a:xfrm>
            <a:off x="5257006" y="5729225"/>
            <a:ext cx="841740" cy="246221"/>
          </a:xfrm>
          <a:prstGeom prst="rect">
            <a:avLst/>
          </a:prstGeom>
          <a:solidFill>
            <a:srgbClr val="000000"/>
          </a:solidFill>
        </p:spPr>
        <p:txBody>
          <a:bodyPr wrap="square" rtlCol="0" anchor="ctr">
            <a:spAutoFit/>
          </a:bodyPr>
          <a:lstStyle/>
          <a:p>
            <a:r>
              <a:rPr lang="en-US" sz="1000" b="1" dirty="0">
                <a:solidFill>
                  <a:srgbClr val="FFFFFF"/>
                </a:solidFill>
              </a:rPr>
              <a:t>Test</a:t>
            </a:r>
          </a:p>
        </p:txBody>
      </p:sp>
      <p:sp>
        <p:nvSpPr>
          <p:cNvPr id="12" name="TextBox 11"/>
          <p:cNvSpPr txBox="1"/>
          <p:nvPr/>
        </p:nvSpPr>
        <p:spPr>
          <a:xfrm>
            <a:off x="5582943" y="5432857"/>
            <a:ext cx="1031004" cy="307777"/>
          </a:xfrm>
          <a:prstGeom prst="rect">
            <a:avLst/>
          </a:prstGeom>
          <a:noFill/>
        </p:spPr>
        <p:txBody>
          <a:bodyPr wrap="square" rtlCol="0">
            <a:spAutoFit/>
          </a:bodyPr>
          <a:lstStyle/>
          <a:p>
            <a:r>
              <a:rPr lang="en-US" sz="1400" dirty="0">
                <a:solidFill>
                  <a:srgbClr val="FFFFFF"/>
                </a:solidFill>
              </a:rPr>
              <a:t>Date</a:t>
            </a:r>
          </a:p>
        </p:txBody>
      </p:sp>
      <p:sp>
        <p:nvSpPr>
          <p:cNvPr id="13" name="TextBox 12"/>
          <p:cNvSpPr txBox="1"/>
          <p:nvPr/>
        </p:nvSpPr>
        <p:spPr>
          <a:xfrm rot="16200000">
            <a:off x="2276100" y="3367940"/>
            <a:ext cx="1311876" cy="369332"/>
          </a:xfrm>
          <a:prstGeom prst="rect">
            <a:avLst/>
          </a:prstGeom>
          <a:noFill/>
        </p:spPr>
        <p:txBody>
          <a:bodyPr wrap="square" rtlCol="0">
            <a:spAutoFit/>
          </a:bodyPr>
          <a:lstStyle/>
          <a:p>
            <a:r>
              <a:rPr lang="en-US" dirty="0">
                <a:solidFill>
                  <a:srgbClr val="FFFFFF"/>
                </a:solidFill>
              </a:rPr>
              <a:t># of Items</a:t>
            </a:r>
          </a:p>
        </p:txBody>
      </p:sp>
    </p:spTree>
    <p:extLst>
      <p:ext uri="{BB962C8B-B14F-4D97-AF65-F5344CB8AC3E}">
        <p14:creationId xmlns:p14="http://schemas.microsoft.com/office/powerpoint/2010/main" val="103835357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 Time Analysis</a:t>
            </a:r>
            <a:endParaRPr lang="en-US" dirty="0"/>
          </a:p>
        </p:txBody>
      </p:sp>
      <p:cxnSp>
        <p:nvCxnSpPr>
          <p:cNvPr id="29" name="Straight Connector 28"/>
          <p:cNvCxnSpPr/>
          <p:nvPr/>
        </p:nvCxnSpPr>
        <p:spPr>
          <a:xfrm>
            <a:off x="3810061" y="141886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372900" y="138152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flipV="1">
            <a:off x="1626869" y="2461329"/>
            <a:ext cx="8946446"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a:off x="8141143" y="1418869"/>
            <a:ext cx="0" cy="4383826"/>
          </a:xfrm>
          <a:prstGeom prst="line">
            <a:avLst/>
          </a:prstGeom>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2673033" y="1543770"/>
            <a:ext cx="113488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latin typeface="MV Boli" panose="02000500030200090000" pitchFamily="2" charset="0"/>
                <a:cs typeface="MV Boli" panose="02000500030200090000" pitchFamily="2" charset="0"/>
              </a:rPr>
              <a:t>(5)</a:t>
            </a:r>
          </a:p>
        </p:txBody>
      </p:sp>
      <p:sp>
        <p:nvSpPr>
          <p:cNvPr id="34" name="TextBox 33"/>
          <p:cNvSpPr txBox="1"/>
          <p:nvPr/>
        </p:nvSpPr>
        <p:spPr>
          <a:xfrm>
            <a:off x="3824690" y="1543770"/>
            <a:ext cx="1460446"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(4)</a:t>
            </a:r>
          </a:p>
        </p:txBody>
      </p:sp>
      <p:sp>
        <p:nvSpPr>
          <p:cNvPr id="35" name="TextBox 34"/>
          <p:cNvSpPr txBox="1"/>
          <p:nvPr/>
        </p:nvSpPr>
        <p:spPr>
          <a:xfrm>
            <a:off x="5269120" y="154377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(5)</a:t>
            </a:r>
          </a:p>
        </p:txBody>
      </p:sp>
      <p:sp>
        <p:nvSpPr>
          <p:cNvPr id="36" name="TextBox 35"/>
          <p:cNvSpPr txBox="1"/>
          <p:nvPr/>
        </p:nvSpPr>
        <p:spPr>
          <a:xfrm>
            <a:off x="6714180" y="1543770"/>
            <a:ext cx="1415593"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(3)</a:t>
            </a:r>
          </a:p>
        </p:txBody>
      </p:sp>
      <p:sp>
        <p:nvSpPr>
          <p:cNvPr id="37" name="TextBox 36"/>
          <p:cNvSpPr txBox="1"/>
          <p:nvPr/>
        </p:nvSpPr>
        <p:spPr>
          <a:xfrm>
            <a:off x="9365393" y="1543770"/>
            <a:ext cx="12081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sp>
        <p:nvSpPr>
          <p:cNvPr id="38" name="TextBox 37"/>
          <p:cNvSpPr txBox="1"/>
          <p:nvPr/>
        </p:nvSpPr>
        <p:spPr>
          <a:xfrm>
            <a:off x="8234733" y="1543770"/>
            <a:ext cx="113066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latin typeface="MV Boli" panose="02000500030200090000" pitchFamily="2" charset="0"/>
                <a:cs typeface="MV Boli" panose="02000500030200090000" pitchFamily="2" charset="0"/>
              </a:rPr>
              <a:t>(2)</a:t>
            </a:r>
          </a:p>
        </p:txBody>
      </p:sp>
      <p:cxnSp>
        <p:nvCxnSpPr>
          <p:cNvPr id="39" name="Straight Connector 38"/>
          <p:cNvCxnSpPr/>
          <p:nvPr/>
        </p:nvCxnSpPr>
        <p:spPr>
          <a:xfrm>
            <a:off x="2627304" y="1411626"/>
            <a:ext cx="0" cy="4398991"/>
          </a:xfrm>
          <a:prstGeom prst="line">
            <a:avLst/>
          </a:prstGeom>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1653652" y="1543770"/>
            <a:ext cx="10193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41" name="Straight Connector 40"/>
          <p:cNvCxnSpPr/>
          <p:nvPr/>
        </p:nvCxnSpPr>
        <p:spPr>
          <a:xfrm flipV="1">
            <a:off x="1653651" y="1388765"/>
            <a:ext cx="8919916"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a:off x="3840077" y="2838381"/>
            <a:ext cx="4301067" cy="0"/>
          </a:xfrm>
          <a:prstGeom prst="line">
            <a:avLst/>
          </a:prstGeom>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3807915" y="2475012"/>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44" name="TextBox 43"/>
          <p:cNvSpPr txBox="1"/>
          <p:nvPr/>
        </p:nvSpPr>
        <p:spPr>
          <a:xfrm>
            <a:off x="4616651" y="2497378"/>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sp>
        <p:nvSpPr>
          <p:cNvPr id="45" name="TextBox 44"/>
          <p:cNvSpPr txBox="1"/>
          <p:nvPr/>
        </p:nvSpPr>
        <p:spPr>
          <a:xfrm>
            <a:off x="5251431" y="248614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46" name="TextBox 45"/>
          <p:cNvSpPr txBox="1"/>
          <p:nvPr/>
        </p:nvSpPr>
        <p:spPr>
          <a:xfrm>
            <a:off x="6060167" y="250851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sp>
        <p:nvSpPr>
          <p:cNvPr id="47" name="TextBox 46"/>
          <p:cNvSpPr txBox="1"/>
          <p:nvPr/>
        </p:nvSpPr>
        <p:spPr>
          <a:xfrm>
            <a:off x="6690678" y="248614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48" name="TextBox 47"/>
          <p:cNvSpPr txBox="1"/>
          <p:nvPr/>
        </p:nvSpPr>
        <p:spPr>
          <a:xfrm>
            <a:off x="7499414" y="250851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49" name="Straight Connector 48"/>
          <p:cNvCxnSpPr/>
          <p:nvPr/>
        </p:nvCxnSpPr>
        <p:spPr>
          <a:xfrm>
            <a:off x="7499414" y="2508510"/>
            <a:ext cx="0" cy="3313238"/>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a:off x="6707454" y="141886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5273765" y="1426790"/>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4616651" y="2497378"/>
            <a:ext cx="0" cy="3313238"/>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6060167" y="2508510"/>
            <a:ext cx="0" cy="3313238"/>
          </a:xfrm>
          <a:prstGeom prst="line">
            <a:avLst/>
          </a:prstGeom>
        </p:spPr>
        <p:style>
          <a:lnRef idx="2">
            <a:schemeClr val="dk1"/>
          </a:lnRef>
          <a:fillRef idx="0">
            <a:schemeClr val="dk1"/>
          </a:fillRef>
          <a:effectRef idx="1">
            <a:schemeClr val="dk1"/>
          </a:effectRef>
          <a:fontRef idx="minor">
            <a:schemeClr val="tx1"/>
          </a:fontRef>
        </p:style>
      </p:cxnSp>
      <p:pic>
        <p:nvPicPr>
          <p:cNvPr id="54" name="Picture 53"/>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3032060" y="3378889"/>
            <a:ext cx="416824" cy="622413"/>
          </a:xfrm>
          <a:prstGeom prst="rect">
            <a:avLst/>
          </a:prstGeom>
        </p:spPr>
      </p:pic>
      <p:pic>
        <p:nvPicPr>
          <p:cNvPr id="55" name="Picture 54"/>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4003870" y="3378889"/>
            <a:ext cx="416824" cy="622413"/>
          </a:xfrm>
          <a:prstGeom prst="rect">
            <a:avLst/>
          </a:prstGeom>
        </p:spPr>
      </p:pic>
      <p:pic>
        <p:nvPicPr>
          <p:cNvPr id="56" name="Picture 55"/>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4749496" y="3378889"/>
            <a:ext cx="416824" cy="622413"/>
          </a:xfrm>
          <a:prstGeom prst="rect">
            <a:avLst/>
          </a:prstGeom>
        </p:spPr>
      </p:pic>
      <p:pic>
        <p:nvPicPr>
          <p:cNvPr id="57" name="Picture 56"/>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5434566" y="3378889"/>
            <a:ext cx="416824" cy="622413"/>
          </a:xfrm>
          <a:prstGeom prst="rect">
            <a:avLst/>
          </a:prstGeom>
        </p:spPr>
      </p:pic>
      <p:pic>
        <p:nvPicPr>
          <p:cNvPr id="58" name="Picture 57"/>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6167010" y="3378889"/>
            <a:ext cx="416824" cy="622413"/>
          </a:xfrm>
          <a:prstGeom prst="rect">
            <a:avLst/>
          </a:prstGeom>
        </p:spPr>
      </p:pic>
      <p:pic>
        <p:nvPicPr>
          <p:cNvPr id="59" name="Picture 58"/>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6896659" y="3378889"/>
            <a:ext cx="416824" cy="622413"/>
          </a:xfrm>
          <a:prstGeom prst="rect">
            <a:avLst/>
          </a:prstGeom>
        </p:spPr>
      </p:pic>
      <p:pic>
        <p:nvPicPr>
          <p:cNvPr id="60" name="Picture 59"/>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7596440" y="3378889"/>
            <a:ext cx="416824" cy="622413"/>
          </a:xfrm>
          <a:prstGeom prst="rect">
            <a:avLst/>
          </a:prstGeom>
        </p:spPr>
      </p:pic>
      <p:pic>
        <p:nvPicPr>
          <p:cNvPr id="61" name="Picture 60"/>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8572450" y="3378889"/>
            <a:ext cx="416824" cy="622413"/>
          </a:xfrm>
          <a:prstGeom prst="rect">
            <a:avLst/>
          </a:prstGeom>
        </p:spPr>
      </p:pic>
      <p:sp>
        <p:nvSpPr>
          <p:cNvPr id="69" name="Oval Callout 68"/>
          <p:cNvSpPr/>
          <p:nvPr/>
        </p:nvSpPr>
        <p:spPr>
          <a:xfrm>
            <a:off x="2824308" y="3964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6.5</a:t>
            </a:r>
          </a:p>
        </p:txBody>
      </p:sp>
      <p:sp>
        <p:nvSpPr>
          <p:cNvPr id="70" name="Oval Callout 69"/>
          <p:cNvSpPr/>
          <p:nvPr/>
        </p:nvSpPr>
        <p:spPr>
          <a:xfrm>
            <a:off x="3758690" y="3964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4</a:t>
            </a:r>
          </a:p>
        </p:txBody>
      </p:sp>
      <p:sp>
        <p:nvSpPr>
          <p:cNvPr id="71" name="Oval Callout 70"/>
          <p:cNvSpPr/>
          <p:nvPr/>
        </p:nvSpPr>
        <p:spPr>
          <a:xfrm>
            <a:off x="4539224" y="4218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2</a:t>
            </a:r>
          </a:p>
        </p:txBody>
      </p:sp>
      <p:sp>
        <p:nvSpPr>
          <p:cNvPr id="72" name="Oval Callout 71"/>
          <p:cNvSpPr/>
          <p:nvPr/>
        </p:nvSpPr>
        <p:spPr>
          <a:xfrm>
            <a:off x="5237852" y="3964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8.3</a:t>
            </a:r>
          </a:p>
        </p:txBody>
      </p:sp>
      <p:sp>
        <p:nvSpPr>
          <p:cNvPr id="73" name="Oval Callout 72"/>
          <p:cNvSpPr/>
          <p:nvPr/>
        </p:nvSpPr>
        <p:spPr>
          <a:xfrm>
            <a:off x="5991933" y="4218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11</a:t>
            </a:r>
          </a:p>
        </p:txBody>
      </p:sp>
      <p:sp>
        <p:nvSpPr>
          <p:cNvPr id="74" name="Oval Callout 73"/>
          <p:cNvSpPr/>
          <p:nvPr/>
        </p:nvSpPr>
        <p:spPr>
          <a:xfrm>
            <a:off x="6742716" y="3964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6</a:t>
            </a:r>
          </a:p>
        </p:txBody>
      </p:sp>
      <p:sp>
        <p:nvSpPr>
          <p:cNvPr id="78" name="Oval Callout 77"/>
          <p:cNvSpPr/>
          <p:nvPr/>
        </p:nvSpPr>
        <p:spPr>
          <a:xfrm>
            <a:off x="7430635" y="4218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3</a:t>
            </a:r>
          </a:p>
        </p:txBody>
      </p:sp>
      <p:sp>
        <p:nvSpPr>
          <p:cNvPr id="80" name="Oval Callout 79"/>
          <p:cNvSpPr/>
          <p:nvPr/>
        </p:nvSpPr>
        <p:spPr>
          <a:xfrm>
            <a:off x="8401334" y="3964786"/>
            <a:ext cx="853724" cy="815180"/>
          </a:xfrm>
          <a:prstGeom prst="wedgeEllipseCallout">
            <a:avLst>
              <a:gd name="adj1" fmla="val -1715"/>
              <a:gd name="adj2" fmla="val -63790"/>
            </a:avLst>
          </a:prstGeom>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latin typeface="EMprint Semibold" panose="020B0703020204020204" pitchFamily="34" charset="0"/>
              </a:rPr>
              <a:t>15</a:t>
            </a:r>
          </a:p>
        </p:txBody>
      </p:sp>
      <p:sp>
        <p:nvSpPr>
          <p:cNvPr id="81" name="TextBox 80"/>
          <p:cNvSpPr txBox="1"/>
          <p:nvPr/>
        </p:nvSpPr>
        <p:spPr>
          <a:xfrm>
            <a:off x="3291840" y="5141058"/>
            <a:ext cx="5416524" cy="892552"/>
          </a:xfrm>
          <a:prstGeom prst="rect">
            <a:avLst/>
          </a:prstGeom>
          <a:solidFill>
            <a:srgbClr val="FFFFFF"/>
          </a:solidFill>
        </p:spPr>
        <p:txBody>
          <a:bodyPr wrap="square" rtlCol="0">
            <a:spAutoFit/>
          </a:bodyPr>
          <a:lstStyle/>
          <a:p>
            <a:pPr algn="ctr"/>
            <a:r>
              <a:rPr lang="en-US" sz="2800" b="1" dirty="0">
                <a:solidFill>
                  <a:schemeClr val="accent3"/>
                </a:solidFill>
              </a:rPr>
              <a:t>Lead time analysis</a:t>
            </a:r>
          </a:p>
          <a:p>
            <a:pPr algn="ctr"/>
            <a:r>
              <a:rPr lang="en-US" sz="2400" dirty="0"/>
              <a:t>Average waiting time for each column</a:t>
            </a:r>
          </a:p>
        </p:txBody>
      </p:sp>
    </p:spTree>
    <p:extLst>
      <p:ext uri="{BB962C8B-B14F-4D97-AF65-F5344CB8AC3E}">
        <p14:creationId xmlns:p14="http://schemas.microsoft.com/office/powerpoint/2010/main" val="31944814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981200" y="4711700"/>
            <a:ext cx="8229600" cy="1414464"/>
          </a:xfrm>
        </p:spPr>
        <p:txBody>
          <a:bodyPr>
            <a:normAutofit/>
          </a:bodyPr>
          <a:lstStyle/>
          <a:p>
            <a:r>
              <a:rPr lang="en-US" sz="2000" dirty="0" smtClean="0"/>
              <a:t>Lead time analysis helps us understand the bottle neck in the process</a:t>
            </a:r>
          </a:p>
          <a:p>
            <a:r>
              <a:rPr lang="en-US" sz="2000" dirty="0" smtClean="0"/>
              <a:t>This can be done for single / all items</a:t>
            </a:r>
          </a:p>
          <a:p>
            <a:endParaRPr lang="en-US" sz="2000" dirty="0" smtClean="0"/>
          </a:p>
          <a:p>
            <a:pPr lvl="2"/>
            <a:endParaRPr lang="en-US" sz="1800" dirty="0"/>
          </a:p>
        </p:txBody>
      </p:sp>
      <p:sp>
        <p:nvSpPr>
          <p:cNvPr id="2" name="Title 1"/>
          <p:cNvSpPr>
            <a:spLocks noGrp="1"/>
          </p:cNvSpPr>
          <p:nvPr>
            <p:ph type="title"/>
          </p:nvPr>
        </p:nvSpPr>
        <p:spPr/>
        <p:txBody>
          <a:bodyPr>
            <a:normAutofit/>
          </a:bodyPr>
          <a:lstStyle/>
          <a:p>
            <a:pPr fontAlgn="ctr"/>
            <a:r>
              <a:rPr lang="en-US" dirty="0" smtClean="0"/>
              <a:t>Lead Time Analysis – Drill down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83088390"/>
              </p:ext>
            </p:extLst>
          </p:nvPr>
        </p:nvGraphicFramePr>
        <p:xfrm>
          <a:off x="1171731" y="877666"/>
          <a:ext cx="9848538" cy="3592735"/>
        </p:xfrm>
        <a:graphic>
          <a:graphicData uri="http://schemas.openxmlformats.org/drawingml/2006/table">
            <a:tbl>
              <a:tblPr firstRow="1" bandRow="1">
                <a:tableStyleId>{5C22544A-7EE6-4342-B048-85BDC9FD1C3A}</a:tableStyleId>
              </a:tblPr>
              <a:tblGrid>
                <a:gridCol w="1231066"/>
                <a:gridCol w="823470"/>
                <a:gridCol w="1248326"/>
                <a:gridCol w="845221"/>
                <a:gridCol w="689180"/>
                <a:gridCol w="741193"/>
                <a:gridCol w="676176"/>
                <a:gridCol w="741193"/>
                <a:gridCol w="676176"/>
                <a:gridCol w="728190"/>
                <a:gridCol w="1448347"/>
              </a:tblGrid>
              <a:tr h="847790">
                <a:tc rowSpan="2">
                  <a:txBody>
                    <a:bodyPr/>
                    <a:lstStyle/>
                    <a:p>
                      <a:pPr algn="ctr"/>
                      <a:r>
                        <a:rPr lang="en-US" sz="2000" b="1" kern="1200" dirty="0" smtClean="0">
                          <a:solidFill>
                            <a:schemeClr val="lt1"/>
                          </a:solidFill>
                          <a:latin typeface="MV Boli" panose="02000500030200090000" pitchFamily="2" charset="0"/>
                          <a:ea typeface="+mn-ea"/>
                          <a:cs typeface="MV Boli" panose="02000500030200090000" pitchFamily="2" charset="0"/>
                        </a:rPr>
                        <a:t>Items</a:t>
                      </a:r>
                      <a:endParaRPr lang="en-US" sz="2000" b="1" kern="1200" dirty="0">
                        <a:solidFill>
                          <a:schemeClr val="lt1"/>
                        </a:solidFill>
                        <a:latin typeface="MV Boli" panose="02000500030200090000" pitchFamily="2" charset="0"/>
                        <a:ea typeface="+mn-ea"/>
                        <a:cs typeface="MV Boli" panose="02000500030200090000" pitchFamily="2" charset="0"/>
                      </a:endParaRPr>
                    </a:p>
                  </a:txBody>
                  <a:tcPr marL="104027" marR="104027" marT="52014" marB="52014"/>
                </a:tc>
                <a:tc rowSpan="2">
                  <a:txBody>
                    <a:bodyPr/>
                    <a:lstStyle/>
                    <a:p>
                      <a:pPr algn="ctr"/>
                      <a:r>
                        <a:rPr lang="en-US" sz="2000" b="1" kern="1200" dirty="0" smtClean="0">
                          <a:solidFill>
                            <a:schemeClr val="lt1"/>
                          </a:solidFill>
                          <a:latin typeface="MV Boli" panose="02000500030200090000" pitchFamily="2" charset="0"/>
                          <a:ea typeface="+mn-ea"/>
                          <a:cs typeface="MV Boli" panose="02000500030200090000" pitchFamily="2" charset="0"/>
                        </a:rPr>
                        <a:t>New</a:t>
                      </a:r>
                      <a:endParaRPr lang="en-US" sz="2000" b="1" kern="1200" dirty="0">
                        <a:solidFill>
                          <a:schemeClr val="lt1"/>
                        </a:solidFill>
                        <a:latin typeface="MV Boli" panose="02000500030200090000" pitchFamily="2" charset="0"/>
                        <a:ea typeface="+mn-ea"/>
                        <a:cs typeface="MV Boli" panose="02000500030200090000" pitchFamily="2" charset="0"/>
                      </a:endParaRPr>
                    </a:p>
                  </a:txBody>
                  <a:tcPr marL="104027" marR="104027" marT="52014" marB="52014"/>
                </a:tc>
                <a:tc rowSpan="2">
                  <a:txBody>
                    <a:bodyPr/>
                    <a:lstStyle/>
                    <a:p>
                      <a:pPr algn="ctr"/>
                      <a:r>
                        <a:rPr lang="en-US" sz="1800" dirty="0" smtClean="0">
                          <a:latin typeface="MV Boli" panose="02000500030200090000" pitchFamily="2" charset="0"/>
                          <a:cs typeface="MV Boli" panose="02000500030200090000" pitchFamily="2" charset="0"/>
                        </a:rPr>
                        <a:t>Ready</a:t>
                      </a:r>
                      <a:r>
                        <a:rPr lang="en-US" sz="1800" baseline="0" dirty="0" smtClean="0">
                          <a:latin typeface="MV Boli" panose="02000500030200090000" pitchFamily="2" charset="0"/>
                          <a:cs typeface="MV Boli" panose="02000500030200090000" pitchFamily="2" charset="0"/>
                        </a:rPr>
                        <a:t> to start</a:t>
                      </a:r>
                      <a:endParaRPr lang="en-US" sz="1800" dirty="0">
                        <a:latin typeface="MV Boli" panose="02000500030200090000" pitchFamily="2" charset="0"/>
                        <a:cs typeface="MV Boli" panose="02000500030200090000" pitchFamily="2" charset="0"/>
                      </a:endParaRPr>
                    </a:p>
                  </a:txBody>
                  <a:tcPr marL="104027" marR="104027" marT="52014" marB="52014"/>
                </a:tc>
                <a:tc gridSpan="2">
                  <a:txBody>
                    <a:bodyPr/>
                    <a:lstStyle/>
                    <a:p>
                      <a:pPr algn="ctr"/>
                      <a:r>
                        <a:rPr lang="en-US" sz="1800" dirty="0" smtClean="0">
                          <a:latin typeface="MV Boli" panose="02000500030200090000" pitchFamily="2" charset="0"/>
                          <a:cs typeface="MV Boli" panose="02000500030200090000" pitchFamily="2" charset="0"/>
                        </a:rPr>
                        <a:t>Design</a:t>
                      </a:r>
                      <a:endParaRPr lang="en-US" sz="1800" dirty="0">
                        <a:latin typeface="MV Boli" panose="02000500030200090000" pitchFamily="2" charset="0"/>
                        <a:cs typeface="MV Boli" panose="02000500030200090000" pitchFamily="2" charset="0"/>
                      </a:endParaRPr>
                    </a:p>
                  </a:txBody>
                  <a:tcPr marL="104027" marR="104027" marT="52014" marB="52014"/>
                </a:tc>
                <a:tc hMerge="1">
                  <a:txBody>
                    <a:bodyPr/>
                    <a:lstStyle/>
                    <a:p>
                      <a:endParaRPr lang="en-US"/>
                    </a:p>
                  </a:txBody>
                  <a:tcPr/>
                </a:tc>
                <a:tc gridSpan="2">
                  <a:txBody>
                    <a:bodyPr/>
                    <a:lstStyle/>
                    <a:p>
                      <a:pPr algn="ctr"/>
                      <a:r>
                        <a:rPr lang="en-US" sz="1800" dirty="0" smtClean="0">
                          <a:latin typeface="MV Boli" panose="02000500030200090000" pitchFamily="2" charset="0"/>
                          <a:cs typeface="MV Boli" panose="02000500030200090000" pitchFamily="2" charset="0"/>
                        </a:rPr>
                        <a:t>Develop</a:t>
                      </a:r>
                      <a:endParaRPr lang="en-US" sz="1800" dirty="0">
                        <a:latin typeface="MV Boli" panose="02000500030200090000" pitchFamily="2" charset="0"/>
                        <a:cs typeface="MV Boli" panose="02000500030200090000" pitchFamily="2" charset="0"/>
                      </a:endParaRPr>
                    </a:p>
                  </a:txBody>
                  <a:tcPr marL="104027" marR="104027" marT="52014" marB="52014"/>
                </a:tc>
                <a:tc hMerge="1">
                  <a:txBody>
                    <a:bodyPr/>
                    <a:lstStyle/>
                    <a:p>
                      <a:endParaRPr lang="en-US"/>
                    </a:p>
                  </a:txBody>
                  <a:tcPr/>
                </a:tc>
                <a:tc gridSpan="2">
                  <a:txBody>
                    <a:bodyPr/>
                    <a:lstStyle/>
                    <a:p>
                      <a:pPr algn="ctr"/>
                      <a:r>
                        <a:rPr lang="en-US" sz="1800" dirty="0" smtClean="0">
                          <a:latin typeface="MV Boli" panose="02000500030200090000" pitchFamily="2" charset="0"/>
                          <a:cs typeface="MV Boli" panose="02000500030200090000" pitchFamily="2" charset="0"/>
                        </a:rPr>
                        <a:t>Test</a:t>
                      </a:r>
                      <a:endParaRPr lang="en-US" sz="1800" dirty="0">
                        <a:latin typeface="MV Boli" panose="02000500030200090000" pitchFamily="2" charset="0"/>
                        <a:cs typeface="MV Boli" panose="02000500030200090000" pitchFamily="2" charset="0"/>
                      </a:endParaRPr>
                    </a:p>
                  </a:txBody>
                  <a:tcPr marL="104027" marR="104027" marT="52014" marB="52014"/>
                </a:tc>
                <a:tc hMerge="1">
                  <a:txBody>
                    <a:bodyPr/>
                    <a:lstStyle/>
                    <a:p>
                      <a:endParaRPr lang="en-US"/>
                    </a:p>
                  </a:txBody>
                  <a:tcPr/>
                </a:tc>
                <a:tc rowSpan="2">
                  <a:txBody>
                    <a:bodyPr/>
                    <a:lstStyle/>
                    <a:p>
                      <a:pPr algn="ctr"/>
                      <a:r>
                        <a:rPr lang="en-US" sz="1800" dirty="0" smtClean="0">
                          <a:latin typeface="MV Boli" panose="02000500030200090000" pitchFamily="2" charset="0"/>
                          <a:cs typeface="MV Boli" panose="02000500030200090000" pitchFamily="2" charset="0"/>
                        </a:rPr>
                        <a:t>User test</a:t>
                      </a:r>
                      <a:endParaRPr lang="en-US" sz="1800" dirty="0">
                        <a:latin typeface="MV Boli" panose="02000500030200090000" pitchFamily="2" charset="0"/>
                        <a:cs typeface="MV Boli" panose="02000500030200090000" pitchFamily="2" charset="0"/>
                      </a:endParaRPr>
                    </a:p>
                  </a:txBody>
                  <a:tcPr marL="104027" marR="104027" marT="52014" marB="52014"/>
                </a:tc>
                <a:tc rowSpan="2">
                  <a:txBody>
                    <a:bodyPr/>
                    <a:lstStyle/>
                    <a:p>
                      <a:pPr algn="ctr"/>
                      <a:r>
                        <a:rPr lang="en-US" sz="1800" dirty="0" smtClean="0">
                          <a:latin typeface="MV Boli" panose="02000500030200090000" pitchFamily="2" charset="0"/>
                          <a:cs typeface="MV Boli" panose="02000500030200090000" pitchFamily="2" charset="0"/>
                        </a:rPr>
                        <a:t>Done</a:t>
                      </a:r>
                      <a:endParaRPr lang="en-US" sz="1800" dirty="0">
                        <a:latin typeface="MV Boli" panose="02000500030200090000" pitchFamily="2" charset="0"/>
                        <a:cs typeface="MV Boli" panose="02000500030200090000" pitchFamily="2" charset="0"/>
                      </a:endParaRPr>
                    </a:p>
                  </a:txBody>
                  <a:tcPr marL="104027" marR="104027" marT="52014" marB="52014"/>
                </a:tc>
              </a:tr>
              <a:tr h="548989">
                <a:tc vMerge="1">
                  <a:txBody>
                    <a:bodyPr/>
                    <a:lstStyle/>
                    <a:p>
                      <a:endParaRPr lang="en-US" dirty="0">
                        <a:latin typeface="MV Boli" panose="02000500030200090000" pitchFamily="2" charset="0"/>
                        <a:cs typeface="MV Boli" panose="02000500030200090000" pitchFamily="2" charset="0"/>
                      </a:endParaRPr>
                    </a:p>
                  </a:txBody>
                  <a:tcPr/>
                </a:tc>
                <a:tc vMerge="1">
                  <a:txBody>
                    <a:bodyPr/>
                    <a:lstStyle/>
                    <a:p>
                      <a:pPr algn="ctr"/>
                      <a:endParaRPr lang="en-US" dirty="0">
                        <a:latin typeface="MV Boli" panose="02000500030200090000" pitchFamily="2" charset="0"/>
                        <a:cs typeface="MV Boli" panose="02000500030200090000" pitchFamily="2" charset="0"/>
                      </a:endParaRPr>
                    </a:p>
                  </a:txBody>
                  <a:tcPr/>
                </a:tc>
                <a:tc vMerge="1">
                  <a:txBody>
                    <a:bodyPr/>
                    <a:lstStyle/>
                    <a:p>
                      <a:pPr algn="ctr"/>
                      <a:endParaRPr lang="en-US" dirty="0">
                        <a:latin typeface="MV Boli" panose="02000500030200090000" pitchFamily="2" charset="0"/>
                        <a:cs typeface="MV Boli" panose="02000500030200090000" pitchFamily="2" charset="0"/>
                      </a:endParaRPr>
                    </a:p>
                  </a:txBody>
                  <a:tcPr/>
                </a:tc>
                <a:tc>
                  <a:txBody>
                    <a:bodyPr/>
                    <a:lstStyle/>
                    <a:p>
                      <a:pPr algn="ctr"/>
                      <a:r>
                        <a:rPr lang="en-US" sz="1600" dirty="0" smtClean="0">
                          <a:latin typeface="MV Boli" panose="02000500030200090000" pitchFamily="2" charset="0"/>
                          <a:cs typeface="MV Boli" panose="02000500030200090000" pitchFamily="2" charset="0"/>
                        </a:rPr>
                        <a:t>Doing</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a:txBody>
                    <a:bodyPr/>
                    <a:lstStyle/>
                    <a:p>
                      <a:pPr algn="ctr"/>
                      <a:r>
                        <a:rPr lang="en-US" sz="1600" dirty="0" smtClean="0">
                          <a:latin typeface="MV Boli" panose="02000500030200090000" pitchFamily="2" charset="0"/>
                          <a:cs typeface="MV Boli" panose="02000500030200090000" pitchFamily="2" charset="0"/>
                        </a:rPr>
                        <a:t>Done</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a:txBody>
                    <a:bodyPr/>
                    <a:lstStyle/>
                    <a:p>
                      <a:pPr algn="ctr"/>
                      <a:r>
                        <a:rPr lang="en-US" sz="1600" dirty="0" smtClean="0">
                          <a:latin typeface="MV Boli" panose="02000500030200090000" pitchFamily="2" charset="0"/>
                          <a:cs typeface="MV Boli" panose="02000500030200090000" pitchFamily="2" charset="0"/>
                        </a:rPr>
                        <a:t>Doing</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a:txBody>
                    <a:bodyPr/>
                    <a:lstStyle/>
                    <a:p>
                      <a:pPr algn="ctr"/>
                      <a:r>
                        <a:rPr lang="en-US" sz="1600" dirty="0" smtClean="0">
                          <a:latin typeface="MV Boli" panose="02000500030200090000" pitchFamily="2" charset="0"/>
                          <a:cs typeface="MV Boli" panose="02000500030200090000" pitchFamily="2" charset="0"/>
                        </a:rPr>
                        <a:t>Done</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a:txBody>
                    <a:bodyPr/>
                    <a:lstStyle/>
                    <a:p>
                      <a:pPr algn="ctr"/>
                      <a:r>
                        <a:rPr lang="en-US" sz="1600" dirty="0" smtClean="0">
                          <a:latin typeface="MV Boli" panose="02000500030200090000" pitchFamily="2" charset="0"/>
                          <a:cs typeface="MV Boli" panose="02000500030200090000" pitchFamily="2" charset="0"/>
                        </a:rPr>
                        <a:t>Doing</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a:txBody>
                    <a:bodyPr/>
                    <a:lstStyle/>
                    <a:p>
                      <a:pPr algn="ctr"/>
                      <a:r>
                        <a:rPr lang="en-US" sz="1600" dirty="0" smtClean="0">
                          <a:latin typeface="MV Boli" panose="02000500030200090000" pitchFamily="2" charset="0"/>
                          <a:cs typeface="MV Boli" panose="02000500030200090000" pitchFamily="2" charset="0"/>
                        </a:rPr>
                        <a:t>Done</a:t>
                      </a:r>
                      <a:endParaRPr lang="en-US" sz="1600" dirty="0">
                        <a:latin typeface="MV Boli" panose="02000500030200090000" pitchFamily="2" charset="0"/>
                        <a:cs typeface="MV Boli" panose="02000500030200090000" pitchFamily="2" charset="0"/>
                      </a:endParaRPr>
                    </a:p>
                  </a:txBody>
                  <a:tcPr marL="104027" marR="104027" marT="52014" marB="52014">
                    <a:solidFill>
                      <a:srgbClr val="1BA8E1"/>
                    </a:solidFill>
                  </a:tcPr>
                </a:tc>
                <a:tc vMerge="1">
                  <a:txBody>
                    <a:bodyPr/>
                    <a:lstStyle/>
                    <a:p>
                      <a:pPr algn="ctr"/>
                      <a:endParaRPr lang="en-US" dirty="0">
                        <a:latin typeface="MV Boli" panose="02000500030200090000" pitchFamily="2" charset="0"/>
                        <a:cs typeface="MV Boli" panose="02000500030200090000" pitchFamily="2" charset="0"/>
                      </a:endParaRPr>
                    </a:p>
                  </a:txBody>
                  <a:tcPr/>
                </a:tc>
                <a:tc vMerge="1">
                  <a:txBody>
                    <a:bodyPr/>
                    <a:lstStyle/>
                    <a:p>
                      <a:pPr algn="ctr"/>
                      <a:endParaRPr lang="en-US" dirty="0">
                        <a:latin typeface="MV Boli" panose="02000500030200090000" pitchFamily="2" charset="0"/>
                        <a:cs typeface="MV Boli" panose="02000500030200090000" pitchFamily="2" charset="0"/>
                      </a:endParaRPr>
                    </a:p>
                  </a:txBody>
                  <a:tcPr/>
                </a:tc>
              </a:tr>
              <a:tr h="548989">
                <a:tc>
                  <a:txBody>
                    <a:bodyPr/>
                    <a:lstStyle/>
                    <a:p>
                      <a:r>
                        <a:rPr lang="en-US" sz="1800" dirty="0" smtClean="0">
                          <a:latin typeface="EMprint" panose="020B0503020204020204" pitchFamily="34" charset="0"/>
                          <a:cs typeface="MV Boli" panose="02000500030200090000" pitchFamily="2" charset="0"/>
                        </a:rPr>
                        <a:t>Average</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endParaRPr lang="en-US" sz="1800" dirty="0">
                        <a:latin typeface="MV Boli" panose="02000500030200090000" pitchFamily="2"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latin typeface="EMprint" panose="020B0503020204020204" pitchFamily="34" charset="0"/>
                          <a:cs typeface="MV Boli" panose="02000500030200090000" pitchFamily="2" charset="0"/>
                        </a:rPr>
                        <a:t>6.5</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latin typeface="EMprint" panose="020B0503020204020204" pitchFamily="34" charset="0"/>
                          <a:cs typeface="MV Boli" panose="02000500030200090000" pitchFamily="2" charset="0"/>
                        </a:rPr>
                        <a:t>4</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latin typeface="EMprint" panose="020B0503020204020204" pitchFamily="34" charset="0"/>
                          <a:cs typeface="MV Boli" panose="02000500030200090000" pitchFamily="2" charset="0"/>
                        </a:rPr>
                        <a:t>2</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latin typeface="EMprint" panose="020B0503020204020204" pitchFamily="34" charset="0"/>
                          <a:cs typeface="MV Boli" panose="02000500030200090000" pitchFamily="2" charset="0"/>
                        </a:rPr>
                        <a:t>8.3</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11</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latin typeface="EMprint" panose="020B0503020204020204" pitchFamily="34" charset="0"/>
                          <a:cs typeface="MV Boli" panose="02000500030200090000" pitchFamily="2" charset="0"/>
                        </a:rPr>
                        <a:t>6</a:t>
                      </a:r>
                      <a:endParaRPr lang="en-US" sz="1800" dirty="0">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solidFill>
                            <a:schemeClr val="tx1"/>
                          </a:solidFill>
                          <a:latin typeface="EMprint" panose="020B0503020204020204" pitchFamily="34" charset="0"/>
                          <a:cs typeface="MV Boli" panose="02000500030200090000" pitchFamily="2" charset="0"/>
                        </a:rPr>
                        <a:t>3</a:t>
                      </a:r>
                      <a:endParaRPr lang="en-US" sz="1800" dirty="0">
                        <a:solidFill>
                          <a:schemeClr val="tx1"/>
                        </a:solidFill>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15</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solidFill>
                      <a:schemeClr val="accent2">
                        <a:lumMod val="20000"/>
                        <a:lumOff val="80000"/>
                      </a:schemeClr>
                    </a:solidFill>
                  </a:tcPr>
                </a:tc>
                <a:tc>
                  <a:txBody>
                    <a:bodyPr/>
                    <a:lstStyle/>
                    <a:p>
                      <a:pPr algn="ctr"/>
                      <a:endParaRPr lang="en-US" sz="1800" dirty="0">
                        <a:latin typeface="MV Boli" panose="02000500030200090000" pitchFamily="2" charset="0"/>
                        <a:cs typeface="MV Boli" panose="02000500030200090000" pitchFamily="2" charset="0"/>
                      </a:endParaRPr>
                    </a:p>
                  </a:txBody>
                  <a:tcPr marL="104027" marR="104027" marT="52014" marB="52014">
                    <a:solidFill>
                      <a:schemeClr val="accent2">
                        <a:lumMod val="20000"/>
                        <a:lumOff val="80000"/>
                      </a:schemeClr>
                    </a:solidFill>
                  </a:tcPr>
                </a:tc>
              </a:tr>
              <a:tr h="548989">
                <a:tc>
                  <a:txBody>
                    <a:bodyPr/>
                    <a:lstStyle/>
                    <a:p>
                      <a:r>
                        <a:rPr lang="en-US" sz="1800" dirty="0" smtClean="0">
                          <a:latin typeface="EMprint" panose="020B0503020204020204" pitchFamily="34" charset="0"/>
                          <a:cs typeface="MV Boli" panose="02000500030200090000" pitchFamily="2" charset="0"/>
                        </a:rPr>
                        <a:t>Work</a:t>
                      </a:r>
                      <a:r>
                        <a:rPr lang="en-US" sz="1800" baseline="0" dirty="0" smtClean="0">
                          <a:latin typeface="EMprint" panose="020B0503020204020204" pitchFamily="34" charset="0"/>
                          <a:cs typeface="MV Boli" panose="02000500030200090000" pitchFamily="2" charset="0"/>
                        </a:rPr>
                        <a:t> 1</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endParaRPr lang="en-US" sz="1800" dirty="0">
                        <a:latin typeface="MV Boli" panose="02000500030200090000" pitchFamily="2"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6</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4</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2</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6</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11</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5</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chemeClr val="tx1"/>
                          </a:solidFill>
                          <a:latin typeface="EMprint" panose="020B0503020204020204" pitchFamily="34" charset="0"/>
                          <a:cs typeface="MV Boli" panose="02000500030200090000" pitchFamily="2" charset="0"/>
                        </a:rPr>
                        <a:t>3</a:t>
                      </a:r>
                      <a:endParaRPr lang="en-US" sz="1800" dirty="0">
                        <a:solidFill>
                          <a:schemeClr val="tx1"/>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8</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MV Boli" panose="02000500030200090000" pitchFamily="2" charset="0"/>
                          <a:cs typeface="MV Boli" panose="02000500030200090000" pitchFamily="2" charset="0"/>
                        </a:rPr>
                        <a:t>-</a:t>
                      </a:r>
                      <a:endParaRPr lang="en-US" sz="1800" dirty="0">
                        <a:latin typeface="MV Boli" panose="02000500030200090000" pitchFamily="2" charset="0"/>
                        <a:cs typeface="MV Boli" panose="02000500030200090000" pitchFamily="2" charset="0"/>
                      </a:endParaRPr>
                    </a:p>
                  </a:txBody>
                  <a:tcPr marL="104027" marR="104027" marT="52014" marB="52014"/>
                </a:tc>
              </a:tr>
              <a:tr h="548989">
                <a:tc>
                  <a:txBody>
                    <a:bodyPr/>
                    <a:lstStyle/>
                    <a:p>
                      <a:r>
                        <a:rPr lang="en-US" sz="1800" dirty="0" smtClean="0">
                          <a:latin typeface="EMprint" panose="020B0503020204020204" pitchFamily="34" charset="0"/>
                          <a:cs typeface="MV Boli" panose="02000500030200090000" pitchFamily="2" charset="0"/>
                        </a:rPr>
                        <a:t>Work 5</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endParaRPr lang="en-US" sz="1800" dirty="0">
                        <a:latin typeface="MV Boli" panose="02000500030200090000" pitchFamily="2"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8</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6</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0</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6</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13</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9</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chemeClr val="tx1"/>
                          </a:solidFill>
                          <a:latin typeface="EMprint" panose="020B0503020204020204" pitchFamily="34" charset="0"/>
                          <a:cs typeface="MV Boli" panose="02000500030200090000" pitchFamily="2" charset="0"/>
                        </a:rPr>
                        <a:t>4</a:t>
                      </a:r>
                      <a:endParaRPr lang="en-US" sz="1800" dirty="0">
                        <a:solidFill>
                          <a:schemeClr val="tx1"/>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42</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MV Boli" panose="02000500030200090000" pitchFamily="2" charset="0"/>
                          <a:cs typeface="MV Boli" panose="02000500030200090000" pitchFamily="2" charset="0"/>
                        </a:rPr>
                        <a:t>-</a:t>
                      </a:r>
                      <a:endParaRPr lang="en-US" sz="1800" dirty="0">
                        <a:latin typeface="MV Boli" panose="02000500030200090000" pitchFamily="2" charset="0"/>
                        <a:cs typeface="MV Boli" panose="02000500030200090000" pitchFamily="2" charset="0"/>
                      </a:endParaRPr>
                    </a:p>
                  </a:txBody>
                  <a:tcPr marL="104027" marR="104027" marT="52014" marB="52014"/>
                </a:tc>
              </a:tr>
              <a:tr h="548989">
                <a:tc>
                  <a:txBody>
                    <a:bodyPr/>
                    <a:lstStyle/>
                    <a:p>
                      <a:r>
                        <a:rPr lang="en-US" sz="1800" dirty="0" smtClean="0">
                          <a:latin typeface="EMprint" panose="020B0503020204020204" pitchFamily="34" charset="0"/>
                          <a:cs typeface="MV Boli" panose="02000500030200090000" pitchFamily="2" charset="0"/>
                        </a:rPr>
                        <a:t>Work 7</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endParaRPr lang="en-US" sz="1800" dirty="0">
                        <a:latin typeface="MV Boli" panose="02000500030200090000" pitchFamily="2"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5</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5</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1</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9</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rgbClr val="FF0000"/>
                          </a:solidFill>
                          <a:latin typeface="EMprint" panose="020B0503020204020204" pitchFamily="34" charset="0"/>
                          <a:cs typeface="MV Boli" panose="02000500030200090000" pitchFamily="2" charset="0"/>
                        </a:rPr>
                        <a:t>10</a:t>
                      </a:r>
                      <a:endParaRPr lang="en-US" sz="1800" dirty="0">
                        <a:solidFill>
                          <a:srgbClr val="FF0000"/>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3</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solidFill>
                            <a:schemeClr val="tx1"/>
                          </a:solidFill>
                          <a:latin typeface="EMprint" panose="020B0503020204020204" pitchFamily="34" charset="0"/>
                          <a:cs typeface="MV Boli" panose="02000500030200090000" pitchFamily="2" charset="0"/>
                        </a:rPr>
                        <a:t>3</a:t>
                      </a:r>
                      <a:endParaRPr lang="en-US" sz="1800" dirty="0">
                        <a:solidFill>
                          <a:schemeClr val="tx1"/>
                        </a:solidFill>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EMprint" panose="020B0503020204020204" pitchFamily="34" charset="0"/>
                          <a:cs typeface="MV Boli" panose="02000500030200090000" pitchFamily="2" charset="0"/>
                        </a:rPr>
                        <a:t>7</a:t>
                      </a:r>
                      <a:endParaRPr lang="en-US" sz="1800" dirty="0">
                        <a:latin typeface="EMprint" panose="020B0503020204020204" pitchFamily="34" charset="0"/>
                        <a:cs typeface="MV Boli" panose="02000500030200090000" pitchFamily="2" charset="0"/>
                      </a:endParaRPr>
                    </a:p>
                  </a:txBody>
                  <a:tcPr marL="104027" marR="104027" marT="52014" marB="52014"/>
                </a:tc>
                <a:tc>
                  <a:txBody>
                    <a:bodyPr/>
                    <a:lstStyle/>
                    <a:p>
                      <a:pPr algn="ctr"/>
                      <a:r>
                        <a:rPr lang="en-US" sz="1800" dirty="0" smtClean="0">
                          <a:latin typeface="MV Boli" panose="02000500030200090000" pitchFamily="2" charset="0"/>
                          <a:cs typeface="MV Boli" panose="02000500030200090000" pitchFamily="2" charset="0"/>
                        </a:rPr>
                        <a:t>-</a:t>
                      </a:r>
                      <a:endParaRPr lang="en-US" sz="1800" dirty="0">
                        <a:latin typeface="MV Boli" panose="02000500030200090000" pitchFamily="2" charset="0"/>
                        <a:cs typeface="MV Boli" panose="02000500030200090000" pitchFamily="2" charset="0"/>
                      </a:endParaRPr>
                    </a:p>
                  </a:txBody>
                  <a:tcPr marL="104027" marR="104027" marT="52014" marB="52014"/>
                </a:tc>
              </a:tr>
            </a:tbl>
          </a:graphicData>
        </a:graphic>
      </p:graphicFrame>
    </p:spTree>
    <p:extLst>
      <p:ext uri="{BB962C8B-B14F-4D97-AF65-F5344CB8AC3E}">
        <p14:creationId xmlns:p14="http://schemas.microsoft.com/office/powerpoint/2010/main" val="324167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Collect blockers for a time period</a:t>
            </a:r>
          </a:p>
          <a:p>
            <a:r>
              <a:rPr lang="en-US" sz="2000" dirty="0" smtClean="0"/>
              <a:t>Do affinity mapping by reason for blockage</a:t>
            </a:r>
          </a:p>
          <a:p>
            <a:r>
              <a:rPr lang="en-US" sz="2000" dirty="0" smtClean="0"/>
              <a:t>Calculate risk using:</a:t>
            </a:r>
          </a:p>
          <a:p>
            <a:endParaRPr lang="en-US" sz="2000" dirty="0" smtClean="0"/>
          </a:p>
          <a:p>
            <a:endParaRPr lang="en-US" sz="2000" dirty="0" smtClean="0"/>
          </a:p>
          <a:p>
            <a:endParaRPr lang="en-US" sz="2000" dirty="0"/>
          </a:p>
          <a:p>
            <a:r>
              <a:rPr lang="en-US" sz="2000" dirty="0" smtClean="0"/>
              <a:t>Attack highest risk category first to have biggest impact</a:t>
            </a:r>
          </a:p>
        </p:txBody>
      </p:sp>
      <p:sp>
        <p:nvSpPr>
          <p:cNvPr id="2" name="Title 1"/>
          <p:cNvSpPr>
            <a:spLocks noGrp="1"/>
          </p:cNvSpPr>
          <p:nvPr>
            <p:ph type="title"/>
          </p:nvPr>
        </p:nvSpPr>
        <p:spPr/>
        <p:txBody>
          <a:bodyPr/>
          <a:lstStyle/>
          <a:p>
            <a:r>
              <a:rPr lang="en-US" smtClean="0"/>
              <a:t>Blocker Analysis</a:t>
            </a:r>
            <a:endParaRPr lang="en-US" dirty="0"/>
          </a:p>
        </p:txBody>
      </p:sp>
      <p:pic>
        <p:nvPicPr>
          <p:cNvPr id="1026" name="Picture 2" descr="http://www.djaa.com/sites/default/files/blockerclusterexampl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81441" y="0"/>
            <a:ext cx="51111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djaa.com/sites/default/files/riskequation.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740" y="2179639"/>
            <a:ext cx="4367463" cy="106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658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695512" y="96254"/>
            <a:ext cx="5021970" cy="5021970"/>
          </a:xfrm>
          <a:prstGeom prst="ellipse">
            <a:avLst/>
          </a:prstGeom>
          <a:gradFill flip="none" rotWithShape="1">
            <a:gsLst>
              <a:gs pos="0">
                <a:schemeClr val="accent1">
                  <a:lumMod val="80000"/>
                </a:schemeClr>
              </a:gs>
              <a:gs pos="42000">
                <a:schemeClr val="accent1">
                  <a:lumMod val="20000"/>
                  <a:lumOff val="80000"/>
                  <a:alpha val="60000"/>
                </a:schemeClr>
              </a:gs>
              <a:gs pos="100000">
                <a:srgbClr val="FFFFFF">
                  <a:alpha val="0"/>
                  <a:lumMod val="100000"/>
                </a:srgbClr>
              </a:gs>
            </a:gsLst>
            <a:lin ang="2700000" scaled="1"/>
            <a:tileRect/>
          </a:gradFill>
          <a:ln>
            <a:solidFill>
              <a:schemeClr val="accent1">
                <a:alpha val="7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Oval 4"/>
          <p:cNvSpPr/>
          <p:nvPr/>
        </p:nvSpPr>
        <p:spPr>
          <a:xfrm>
            <a:off x="4482710" y="96254"/>
            <a:ext cx="5021970" cy="5021970"/>
          </a:xfrm>
          <a:prstGeom prst="ellipse">
            <a:avLst/>
          </a:prstGeom>
          <a:gradFill flip="none" rotWithShape="1">
            <a:gsLst>
              <a:gs pos="0">
                <a:srgbClr val="00B050"/>
              </a:gs>
              <a:gs pos="43000">
                <a:srgbClr val="00B050">
                  <a:alpha val="26000"/>
                </a:srgbClr>
              </a:gs>
              <a:gs pos="100000">
                <a:srgbClr val="FFFFFF">
                  <a:alpha val="0"/>
                </a:srgbClr>
              </a:gs>
            </a:gsLst>
            <a:lin ang="8100000" scaled="1"/>
            <a:tileRect/>
          </a:gradFill>
          <a:ln>
            <a:solidFill>
              <a:srgbClr val="92D050">
                <a:alpha val="70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p:cNvSpPr/>
          <p:nvPr/>
        </p:nvSpPr>
        <p:spPr>
          <a:xfrm>
            <a:off x="3609652" y="1360201"/>
            <a:ext cx="5021970" cy="5021970"/>
          </a:xfrm>
          <a:prstGeom prst="ellipse">
            <a:avLst/>
          </a:prstGeom>
          <a:gradFill flip="none" rotWithShape="1">
            <a:gsLst>
              <a:gs pos="0">
                <a:srgbClr val="FF0000"/>
              </a:gs>
              <a:gs pos="36000">
                <a:srgbClr val="FF0000">
                  <a:alpha val="25000"/>
                </a:srgbClr>
              </a:gs>
              <a:gs pos="100000">
                <a:srgbClr val="FFFFFF">
                  <a:alpha val="0"/>
                </a:srgbClr>
              </a:gs>
            </a:gsLst>
            <a:lin ang="16200000" scaled="1"/>
            <a:tileRect/>
          </a:gradFill>
          <a:ln>
            <a:solidFill>
              <a:schemeClr val="accent5">
                <a:lumMod val="20000"/>
                <a:lumOff val="80000"/>
                <a:alpha val="7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p:cNvSpPr txBox="1"/>
          <p:nvPr/>
        </p:nvSpPr>
        <p:spPr>
          <a:xfrm>
            <a:off x="4777604" y="5151035"/>
            <a:ext cx="2610800" cy="707886"/>
          </a:xfrm>
          <a:prstGeom prst="rect">
            <a:avLst/>
          </a:prstGeom>
          <a:noFill/>
        </p:spPr>
        <p:txBody>
          <a:bodyPr wrap="square" rtlCol="0">
            <a:spAutoFit/>
          </a:bodyPr>
          <a:lstStyle/>
          <a:p>
            <a:pPr algn="ctr"/>
            <a:r>
              <a:rPr lang="en-US" sz="4000" dirty="0">
                <a:solidFill>
                  <a:srgbClr val="FCE4E7"/>
                </a:solidFill>
                <a:latin typeface="EMprint W04 Bold" panose="020B0803020204020204" pitchFamily="34" charset="0"/>
              </a:rPr>
              <a:t>Speed</a:t>
            </a:r>
          </a:p>
        </p:txBody>
      </p:sp>
      <p:sp>
        <p:nvSpPr>
          <p:cNvPr id="8" name="TextBox 7"/>
          <p:cNvSpPr txBox="1"/>
          <p:nvPr/>
        </p:nvSpPr>
        <p:spPr>
          <a:xfrm>
            <a:off x="5207350" y="591150"/>
            <a:ext cx="1751308" cy="707886"/>
          </a:xfrm>
          <a:prstGeom prst="rect">
            <a:avLst/>
          </a:prstGeom>
          <a:noFill/>
        </p:spPr>
        <p:txBody>
          <a:bodyPr wrap="square" rtlCol="0">
            <a:spAutoFit/>
          </a:bodyPr>
          <a:lstStyle/>
          <a:p>
            <a:pPr algn="ctr"/>
            <a:r>
              <a:rPr lang="en-US" sz="4000" dirty="0">
                <a:solidFill>
                  <a:srgbClr val="1A95D4"/>
                </a:solidFill>
                <a:latin typeface="EMprint W04 Bold" panose="020B0803020204020204" pitchFamily="34" charset="0"/>
              </a:rPr>
              <a:t>Value</a:t>
            </a:r>
          </a:p>
        </p:txBody>
      </p:sp>
      <p:sp>
        <p:nvSpPr>
          <p:cNvPr id="13" name="TextBox 12"/>
          <p:cNvSpPr txBox="1"/>
          <p:nvPr/>
        </p:nvSpPr>
        <p:spPr>
          <a:xfrm>
            <a:off x="7083642" y="921251"/>
            <a:ext cx="2421038" cy="1200329"/>
          </a:xfrm>
          <a:prstGeom prst="rect">
            <a:avLst/>
          </a:prstGeom>
          <a:noFill/>
        </p:spPr>
        <p:txBody>
          <a:bodyPr wrap="square" rtlCol="0">
            <a:spAutoFit/>
          </a:bodyPr>
          <a:lstStyle/>
          <a:p>
            <a:pPr algn="ctr"/>
            <a:r>
              <a:rPr lang="en-US" sz="3600" dirty="0">
                <a:solidFill>
                  <a:srgbClr val="F2F9EB"/>
                </a:solidFill>
                <a:latin typeface="EMprint W04 Bold" panose="020B0803020204020204" pitchFamily="34" charset="0"/>
              </a:rPr>
              <a:t>Right </a:t>
            </a:r>
          </a:p>
          <a:p>
            <a:pPr algn="ctr"/>
            <a:r>
              <a:rPr lang="en-US" sz="3600" dirty="0">
                <a:solidFill>
                  <a:srgbClr val="F2F9EB"/>
                </a:solidFill>
                <a:latin typeface="EMprint W04 Bold" panose="020B0803020204020204" pitchFamily="34" charset="0"/>
              </a:rPr>
              <a:t>Way</a:t>
            </a:r>
          </a:p>
        </p:txBody>
      </p:sp>
      <p:sp>
        <p:nvSpPr>
          <p:cNvPr id="14" name="TextBox 13"/>
          <p:cNvSpPr txBox="1"/>
          <p:nvPr/>
        </p:nvSpPr>
        <p:spPr>
          <a:xfrm>
            <a:off x="2505750" y="921251"/>
            <a:ext cx="2610800" cy="1200329"/>
          </a:xfrm>
          <a:prstGeom prst="rect">
            <a:avLst/>
          </a:prstGeom>
          <a:noFill/>
        </p:spPr>
        <p:txBody>
          <a:bodyPr wrap="square" rtlCol="0">
            <a:spAutoFit/>
          </a:bodyPr>
          <a:lstStyle/>
          <a:p>
            <a:pPr algn="ctr"/>
            <a:r>
              <a:rPr lang="en-US" sz="3600" dirty="0">
                <a:solidFill>
                  <a:srgbClr val="E8F5FC"/>
                </a:solidFill>
                <a:latin typeface="EMprint W04 Bold" panose="020B0803020204020204" pitchFamily="34" charset="0"/>
              </a:rPr>
              <a:t>Right</a:t>
            </a:r>
            <a:br>
              <a:rPr lang="en-US" sz="3600" dirty="0">
                <a:solidFill>
                  <a:srgbClr val="E8F5FC"/>
                </a:solidFill>
                <a:latin typeface="EMprint W04 Bold" panose="020B0803020204020204" pitchFamily="34" charset="0"/>
              </a:rPr>
            </a:br>
            <a:r>
              <a:rPr lang="en-US" sz="3600" dirty="0">
                <a:solidFill>
                  <a:srgbClr val="E8F5FC"/>
                </a:solidFill>
                <a:latin typeface="EMprint W04 Bold" panose="020B0803020204020204" pitchFamily="34" charset="0"/>
              </a:rPr>
              <a:t>Thing</a:t>
            </a:r>
          </a:p>
        </p:txBody>
      </p:sp>
      <p:sp>
        <p:nvSpPr>
          <p:cNvPr id="11" name="TextBox 10"/>
          <p:cNvSpPr txBox="1"/>
          <p:nvPr/>
        </p:nvSpPr>
        <p:spPr>
          <a:xfrm>
            <a:off x="4482711" y="2301526"/>
            <a:ext cx="3200589" cy="1569660"/>
          </a:xfrm>
          <a:prstGeom prst="rect">
            <a:avLst/>
          </a:prstGeom>
          <a:noFill/>
        </p:spPr>
        <p:txBody>
          <a:bodyPr wrap="square" rtlCol="0">
            <a:spAutoFit/>
          </a:bodyPr>
          <a:lstStyle/>
          <a:p>
            <a:pPr algn="ctr"/>
            <a:r>
              <a:rPr lang="en-US" sz="3200" dirty="0">
                <a:latin typeface="EMprint W04 Bold" panose="020B0803020204020204" pitchFamily="34" charset="0"/>
              </a:rPr>
              <a:t>Accelerate delivery of value to customers</a:t>
            </a:r>
          </a:p>
        </p:txBody>
      </p:sp>
    </p:spTree>
    <p:extLst>
      <p:ext uri="{BB962C8B-B14F-4D97-AF65-F5344CB8AC3E}">
        <p14:creationId xmlns:p14="http://schemas.microsoft.com/office/powerpoint/2010/main" val="64149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13"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Blocker Analysis</a:t>
            </a:r>
          </a:p>
        </p:txBody>
      </p:sp>
      <p:graphicFrame>
        <p:nvGraphicFramePr>
          <p:cNvPr id="4" name="Table 3"/>
          <p:cNvGraphicFramePr>
            <a:graphicFrameLocks noGrp="1"/>
          </p:cNvGraphicFramePr>
          <p:nvPr>
            <p:extLst/>
          </p:nvPr>
        </p:nvGraphicFramePr>
        <p:xfrm>
          <a:off x="1981200" y="1371599"/>
          <a:ext cx="8332472" cy="4947763"/>
        </p:xfrm>
        <a:graphic>
          <a:graphicData uri="http://schemas.openxmlformats.org/drawingml/2006/table">
            <a:tbl>
              <a:tblPr firstRow="1" bandRow="1">
                <a:tableStyleId>{5C22544A-7EE6-4342-B048-85BDC9FD1C3A}</a:tableStyleId>
              </a:tblPr>
              <a:tblGrid>
                <a:gridCol w="2083118"/>
                <a:gridCol w="2083118"/>
                <a:gridCol w="2083118"/>
                <a:gridCol w="2083118"/>
              </a:tblGrid>
              <a:tr h="954635">
                <a:tc>
                  <a:txBody>
                    <a:bodyPr/>
                    <a:lstStyle/>
                    <a:p>
                      <a:pPr algn="ctr"/>
                      <a:r>
                        <a:rPr lang="en-US" sz="2000" dirty="0" smtClean="0"/>
                        <a:t>Cause</a:t>
                      </a:r>
                    </a:p>
                    <a:p>
                      <a:pPr algn="ctr"/>
                      <a:r>
                        <a:rPr lang="en-US" sz="2000" dirty="0" smtClean="0"/>
                        <a:t>(Waiting</a:t>
                      </a:r>
                      <a:r>
                        <a:rPr lang="en-US" sz="2000" baseline="0" dirty="0" smtClean="0"/>
                        <a:t> for)</a:t>
                      </a:r>
                      <a:endParaRPr lang="en-US" sz="2000" dirty="0"/>
                    </a:p>
                  </a:txBody>
                  <a:tcPr anchor="ctr"/>
                </a:tc>
                <a:tc>
                  <a:txBody>
                    <a:bodyPr/>
                    <a:lstStyle/>
                    <a:p>
                      <a:pPr algn="ctr"/>
                      <a:r>
                        <a:rPr lang="en-US" sz="2000" dirty="0" smtClean="0"/>
                        <a:t>Likelihood (% of blockers)</a:t>
                      </a:r>
                      <a:endParaRPr lang="en-US" sz="2000" dirty="0"/>
                    </a:p>
                  </a:txBody>
                  <a:tcPr anchor="ctr"/>
                </a:tc>
                <a:tc>
                  <a:txBody>
                    <a:bodyPr/>
                    <a:lstStyle/>
                    <a:p>
                      <a:pPr algn="ctr"/>
                      <a:r>
                        <a:rPr lang="en-US" sz="2000" dirty="0" smtClean="0"/>
                        <a:t>Impac</a:t>
                      </a:r>
                      <a:r>
                        <a:rPr lang="en-US" sz="2000" baseline="0" dirty="0" smtClean="0"/>
                        <a:t>t (Average delay by this cause)</a:t>
                      </a:r>
                      <a:endParaRPr lang="en-US" sz="2000" dirty="0"/>
                    </a:p>
                  </a:txBody>
                  <a:tcPr anchor="ctr"/>
                </a:tc>
                <a:tc>
                  <a:txBody>
                    <a:bodyPr/>
                    <a:lstStyle/>
                    <a:p>
                      <a:pPr algn="ctr"/>
                      <a:r>
                        <a:rPr lang="en-US" sz="2000" dirty="0" smtClean="0"/>
                        <a:t>Risk (Days)</a:t>
                      </a:r>
                      <a:endParaRPr lang="en-US" sz="2000" dirty="0"/>
                    </a:p>
                  </a:txBody>
                  <a:tcPr anchor="ctr"/>
                </a:tc>
              </a:tr>
              <a:tr h="757469">
                <a:tc>
                  <a:txBody>
                    <a:bodyPr/>
                    <a:lstStyle/>
                    <a:p>
                      <a:pPr algn="ctr"/>
                      <a:r>
                        <a:rPr lang="en-US" sz="2400" dirty="0" smtClean="0"/>
                        <a:t>Customers</a:t>
                      </a:r>
                      <a:endParaRPr lang="en-US" sz="2400" dirty="0"/>
                    </a:p>
                  </a:txBody>
                  <a:tcPr anchor="ctr">
                    <a:noFill/>
                  </a:tcPr>
                </a:tc>
                <a:tc>
                  <a:txBody>
                    <a:bodyPr/>
                    <a:lstStyle/>
                    <a:p>
                      <a:pPr algn="ctr"/>
                      <a:r>
                        <a:rPr lang="en-US" sz="2400" dirty="0" smtClean="0"/>
                        <a:t>30%</a:t>
                      </a:r>
                      <a:endParaRPr lang="en-US" sz="2400" dirty="0"/>
                    </a:p>
                  </a:txBody>
                  <a:tcPr anchor="ctr">
                    <a:noFill/>
                  </a:tcPr>
                </a:tc>
                <a:tc>
                  <a:txBody>
                    <a:bodyPr/>
                    <a:lstStyle/>
                    <a:p>
                      <a:pPr algn="ctr"/>
                      <a:r>
                        <a:rPr lang="en-US" sz="2400" dirty="0" smtClean="0"/>
                        <a:t>10</a:t>
                      </a:r>
                      <a:endParaRPr lang="en-US" sz="2400" dirty="0"/>
                    </a:p>
                  </a:txBody>
                  <a:tcPr anchor="ctr">
                    <a:noFill/>
                  </a:tcPr>
                </a:tc>
                <a:tc>
                  <a:txBody>
                    <a:bodyPr/>
                    <a:lstStyle/>
                    <a:p>
                      <a:pPr algn="ctr"/>
                      <a:r>
                        <a:rPr lang="en-US" sz="2400" dirty="0" smtClean="0"/>
                        <a:t>3</a:t>
                      </a:r>
                      <a:endParaRPr lang="en-US" sz="2400" dirty="0"/>
                    </a:p>
                  </a:txBody>
                  <a:tcPr anchor="ctr">
                    <a:noFill/>
                  </a:tcPr>
                </a:tc>
              </a:tr>
              <a:tr h="757469">
                <a:tc>
                  <a:txBody>
                    <a:bodyPr/>
                    <a:lstStyle/>
                    <a:p>
                      <a:pPr algn="ctr"/>
                      <a:r>
                        <a:rPr lang="en-US" sz="2400" dirty="0" smtClean="0"/>
                        <a:t>System Outage</a:t>
                      </a:r>
                      <a:endParaRPr lang="en-US" sz="2400" dirty="0"/>
                    </a:p>
                  </a:txBody>
                  <a:tcPr anchor="ctr"/>
                </a:tc>
                <a:tc>
                  <a:txBody>
                    <a:bodyPr/>
                    <a:lstStyle/>
                    <a:p>
                      <a:pPr algn="ctr"/>
                      <a:r>
                        <a:rPr lang="en-US" sz="2400" dirty="0" smtClean="0"/>
                        <a:t>15%</a:t>
                      </a:r>
                      <a:endParaRPr lang="en-US" sz="2400" dirty="0"/>
                    </a:p>
                  </a:txBody>
                  <a:tcPr anchor="ctr"/>
                </a:tc>
                <a:tc>
                  <a:txBody>
                    <a:bodyPr/>
                    <a:lstStyle/>
                    <a:p>
                      <a:pPr algn="ctr"/>
                      <a:r>
                        <a:rPr lang="en-US" sz="2400" dirty="0" smtClean="0"/>
                        <a:t>8</a:t>
                      </a:r>
                      <a:endParaRPr lang="en-US" sz="2400" dirty="0"/>
                    </a:p>
                  </a:txBody>
                  <a:tcPr anchor="ctr"/>
                </a:tc>
                <a:tc>
                  <a:txBody>
                    <a:bodyPr/>
                    <a:lstStyle/>
                    <a:p>
                      <a:pPr algn="ctr"/>
                      <a:r>
                        <a:rPr lang="en-US" sz="2400" dirty="0" smtClean="0"/>
                        <a:t>1.2</a:t>
                      </a:r>
                      <a:endParaRPr lang="en-US" sz="2400" dirty="0"/>
                    </a:p>
                  </a:txBody>
                  <a:tcPr anchor="ctr"/>
                </a:tc>
              </a:tr>
              <a:tr h="781065">
                <a:tc>
                  <a:txBody>
                    <a:bodyPr/>
                    <a:lstStyle/>
                    <a:p>
                      <a:pPr algn="ctr"/>
                      <a:r>
                        <a:rPr lang="en-US" sz="2400" dirty="0" smtClean="0"/>
                        <a:t>Database</a:t>
                      </a:r>
                      <a:r>
                        <a:rPr lang="en-US" sz="2400" baseline="0" dirty="0" smtClean="0"/>
                        <a:t> admin</a:t>
                      </a:r>
                      <a:endParaRPr lang="en-US" sz="2400" dirty="0"/>
                    </a:p>
                  </a:txBody>
                  <a:tcPr anchor="ctr"/>
                </a:tc>
                <a:tc>
                  <a:txBody>
                    <a:bodyPr/>
                    <a:lstStyle/>
                    <a:p>
                      <a:pPr algn="ctr"/>
                      <a:r>
                        <a:rPr lang="en-US" sz="2400" dirty="0" smtClean="0"/>
                        <a:t>5%</a:t>
                      </a:r>
                      <a:endParaRPr lang="en-US" sz="2400" dirty="0"/>
                    </a:p>
                  </a:txBody>
                  <a:tcPr anchor="ctr"/>
                </a:tc>
                <a:tc>
                  <a:txBody>
                    <a:bodyPr/>
                    <a:lstStyle/>
                    <a:p>
                      <a:pPr algn="ctr"/>
                      <a:r>
                        <a:rPr lang="en-US" sz="2400" dirty="0" smtClean="0"/>
                        <a:t>25</a:t>
                      </a:r>
                      <a:endParaRPr lang="en-US" sz="2400" dirty="0"/>
                    </a:p>
                  </a:txBody>
                  <a:tcPr anchor="ctr"/>
                </a:tc>
                <a:tc>
                  <a:txBody>
                    <a:bodyPr/>
                    <a:lstStyle/>
                    <a:p>
                      <a:pPr algn="ctr"/>
                      <a:r>
                        <a:rPr lang="en-US" sz="2400" dirty="0" smtClean="0"/>
                        <a:t>1.25</a:t>
                      </a:r>
                      <a:endParaRPr lang="en-US" sz="2400" dirty="0"/>
                    </a:p>
                  </a:txBody>
                  <a:tcPr anchor="ctr"/>
                </a:tc>
              </a:tr>
              <a:tr h="781065">
                <a:tc>
                  <a:txBody>
                    <a:bodyPr/>
                    <a:lstStyle/>
                    <a:p>
                      <a:pPr algn="ctr"/>
                      <a:r>
                        <a:rPr lang="en-US" sz="2400" dirty="0" smtClean="0"/>
                        <a:t>Vendor</a:t>
                      </a:r>
                      <a:endParaRPr lang="en-US" sz="2400" dirty="0"/>
                    </a:p>
                  </a:txBody>
                  <a:tcPr anchor="ctr"/>
                </a:tc>
                <a:tc>
                  <a:txBody>
                    <a:bodyPr/>
                    <a:lstStyle/>
                    <a:p>
                      <a:pPr algn="ctr"/>
                      <a:r>
                        <a:rPr lang="en-US" sz="2400" dirty="0" smtClean="0"/>
                        <a:t>40%</a:t>
                      </a:r>
                      <a:endParaRPr lang="en-US" sz="2400" dirty="0"/>
                    </a:p>
                  </a:txBody>
                  <a:tcPr anchor="ctr"/>
                </a:tc>
                <a:tc>
                  <a:txBody>
                    <a:bodyPr/>
                    <a:lstStyle/>
                    <a:p>
                      <a:pPr algn="ctr"/>
                      <a:r>
                        <a:rPr lang="en-US" sz="2400" dirty="0" smtClean="0"/>
                        <a:t>5</a:t>
                      </a:r>
                      <a:endParaRPr lang="en-US" sz="2400" dirty="0"/>
                    </a:p>
                  </a:txBody>
                  <a:tcPr anchor="ctr"/>
                </a:tc>
                <a:tc>
                  <a:txBody>
                    <a:bodyPr/>
                    <a:lstStyle/>
                    <a:p>
                      <a:pPr algn="ctr"/>
                      <a:r>
                        <a:rPr lang="en-US" sz="2400" dirty="0" smtClean="0"/>
                        <a:t>2</a:t>
                      </a:r>
                      <a:endParaRPr lang="en-US" sz="2400" dirty="0"/>
                    </a:p>
                  </a:txBody>
                  <a:tcPr anchor="ctr"/>
                </a:tc>
              </a:tr>
              <a:tr h="757469">
                <a:tc>
                  <a:txBody>
                    <a:bodyPr/>
                    <a:lstStyle/>
                    <a:p>
                      <a:pPr algn="ctr"/>
                      <a:r>
                        <a:rPr lang="en-US" sz="2400" dirty="0" smtClean="0"/>
                        <a:t>Etc.</a:t>
                      </a:r>
                      <a:endParaRPr lang="en-US" sz="2400" dirty="0"/>
                    </a:p>
                  </a:txBody>
                  <a:tcPr anchor="ctr"/>
                </a:tc>
                <a:tc>
                  <a:txBody>
                    <a:bodyPr/>
                    <a:lstStyle/>
                    <a:p>
                      <a:pPr algn="ctr"/>
                      <a:r>
                        <a:rPr lang="en-US" sz="2400" dirty="0" smtClean="0"/>
                        <a:t>10%</a:t>
                      </a:r>
                      <a:endParaRPr lang="en-US" sz="2400" dirty="0"/>
                    </a:p>
                  </a:txBody>
                  <a:tcPr anchor="ctr"/>
                </a:tc>
                <a:tc>
                  <a:txBody>
                    <a:bodyPr/>
                    <a:lstStyle/>
                    <a:p>
                      <a:pPr algn="ctr"/>
                      <a:r>
                        <a:rPr lang="en-US" sz="2400" dirty="0" smtClean="0"/>
                        <a:t>6</a:t>
                      </a:r>
                      <a:endParaRPr lang="en-US" sz="2400" dirty="0"/>
                    </a:p>
                  </a:txBody>
                  <a:tcPr anchor="ctr"/>
                </a:tc>
                <a:tc>
                  <a:txBody>
                    <a:bodyPr/>
                    <a:lstStyle/>
                    <a:p>
                      <a:pPr algn="ctr"/>
                      <a:r>
                        <a:rPr lang="en-US" sz="2400" dirty="0" smtClean="0"/>
                        <a:t>0.6</a:t>
                      </a:r>
                      <a:endParaRPr lang="en-US" sz="2400" dirty="0"/>
                    </a:p>
                  </a:txBody>
                  <a:tcPr anchor="ctr"/>
                </a:tc>
              </a:tr>
            </a:tbl>
          </a:graphicData>
        </a:graphic>
      </p:graphicFrame>
      <p:sp>
        <p:nvSpPr>
          <p:cNvPr id="7" name="Rectangle 6"/>
          <p:cNvSpPr/>
          <p:nvPr/>
        </p:nvSpPr>
        <p:spPr>
          <a:xfrm>
            <a:off x="1981200" y="2352560"/>
            <a:ext cx="8332472" cy="782198"/>
          </a:xfrm>
          <a:prstGeom prst="rect">
            <a:avLst/>
          </a:prstGeom>
          <a:solidFill>
            <a:srgbClr val="FFFF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233272" y="1371600"/>
            <a:ext cx="2080400" cy="4947763"/>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6147436" y="1371599"/>
            <a:ext cx="2080400" cy="4947763"/>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p:cNvSpPr/>
          <p:nvPr/>
        </p:nvSpPr>
        <p:spPr>
          <a:xfrm>
            <a:off x="4064319" y="1371599"/>
            <a:ext cx="2083117" cy="4947763"/>
          </a:xfrm>
          <a:prstGeom prst="rect">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85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5"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p:cNvSpPr/>
          <p:nvPr/>
        </p:nvSpPr>
        <p:spPr>
          <a:xfrm>
            <a:off x="2003691" y="4890032"/>
            <a:ext cx="1767120" cy="144780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3200" dirty="0"/>
              <a:t>Period 1</a:t>
            </a:r>
          </a:p>
        </p:txBody>
      </p:sp>
      <p:sp>
        <p:nvSpPr>
          <p:cNvPr id="3" name="Content Placeholder 2"/>
          <p:cNvSpPr>
            <a:spLocks noGrp="1"/>
          </p:cNvSpPr>
          <p:nvPr>
            <p:ph sz="quarter" idx="10"/>
          </p:nvPr>
        </p:nvSpPr>
        <p:spPr/>
        <p:txBody>
          <a:bodyPr/>
          <a:lstStyle/>
          <a:p>
            <a:r>
              <a:rPr lang="en-US" dirty="0" smtClean="0"/>
              <a:t>Velocity = Total Story Points that the team actually deliver in one metrics period</a:t>
            </a:r>
          </a:p>
          <a:p>
            <a:pPr lvl="1"/>
            <a:r>
              <a:rPr lang="en-US" dirty="0" smtClean="0"/>
              <a:t>Velocity may fluctuate over time</a:t>
            </a:r>
            <a:endParaRPr lang="en-US" dirty="0"/>
          </a:p>
        </p:txBody>
      </p:sp>
      <p:sp>
        <p:nvSpPr>
          <p:cNvPr id="2" name="Title 1"/>
          <p:cNvSpPr>
            <a:spLocks noGrp="1"/>
          </p:cNvSpPr>
          <p:nvPr>
            <p:ph type="title"/>
          </p:nvPr>
        </p:nvSpPr>
        <p:spPr/>
        <p:txBody>
          <a:bodyPr/>
          <a:lstStyle/>
          <a:p>
            <a:r>
              <a:rPr lang="en-US" dirty="0" smtClean="0"/>
              <a:t>Velocity in projects</a:t>
            </a:r>
            <a:endParaRPr lang="en-US" dirty="0"/>
          </a:p>
        </p:txBody>
      </p:sp>
      <p:sp>
        <p:nvSpPr>
          <p:cNvPr id="4" name="Rectangle 3"/>
          <p:cNvSpPr/>
          <p:nvPr/>
        </p:nvSpPr>
        <p:spPr>
          <a:xfrm>
            <a:off x="1981201" y="3302000"/>
            <a:ext cx="7591927" cy="1447800"/>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3200" dirty="0"/>
              <a:t>Release 1</a:t>
            </a:r>
          </a:p>
        </p:txBody>
      </p:sp>
      <p:sp>
        <p:nvSpPr>
          <p:cNvPr id="6" name="Rectangle 5"/>
          <p:cNvSpPr/>
          <p:nvPr/>
        </p:nvSpPr>
        <p:spPr>
          <a:xfrm>
            <a:off x="2112212"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sp>
        <p:nvSpPr>
          <p:cNvPr id="7" name="Rectangle 6"/>
          <p:cNvSpPr/>
          <p:nvPr/>
        </p:nvSpPr>
        <p:spPr>
          <a:xfrm>
            <a:off x="2600506"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8" name="Rectangle 7"/>
          <p:cNvSpPr/>
          <p:nvPr/>
        </p:nvSpPr>
        <p:spPr>
          <a:xfrm>
            <a:off x="3076768"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grpSp>
        <p:nvGrpSpPr>
          <p:cNvPr id="27" name="Group 26"/>
          <p:cNvGrpSpPr/>
          <p:nvPr/>
        </p:nvGrpSpPr>
        <p:grpSpPr>
          <a:xfrm>
            <a:off x="3574160" y="3972437"/>
            <a:ext cx="982230" cy="473996"/>
            <a:chOff x="2050160" y="3972437"/>
            <a:chExt cx="982230" cy="473996"/>
          </a:xfrm>
        </p:grpSpPr>
        <p:sp>
          <p:nvSpPr>
            <p:cNvPr id="10" name="Rectangle 9"/>
            <p:cNvSpPr/>
            <p:nvPr/>
          </p:nvSpPr>
          <p:spPr>
            <a:xfrm>
              <a:off x="2050160"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p:txBody>
        </p:sp>
        <p:sp>
          <p:nvSpPr>
            <p:cNvPr id="11" name="Rectangle 10"/>
            <p:cNvSpPr/>
            <p:nvPr/>
          </p:nvSpPr>
          <p:spPr>
            <a:xfrm>
              <a:off x="2547291"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p:txBody>
        </p:sp>
      </p:grpSp>
      <p:sp>
        <p:nvSpPr>
          <p:cNvPr id="12" name="Rectangle 11"/>
          <p:cNvSpPr/>
          <p:nvPr/>
        </p:nvSpPr>
        <p:spPr>
          <a:xfrm>
            <a:off x="4559586"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8</a:t>
            </a:r>
          </a:p>
        </p:txBody>
      </p:sp>
      <p:sp>
        <p:nvSpPr>
          <p:cNvPr id="13" name="Rectangle 12"/>
          <p:cNvSpPr/>
          <p:nvPr/>
        </p:nvSpPr>
        <p:spPr>
          <a:xfrm>
            <a:off x="5035848" y="3972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13</a:t>
            </a:r>
          </a:p>
        </p:txBody>
      </p:sp>
      <p:grpSp>
        <p:nvGrpSpPr>
          <p:cNvPr id="14" name="Group 13"/>
          <p:cNvGrpSpPr/>
          <p:nvPr/>
        </p:nvGrpSpPr>
        <p:grpSpPr>
          <a:xfrm>
            <a:off x="5533240" y="3972437"/>
            <a:ext cx="982230" cy="473996"/>
            <a:chOff x="4034640" y="3591437"/>
            <a:chExt cx="982230" cy="473996"/>
          </a:xfrm>
        </p:grpSpPr>
        <p:sp>
          <p:nvSpPr>
            <p:cNvPr id="15" name="Rectangle 14"/>
            <p:cNvSpPr/>
            <p:nvPr/>
          </p:nvSpPr>
          <p:spPr>
            <a:xfrm>
              <a:off x="4034640"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sp>
          <p:nvSpPr>
            <p:cNvPr id="16" name="Rectangle 15"/>
            <p:cNvSpPr/>
            <p:nvPr/>
          </p:nvSpPr>
          <p:spPr>
            <a:xfrm>
              <a:off x="4531771" y="3591437"/>
              <a:ext cx="485099" cy="4739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t>8</a:t>
              </a:r>
            </a:p>
          </p:txBody>
        </p:sp>
      </p:grpSp>
      <p:grpSp>
        <p:nvGrpSpPr>
          <p:cNvPr id="17" name="Group 16"/>
          <p:cNvGrpSpPr/>
          <p:nvPr/>
        </p:nvGrpSpPr>
        <p:grpSpPr>
          <a:xfrm>
            <a:off x="6518666" y="3972437"/>
            <a:ext cx="961361" cy="473996"/>
            <a:chOff x="5020065" y="3591437"/>
            <a:chExt cx="961361" cy="473996"/>
          </a:xfrm>
        </p:grpSpPr>
        <p:sp>
          <p:nvSpPr>
            <p:cNvPr id="18" name="Rectangle 17"/>
            <p:cNvSpPr/>
            <p:nvPr/>
          </p:nvSpPr>
          <p:spPr>
            <a:xfrm>
              <a:off x="5020065"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19" name="Rectangle 18"/>
            <p:cNvSpPr/>
            <p:nvPr/>
          </p:nvSpPr>
          <p:spPr>
            <a:xfrm>
              <a:off x="5496327"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p:txBody>
        </p:sp>
      </p:grpSp>
      <p:grpSp>
        <p:nvGrpSpPr>
          <p:cNvPr id="20" name="Group 19"/>
          <p:cNvGrpSpPr/>
          <p:nvPr/>
        </p:nvGrpSpPr>
        <p:grpSpPr>
          <a:xfrm>
            <a:off x="7492321" y="3972437"/>
            <a:ext cx="973599" cy="473996"/>
            <a:chOff x="5993720" y="3591437"/>
            <a:chExt cx="973599" cy="473996"/>
          </a:xfrm>
        </p:grpSpPr>
        <p:sp>
          <p:nvSpPr>
            <p:cNvPr id="21" name="Rectangle 20"/>
            <p:cNvSpPr/>
            <p:nvPr/>
          </p:nvSpPr>
          <p:spPr>
            <a:xfrm>
              <a:off x="5993720"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p:txBody>
        </p:sp>
        <p:sp>
          <p:nvSpPr>
            <p:cNvPr id="22" name="Rectangle 21"/>
            <p:cNvSpPr/>
            <p:nvPr/>
          </p:nvSpPr>
          <p:spPr>
            <a:xfrm>
              <a:off x="6482220" y="3591437"/>
              <a:ext cx="485099" cy="4739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5</a:t>
              </a:r>
            </a:p>
          </p:txBody>
        </p:sp>
      </p:grpSp>
      <p:grpSp>
        <p:nvGrpSpPr>
          <p:cNvPr id="23" name="Group 22"/>
          <p:cNvGrpSpPr/>
          <p:nvPr/>
        </p:nvGrpSpPr>
        <p:grpSpPr>
          <a:xfrm>
            <a:off x="8469115" y="3972437"/>
            <a:ext cx="961361" cy="473996"/>
            <a:chOff x="6970514" y="3591437"/>
            <a:chExt cx="961361" cy="473996"/>
          </a:xfrm>
        </p:grpSpPr>
        <p:sp>
          <p:nvSpPr>
            <p:cNvPr id="24" name="Rectangle 23"/>
            <p:cNvSpPr/>
            <p:nvPr/>
          </p:nvSpPr>
          <p:spPr>
            <a:xfrm>
              <a:off x="6970514"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25" name="Rectangle 24"/>
            <p:cNvSpPr/>
            <p:nvPr/>
          </p:nvSpPr>
          <p:spPr>
            <a:xfrm>
              <a:off x="7446776"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8</a:t>
              </a:r>
            </a:p>
          </p:txBody>
        </p:sp>
      </p:grpSp>
      <p:sp>
        <p:nvSpPr>
          <p:cNvPr id="30" name="Rounded Rectangular Callout 29"/>
          <p:cNvSpPr/>
          <p:nvPr/>
        </p:nvSpPr>
        <p:spPr>
          <a:xfrm>
            <a:off x="5082155" y="4890032"/>
            <a:ext cx="3872059" cy="830706"/>
          </a:xfrm>
          <a:prstGeom prst="wedgeRoundRectCallout">
            <a:avLst>
              <a:gd name="adj1" fmla="val -80029"/>
              <a:gd name="adj2" fmla="val 2480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Team velocity for period 1 = 13 SP/ period</a:t>
            </a:r>
          </a:p>
        </p:txBody>
      </p:sp>
    </p:spTree>
    <p:extLst>
      <p:ext uri="{BB962C8B-B14F-4D97-AF65-F5344CB8AC3E}">
        <p14:creationId xmlns:p14="http://schemas.microsoft.com/office/powerpoint/2010/main" val="28940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1" nodeType="clickEffect">
                                  <p:stCondLst>
                                    <p:cond delay="0"/>
                                  </p:stCondLst>
                                  <p:childTnLst>
                                    <p:animClr clrSpc="rgb" dir="cw">
                                      <p:cBhvr>
                                        <p:cTn id="6" dur="1000" fill="hold"/>
                                        <p:tgtEl>
                                          <p:spTgt spid="6"/>
                                        </p:tgtEl>
                                        <p:attrNameLst>
                                          <p:attrName>fillcolor</p:attrName>
                                        </p:attrNameLst>
                                      </p:cBhvr>
                                      <p:to>
                                        <a:srgbClr val="92D050"/>
                                      </p:to>
                                    </p:animClr>
                                    <p:set>
                                      <p:cBhvr>
                                        <p:cTn id="7" dur="1000" fill="hold"/>
                                        <p:tgtEl>
                                          <p:spTgt spid="6"/>
                                        </p:tgtEl>
                                        <p:attrNameLst>
                                          <p:attrName>fill.type</p:attrName>
                                        </p:attrNameLst>
                                      </p:cBhvr>
                                      <p:to>
                                        <p:strVal val="solid"/>
                                      </p:to>
                                    </p:set>
                                    <p:set>
                                      <p:cBhvr>
                                        <p:cTn id="8" dur="1000" fill="hold"/>
                                        <p:tgtEl>
                                          <p:spTgt spid="6"/>
                                        </p:tgtEl>
                                        <p:attrNameLst>
                                          <p:attrName>fill.on</p:attrName>
                                        </p:attrNameLst>
                                      </p:cBhvr>
                                      <p:to>
                                        <p:strVal val="true"/>
                                      </p:to>
                                    </p:set>
                                  </p:childTnLst>
                                </p:cTn>
                              </p:par>
                              <p:par>
                                <p:cTn id="9" presetID="1" presetClass="emph" presetSubtype="2" fill="hold" grpId="1" nodeType="withEffect">
                                  <p:stCondLst>
                                    <p:cond delay="0"/>
                                  </p:stCondLst>
                                  <p:childTnLst>
                                    <p:animClr clrSpc="rgb" dir="cw">
                                      <p:cBhvr>
                                        <p:cTn id="10" dur="1000" fill="hold"/>
                                        <p:tgtEl>
                                          <p:spTgt spid="7"/>
                                        </p:tgtEl>
                                        <p:attrNameLst>
                                          <p:attrName>fillcolor</p:attrName>
                                        </p:attrNameLst>
                                      </p:cBhvr>
                                      <p:to>
                                        <a:srgbClr val="92D050"/>
                                      </p:to>
                                    </p:animClr>
                                    <p:set>
                                      <p:cBhvr>
                                        <p:cTn id="11" dur="1000" fill="hold"/>
                                        <p:tgtEl>
                                          <p:spTgt spid="7"/>
                                        </p:tgtEl>
                                        <p:attrNameLst>
                                          <p:attrName>fill.type</p:attrName>
                                        </p:attrNameLst>
                                      </p:cBhvr>
                                      <p:to>
                                        <p:strVal val="solid"/>
                                      </p:to>
                                    </p:set>
                                    <p:set>
                                      <p:cBhvr>
                                        <p:cTn id="12" dur="1000" fill="hold"/>
                                        <p:tgtEl>
                                          <p:spTgt spid="7"/>
                                        </p:tgtEl>
                                        <p:attrNameLst>
                                          <p:attrName>fill.on</p:attrName>
                                        </p:attrNameLst>
                                      </p:cBhvr>
                                      <p:to>
                                        <p:strVal val="true"/>
                                      </p:to>
                                    </p:set>
                                  </p:childTnLst>
                                </p:cTn>
                              </p:par>
                              <p:par>
                                <p:cTn id="13" presetID="1" presetClass="emph" presetSubtype="2" fill="hold" grpId="1" nodeType="withEffect">
                                  <p:stCondLst>
                                    <p:cond delay="0"/>
                                  </p:stCondLst>
                                  <p:childTnLst>
                                    <p:animClr clrSpc="rgb" dir="cw">
                                      <p:cBhvr>
                                        <p:cTn id="14" dur="1000" fill="hold"/>
                                        <p:tgtEl>
                                          <p:spTgt spid="8"/>
                                        </p:tgtEl>
                                        <p:attrNameLst>
                                          <p:attrName>fillcolor</p:attrName>
                                        </p:attrNameLst>
                                      </p:cBhvr>
                                      <p:to>
                                        <a:srgbClr val="92D050"/>
                                      </p:to>
                                    </p:animClr>
                                    <p:set>
                                      <p:cBhvr>
                                        <p:cTn id="15" dur="1000" fill="hold"/>
                                        <p:tgtEl>
                                          <p:spTgt spid="8"/>
                                        </p:tgtEl>
                                        <p:attrNameLst>
                                          <p:attrName>fill.type</p:attrName>
                                        </p:attrNameLst>
                                      </p:cBhvr>
                                      <p:to>
                                        <p:strVal val="solid"/>
                                      </p:to>
                                    </p:set>
                                    <p:set>
                                      <p:cBhvr>
                                        <p:cTn id="16" dur="1000" fill="hold"/>
                                        <p:tgtEl>
                                          <p:spTgt spid="8"/>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0" nodeType="clickEffect">
                                  <p:stCondLst>
                                    <p:cond delay="0"/>
                                  </p:stCondLst>
                                  <p:childTnLst>
                                    <p:animMotion origin="layout" path="M 0 0 L 0 0.25 E" pathEditMode="relative" ptsTypes="">
                                      <p:cBhvr>
                                        <p:cTn id="20" dur="2000" fill="hold"/>
                                        <p:tgtEl>
                                          <p:spTgt spid="6"/>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7"/>
                                        </p:tgtEl>
                                        <p:attrNameLst>
                                          <p:attrName>ppt_x</p:attrName>
                                          <p:attrName>ppt_y</p:attrName>
                                        </p:attrNameLst>
                                      </p:cBhvr>
                                    </p:animMotion>
                                  </p:childTnLst>
                                </p:cTn>
                              </p:par>
                              <p:par>
                                <p:cTn id="23" presetID="42" presetClass="path" presetSubtype="0" accel="50000" decel="50000" fill="hold" grpId="0" nodeType="withEffect">
                                  <p:stCondLst>
                                    <p:cond delay="0"/>
                                  </p:stCondLst>
                                  <p:childTnLst>
                                    <p:animMotion origin="layout" path="M 0 0 L 0 0.25 E" pathEditMode="relative" ptsTypes="">
                                      <p:cBhvr>
                                        <p:cTn id="24" dur="2000" fill="hold"/>
                                        <p:tgtEl>
                                          <p:spTgt spid="8"/>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30"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a:xfrm>
            <a:off x="1686389" y="7173415"/>
            <a:ext cx="8229600" cy="1895846"/>
          </a:xfrm>
        </p:spPr>
        <p:txBody>
          <a:bodyPr/>
          <a:lstStyle/>
          <a:p>
            <a:r>
              <a:rPr lang="en-US" dirty="0" smtClean="0"/>
              <a:t># of sprints in the release * velocity = </a:t>
            </a:r>
            <a:r>
              <a:rPr lang="en-US" dirty="0"/>
              <a:t>s</a:t>
            </a:r>
            <a:r>
              <a:rPr lang="en-US" dirty="0" smtClean="0"/>
              <a:t>tory points that we can do per release</a:t>
            </a:r>
          </a:p>
          <a:p>
            <a:r>
              <a:rPr lang="en-US" dirty="0" smtClean="0"/>
              <a:t>E.g., 5 * 12 = 60 </a:t>
            </a:r>
            <a:r>
              <a:rPr lang="en-US" dirty="0"/>
              <a:t>story points</a:t>
            </a:r>
            <a:r>
              <a:rPr lang="en-US" dirty="0" smtClean="0"/>
              <a:t> in release 1</a:t>
            </a:r>
          </a:p>
          <a:p>
            <a:endParaRPr lang="en-US" dirty="0"/>
          </a:p>
        </p:txBody>
      </p:sp>
      <p:sp>
        <p:nvSpPr>
          <p:cNvPr id="2" name="Title 1"/>
          <p:cNvSpPr>
            <a:spLocks noGrp="1"/>
          </p:cNvSpPr>
          <p:nvPr>
            <p:ph type="title"/>
          </p:nvPr>
        </p:nvSpPr>
        <p:spPr/>
        <p:txBody>
          <a:bodyPr/>
          <a:lstStyle/>
          <a:p>
            <a:r>
              <a:rPr lang="en-US" dirty="0" smtClean="0"/>
              <a:t>Forecasting</a:t>
            </a:r>
            <a:endParaRPr lang="en-US" dirty="0"/>
          </a:p>
        </p:txBody>
      </p:sp>
      <p:sp>
        <p:nvSpPr>
          <p:cNvPr id="4" name="Rectangle 3"/>
          <p:cNvSpPr/>
          <p:nvPr/>
        </p:nvSpPr>
        <p:spPr>
          <a:xfrm>
            <a:off x="1981201" y="1932286"/>
            <a:ext cx="7591927" cy="3769019"/>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sz="3200" dirty="0"/>
              <a:t>Release 1</a:t>
            </a:r>
          </a:p>
        </p:txBody>
      </p:sp>
      <p:sp>
        <p:nvSpPr>
          <p:cNvPr id="11" name="TextBox 10"/>
          <p:cNvSpPr txBox="1"/>
          <p:nvPr/>
        </p:nvSpPr>
        <p:spPr>
          <a:xfrm>
            <a:off x="1518662" y="6050816"/>
            <a:ext cx="914400" cy="369332"/>
          </a:xfrm>
          <a:prstGeom prst="rect">
            <a:avLst/>
          </a:prstGeom>
          <a:noFill/>
        </p:spPr>
        <p:txBody>
          <a:bodyPr wrap="square" rtlCol="0">
            <a:spAutoFit/>
          </a:bodyPr>
          <a:lstStyle/>
          <a:p>
            <a:pPr algn="ctr"/>
            <a:r>
              <a:rPr lang="en-US" dirty="0"/>
              <a:t>Jan</a:t>
            </a:r>
          </a:p>
        </p:txBody>
      </p:sp>
      <p:sp>
        <p:nvSpPr>
          <p:cNvPr id="12" name="TextBox 11"/>
          <p:cNvSpPr txBox="1"/>
          <p:nvPr/>
        </p:nvSpPr>
        <p:spPr>
          <a:xfrm>
            <a:off x="3014392" y="6042732"/>
            <a:ext cx="914400" cy="369332"/>
          </a:xfrm>
          <a:prstGeom prst="rect">
            <a:avLst/>
          </a:prstGeom>
          <a:noFill/>
        </p:spPr>
        <p:txBody>
          <a:bodyPr wrap="square" rtlCol="0">
            <a:spAutoFit/>
          </a:bodyPr>
          <a:lstStyle/>
          <a:p>
            <a:pPr algn="ctr"/>
            <a:r>
              <a:rPr lang="en-US" dirty="0"/>
              <a:t>Feb</a:t>
            </a:r>
          </a:p>
        </p:txBody>
      </p:sp>
      <p:sp>
        <p:nvSpPr>
          <p:cNvPr id="13" name="TextBox 12"/>
          <p:cNvSpPr txBox="1"/>
          <p:nvPr/>
        </p:nvSpPr>
        <p:spPr>
          <a:xfrm>
            <a:off x="4494728" y="6047851"/>
            <a:ext cx="914400" cy="369332"/>
          </a:xfrm>
          <a:prstGeom prst="rect">
            <a:avLst/>
          </a:prstGeom>
          <a:noFill/>
        </p:spPr>
        <p:txBody>
          <a:bodyPr wrap="square" rtlCol="0">
            <a:spAutoFit/>
          </a:bodyPr>
          <a:lstStyle/>
          <a:p>
            <a:pPr algn="ctr"/>
            <a:r>
              <a:rPr lang="en-US" dirty="0"/>
              <a:t>Mar</a:t>
            </a:r>
          </a:p>
        </p:txBody>
      </p:sp>
      <p:sp>
        <p:nvSpPr>
          <p:cNvPr id="14" name="TextBox 13"/>
          <p:cNvSpPr txBox="1"/>
          <p:nvPr/>
        </p:nvSpPr>
        <p:spPr>
          <a:xfrm>
            <a:off x="6032965" y="6036942"/>
            <a:ext cx="914400" cy="369332"/>
          </a:xfrm>
          <a:prstGeom prst="rect">
            <a:avLst/>
          </a:prstGeom>
          <a:noFill/>
        </p:spPr>
        <p:txBody>
          <a:bodyPr wrap="square" rtlCol="0">
            <a:spAutoFit/>
          </a:bodyPr>
          <a:lstStyle/>
          <a:p>
            <a:pPr algn="ctr"/>
            <a:r>
              <a:rPr lang="en-US" dirty="0"/>
              <a:t>Apr</a:t>
            </a:r>
          </a:p>
        </p:txBody>
      </p:sp>
      <p:sp>
        <p:nvSpPr>
          <p:cNvPr id="15" name="TextBox 14"/>
          <p:cNvSpPr txBox="1"/>
          <p:nvPr/>
        </p:nvSpPr>
        <p:spPr>
          <a:xfrm>
            <a:off x="7571202" y="6036942"/>
            <a:ext cx="914400" cy="369332"/>
          </a:xfrm>
          <a:prstGeom prst="rect">
            <a:avLst/>
          </a:prstGeom>
          <a:noFill/>
        </p:spPr>
        <p:txBody>
          <a:bodyPr wrap="square" rtlCol="0">
            <a:spAutoFit/>
          </a:bodyPr>
          <a:lstStyle/>
          <a:p>
            <a:pPr algn="ctr"/>
            <a:r>
              <a:rPr lang="en-US" dirty="0"/>
              <a:t>May</a:t>
            </a:r>
          </a:p>
        </p:txBody>
      </p:sp>
      <p:sp>
        <p:nvSpPr>
          <p:cNvPr id="39" name="TextBox 38"/>
          <p:cNvSpPr txBox="1"/>
          <p:nvPr/>
        </p:nvSpPr>
        <p:spPr>
          <a:xfrm>
            <a:off x="9087743" y="6036942"/>
            <a:ext cx="914400" cy="369332"/>
          </a:xfrm>
          <a:prstGeom prst="rect">
            <a:avLst/>
          </a:prstGeom>
          <a:noFill/>
        </p:spPr>
        <p:txBody>
          <a:bodyPr wrap="square" rtlCol="0">
            <a:spAutoFit/>
          </a:bodyPr>
          <a:lstStyle/>
          <a:p>
            <a:pPr algn="ctr"/>
            <a:r>
              <a:rPr lang="en-US" dirty="0"/>
              <a:t>Jun</a:t>
            </a:r>
          </a:p>
        </p:txBody>
      </p:sp>
      <p:grpSp>
        <p:nvGrpSpPr>
          <p:cNvPr id="71" name="Group 70"/>
          <p:cNvGrpSpPr/>
          <p:nvPr/>
        </p:nvGrpSpPr>
        <p:grpSpPr>
          <a:xfrm>
            <a:off x="1969451" y="5674122"/>
            <a:ext cx="7582561" cy="369332"/>
            <a:chOff x="457200" y="1547743"/>
            <a:chExt cx="7582561" cy="369332"/>
          </a:xfrm>
        </p:grpSpPr>
        <p:cxnSp>
          <p:nvCxnSpPr>
            <p:cNvPr id="5" name="Straight Connector 4"/>
            <p:cNvCxnSpPr/>
            <p:nvPr/>
          </p:nvCxnSpPr>
          <p:spPr>
            <a:xfrm flipV="1">
              <a:off x="486151" y="1713313"/>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995437" y="1725345"/>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3504723" y="1713313"/>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8032583" y="1713313"/>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014009" y="1713313"/>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23295" y="1725345"/>
              <a:ext cx="0" cy="182880"/>
            </a:xfrm>
            <a:prstGeom prst="line">
              <a:avLst/>
            </a:prstGeom>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457200" y="1547743"/>
              <a:ext cx="1538237" cy="369332"/>
              <a:chOff x="902368" y="2635383"/>
              <a:chExt cx="1538237" cy="369332"/>
            </a:xfrm>
          </p:grpSpPr>
          <p:sp>
            <p:nvSpPr>
              <p:cNvPr id="21" name="TextBox 20"/>
              <p:cNvSpPr txBox="1"/>
              <p:nvPr/>
            </p:nvSpPr>
            <p:spPr>
              <a:xfrm>
                <a:off x="902368" y="2635383"/>
                <a:ext cx="1538236" cy="369332"/>
              </a:xfrm>
              <a:prstGeom prst="rect">
                <a:avLst/>
              </a:prstGeom>
              <a:noFill/>
            </p:spPr>
            <p:txBody>
              <a:bodyPr wrap="square" rtlCol="0">
                <a:spAutoFit/>
              </a:bodyPr>
              <a:lstStyle/>
              <a:p>
                <a:pPr algn="ctr"/>
                <a:r>
                  <a:rPr lang="en-US" dirty="0"/>
                  <a:t>Period 1</a:t>
                </a:r>
              </a:p>
            </p:txBody>
          </p:sp>
          <p:cxnSp>
            <p:nvCxnSpPr>
              <p:cNvPr id="18" name="Straight Arrow Connector 17"/>
              <p:cNvCxnSpPr/>
              <p:nvPr/>
            </p:nvCxnSpPr>
            <p:spPr>
              <a:xfrm>
                <a:off x="2129589" y="2904425"/>
                <a:ext cx="311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931320" y="2904425"/>
                <a:ext cx="33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1976375" y="1547743"/>
              <a:ext cx="1538237" cy="369332"/>
              <a:chOff x="902368" y="2635383"/>
              <a:chExt cx="1538237" cy="369332"/>
            </a:xfrm>
          </p:grpSpPr>
          <p:sp>
            <p:nvSpPr>
              <p:cNvPr id="27" name="TextBox 26"/>
              <p:cNvSpPr txBox="1"/>
              <p:nvPr/>
            </p:nvSpPr>
            <p:spPr>
              <a:xfrm>
                <a:off x="902368" y="2635383"/>
                <a:ext cx="1538236" cy="369332"/>
              </a:xfrm>
              <a:prstGeom prst="rect">
                <a:avLst/>
              </a:prstGeom>
              <a:noFill/>
            </p:spPr>
            <p:txBody>
              <a:bodyPr wrap="square" rtlCol="0">
                <a:spAutoFit/>
              </a:bodyPr>
              <a:lstStyle/>
              <a:p>
                <a:pPr algn="ctr"/>
                <a:r>
                  <a:rPr lang="en-US" dirty="0"/>
                  <a:t>Period 2</a:t>
                </a:r>
              </a:p>
            </p:txBody>
          </p:sp>
          <p:cxnSp>
            <p:nvCxnSpPr>
              <p:cNvPr id="28" name="Straight Arrow Connector 27"/>
              <p:cNvCxnSpPr/>
              <p:nvPr/>
            </p:nvCxnSpPr>
            <p:spPr>
              <a:xfrm>
                <a:off x="2129589" y="2904425"/>
                <a:ext cx="311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931320" y="2904425"/>
                <a:ext cx="33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3484044" y="1547743"/>
              <a:ext cx="1538237" cy="369332"/>
              <a:chOff x="902368" y="2635383"/>
              <a:chExt cx="1538237" cy="369332"/>
            </a:xfrm>
          </p:grpSpPr>
          <p:sp>
            <p:nvSpPr>
              <p:cNvPr id="31" name="TextBox 30"/>
              <p:cNvSpPr txBox="1"/>
              <p:nvPr/>
            </p:nvSpPr>
            <p:spPr>
              <a:xfrm>
                <a:off x="902368" y="2635383"/>
                <a:ext cx="1538236" cy="369332"/>
              </a:xfrm>
              <a:prstGeom prst="rect">
                <a:avLst/>
              </a:prstGeom>
              <a:noFill/>
            </p:spPr>
            <p:txBody>
              <a:bodyPr wrap="square" rtlCol="0">
                <a:spAutoFit/>
              </a:bodyPr>
              <a:lstStyle/>
              <a:p>
                <a:pPr algn="ctr"/>
                <a:r>
                  <a:rPr lang="en-US" dirty="0"/>
                  <a:t>Period 3</a:t>
                </a:r>
              </a:p>
            </p:txBody>
          </p:sp>
          <p:cxnSp>
            <p:nvCxnSpPr>
              <p:cNvPr id="32" name="Straight Arrow Connector 31"/>
              <p:cNvCxnSpPr/>
              <p:nvPr/>
            </p:nvCxnSpPr>
            <p:spPr>
              <a:xfrm>
                <a:off x="2129589" y="2904425"/>
                <a:ext cx="311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931320" y="2904425"/>
                <a:ext cx="33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977916" y="1547743"/>
              <a:ext cx="1538237" cy="369332"/>
              <a:chOff x="902368" y="2635383"/>
              <a:chExt cx="1538237" cy="369332"/>
            </a:xfrm>
          </p:grpSpPr>
          <p:sp>
            <p:nvSpPr>
              <p:cNvPr id="36" name="TextBox 35"/>
              <p:cNvSpPr txBox="1"/>
              <p:nvPr/>
            </p:nvSpPr>
            <p:spPr>
              <a:xfrm>
                <a:off x="902368" y="2635383"/>
                <a:ext cx="1538236" cy="369332"/>
              </a:xfrm>
              <a:prstGeom prst="rect">
                <a:avLst/>
              </a:prstGeom>
              <a:noFill/>
            </p:spPr>
            <p:txBody>
              <a:bodyPr wrap="square" rtlCol="0">
                <a:spAutoFit/>
              </a:bodyPr>
              <a:lstStyle/>
              <a:p>
                <a:pPr algn="ctr"/>
                <a:r>
                  <a:rPr lang="en-US" dirty="0"/>
                  <a:t>Period 4</a:t>
                </a:r>
              </a:p>
            </p:txBody>
          </p:sp>
          <p:cxnSp>
            <p:nvCxnSpPr>
              <p:cNvPr id="37" name="Straight Arrow Connector 36"/>
              <p:cNvCxnSpPr/>
              <p:nvPr/>
            </p:nvCxnSpPr>
            <p:spPr>
              <a:xfrm>
                <a:off x="2129589" y="2904425"/>
                <a:ext cx="311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931320" y="2904425"/>
                <a:ext cx="33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6501524" y="1547743"/>
              <a:ext cx="1538237" cy="369332"/>
              <a:chOff x="902368" y="2635383"/>
              <a:chExt cx="1538237" cy="369332"/>
            </a:xfrm>
          </p:grpSpPr>
          <p:sp>
            <p:nvSpPr>
              <p:cNvPr id="41" name="TextBox 40"/>
              <p:cNvSpPr txBox="1"/>
              <p:nvPr/>
            </p:nvSpPr>
            <p:spPr>
              <a:xfrm>
                <a:off x="902368" y="2635383"/>
                <a:ext cx="1538236" cy="369332"/>
              </a:xfrm>
              <a:prstGeom prst="rect">
                <a:avLst/>
              </a:prstGeom>
              <a:noFill/>
            </p:spPr>
            <p:txBody>
              <a:bodyPr wrap="square" rtlCol="0">
                <a:spAutoFit/>
              </a:bodyPr>
              <a:lstStyle/>
              <a:p>
                <a:pPr algn="ctr"/>
                <a:r>
                  <a:rPr lang="en-US" dirty="0"/>
                  <a:t>Period 5</a:t>
                </a:r>
              </a:p>
            </p:txBody>
          </p:sp>
          <p:cxnSp>
            <p:nvCxnSpPr>
              <p:cNvPr id="42" name="Straight Arrow Connector 41"/>
              <p:cNvCxnSpPr/>
              <p:nvPr/>
            </p:nvCxnSpPr>
            <p:spPr>
              <a:xfrm>
                <a:off x="2129589" y="2904425"/>
                <a:ext cx="3110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931320" y="2904425"/>
                <a:ext cx="33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20" name="Group 19"/>
          <p:cNvGrpSpPr/>
          <p:nvPr/>
        </p:nvGrpSpPr>
        <p:grpSpPr>
          <a:xfrm>
            <a:off x="2038971" y="5165987"/>
            <a:ext cx="1449655" cy="473996"/>
            <a:chOff x="613611" y="3591437"/>
            <a:chExt cx="1449655" cy="473996"/>
          </a:xfrm>
        </p:grpSpPr>
        <p:sp>
          <p:nvSpPr>
            <p:cNvPr id="51" name="Rectangle 50"/>
            <p:cNvSpPr/>
            <p:nvPr/>
          </p:nvSpPr>
          <p:spPr>
            <a:xfrm>
              <a:off x="613611"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sp>
          <p:nvSpPr>
            <p:cNvPr id="52" name="Rectangle 51"/>
            <p:cNvSpPr/>
            <p:nvPr/>
          </p:nvSpPr>
          <p:spPr>
            <a:xfrm>
              <a:off x="1101905"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53" name="Rectangle 52"/>
            <p:cNvSpPr/>
            <p:nvPr/>
          </p:nvSpPr>
          <p:spPr>
            <a:xfrm>
              <a:off x="1578167"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grpSp>
      <p:grpSp>
        <p:nvGrpSpPr>
          <p:cNvPr id="22" name="Group 21"/>
          <p:cNvGrpSpPr/>
          <p:nvPr/>
        </p:nvGrpSpPr>
        <p:grpSpPr>
          <a:xfrm>
            <a:off x="3599560" y="3591437"/>
            <a:ext cx="1470524" cy="473996"/>
            <a:chOff x="2075560" y="3591437"/>
            <a:chExt cx="1470524" cy="473996"/>
          </a:xfrm>
        </p:grpSpPr>
        <p:sp>
          <p:nvSpPr>
            <p:cNvPr id="54" name="Rectangle 53"/>
            <p:cNvSpPr/>
            <p:nvPr/>
          </p:nvSpPr>
          <p:spPr>
            <a:xfrm>
              <a:off x="2075560"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p:txBody>
        </p:sp>
        <p:sp>
          <p:nvSpPr>
            <p:cNvPr id="55" name="Rectangle 54"/>
            <p:cNvSpPr/>
            <p:nvPr/>
          </p:nvSpPr>
          <p:spPr>
            <a:xfrm>
              <a:off x="2572691"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p:txBody>
        </p:sp>
        <p:sp>
          <p:nvSpPr>
            <p:cNvPr id="56" name="Rectangle 55"/>
            <p:cNvSpPr/>
            <p:nvPr/>
          </p:nvSpPr>
          <p:spPr>
            <a:xfrm>
              <a:off x="3060985"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8</a:t>
              </a:r>
            </a:p>
          </p:txBody>
        </p:sp>
      </p:grpSp>
      <p:sp>
        <p:nvSpPr>
          <p:cNvPr id="57" name="Rectangle 56"/>
          <p:cNvSpPr/>
          <p:nvPr/>
        </p:nvSpPr>
        <p:spPr>
          <a:xfrm>
            <a:off x="5061248"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13</a:t>
            </a:r>
          </a:p>
        </p:txBody>
      </p:sp>
      <p:grpSp>
        <p:nvGrpSpPr>
          <p:cNvPr id="23" name="Group 22"/>
          <p:cNvGrpSpPr/>
          <p:nvPr/>
        </p:nvGrpSpPr>
        <p:grpSpPr>
          <a:xfrm>
            <a:off x="5558640" y="3591437"/>
            <a:ext cx="982230" cy="473996"/>
            <a:chOff x="4034640" y="3591437"/>
            <a:chExt cx="982230" cy="473996"/>
          </a:xfrm>
        </p:grpSpPr>
        <p:sp>
          <p:nvSpPr>
            <p:cNvPr id="58" name="Rectangle 57"/>
            <p:cNvSpPr/>
            <p:nvPr/>
          </p:nvSpPr>
          <p:spPr>
            <a:xfrm>
              <a:off x="4034640"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5</a:t>
              </a:r>
            </a:p>
          </p:txBody>
        </p:sp>
        <p:sp>
          <p:nvSpPr>
            <p:cNvPr id="59" name="Rectangle 58"/>
            <p:cNvSpPr/>
            <p:nvPr/>
          </p:nvSpPr>
          <p:spPr>
            <a:xfrm>
              <a:off x="4531771" y="3591437"/>
              <a:ext cx="485099" cy="47399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t>8</a:t>
              </a:r>
            </a:p>
          </p:txBody>
        </p:sp>
      </p:grpSp>
      <p:grpSp>
        <p:nvGrpSpPr>
          <p:cNvPr id="73" name="Group 72"/>
          <p:cNvGrpSpPr/>
          <p:nvPr/>
        </p:nvGrpSpPr>
        <p:grpSpPr>
          <a:xfrm>
            <a:off x="6544066" y="3591437"/>
            <a:ext cx="961361" cy="473996"/>
            <a:chOff x="5020065" y="3591437"/>
            <a:chExt cx="961361" cy="473996"/>
          </a:xfrm>
        </p:grpSpPr>
        <p:sp>
          <p:nvSpPr>
            <p:cNvPr id="60" name="Rectangle 59"/>
            <p:cNvSpPr/>
            <p:nvPr/>
          </p:nvSpPr>
          <p:spPr>
            <a:xfrm>
              <a:off x="5020065"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61" name="Rectangle 60"/>
            <p:cNvSpPr/>
            <p:nvPr/>
          </p:nvSpPr>
          <p:spPr>
            <a:xfrm>
              <a:off x="5496327"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p:txBody>
        </p:sp>
      </p:grpSp>
      <p:grpSp>
        <p:nvGrpSpPr>
          <p:cNvPr id="74" name="Group 73"/>
          <p:cNvGrpSpPr/>
          <p:nvPr/>
        </p:nvGrpSpPr>
        <p:grpSpPr>
          <a:xfrm>
            <a:off x="7517721" y="3591437"/>
            <a:ext cx="973599" cy="473996"/>
            <a:chOff x="5993720" y="3591437"/>
            <a:chExt cx="973599" cy="473996"/>
          </a:xfrm>
        </p:grpSpPr>
        <p:sp>
          <p:nvSpPr>
            <p:cNvPr id="62" name="Rectangle 61"/>
            <p:cNvSpPr/>
            <p:nvPr/>
          </p:nvSpPr>
          <p:spPr>
            <a:xfrm>
              <a:off x="5993720"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p:txBody>
        </p:sp>
        <p:sp>
          <p:nvSpPr>
            <p:cNvPr id="63" name="Rectangle 62"/>
            <p:cNvSpPr/>
            <p:nvPr/>
          </p:nvSpPr>
          <p:spPr>
            <a:xfrm>
              <a:off x="6482220" y="3591437"/>
              <a:ext cx="485099" cy="4739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5</a:t>
              </a:r>
            </a:p>
          </p:txBody>
        </p:sp>
      </p:grpSp>
      <p:grpSp>
        <p:nvGrpSpPr>
          <p:cNvPr id="34" name="Group 33"/>
          <p:cNvGrpSpPr/>
          <p:nvPr/>
        </p:nvGrpSpPr>
        <p:grpSpPr>
          <a:xfrm>
            <a:off x="8494515" y="3591437"/>
            <a:ext cx="961361" cy="473996"/>
            <a:chOff x="6970514" y="3591437"/>
            <a:chExt cx="961361" cy="473996"/>
          </a:xfrm>
        </p:grpSpPr>
        <p:sp>
          <p:nvSpPr>
            <p:cNvPr id="64" name="Rectangle 63"/>
            <p:cNvSpPr/>
            <p:nvPr/>
          </p:nvSpPr>
          <p:spPr>
            <a:xfrm>
              <a:off x="6970514"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p:txBody>
        </p:sp>
        <p:sp>
          <p:nvSpPr>
            <p:cNvPr id="65" name="Rectangle 64"/>
            <p:cNvSpPr/>
            <p:nvPr/>
          </p:nvSpPr>
          <p:spPr>
            <a:xfrm>
              <a:off x="7446776" y="3591437"/>
              <a:ext cx="485099" cy="47399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8</a:t>
              </a:r>
            </a:p>
          </p:txBody>
        </p:sp>
      </p:grpSp>
      <p:sp>
        <p:nvSpPr>
          <p:cNvPr id="67" name="Rounded Rectangular Callout 66"/>
          <p:cNvSpPr/>
          <p:nvPr/>
        </p:nvSpPr>
        <p:spPr>
          <a:xfrm>
            <a:off x="9447111" y="2858106"/>
            <a:ext cx="1110064" cy="565513"/>
          </a:xfrm>
          <a:prstGeom prst="wedgeRoundRectCallout">
            <a:avLst>
              <a:gd name="adj1" fmla="val -43594"/>
              <a:gd name="adj2" fmla="val 8377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72 SPs</a:t>
            </a:r>
          </a:p>
        </p:txBody>
      </p:sp>
      <p:sp>
        <p:nvSpPr>
          <p:cNvPr id="75" name="Rounded Rectangular Callout 74"/>
          <p:cNvSpPr/>
          <p:nvPr/>
        </p:nvSpPr>
        <p:spPr>
          <a:xfrm>
            <a:off x="6133032" y="1096985"/>
            <a:ext cx="3872059" cy="565513"/>
          </a:xfrm>
          <a:prstGeom prst="wedgeRoundRectCallout">
            <a:avLst>
              <a:gd name="adj1" fmla="val -43594"/>
              <a:gd name="adj2" fmla="val 8377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Team velocity = 13 SP/ Period</a:t>
            </a:r>
          </a:p>
        </p:txBody>
      </p:sp>
    </p:spTree>
    <p:extLst>
      <p:ext uri="{BB962C8B-B14F-4D97-AF65-F5344CB8AC3E}">
        <p14:creationId xmlns:p14="http://schemas.microsoft.com/office/powerpoint/2010/main" val="280980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66667E-6 -1.85185E-6 L -0.00868 0.23403 " pathEditMode="relative" rAng="0" ptsTypes="AA">
                                      <p:cBhvr>
                                        <p:cTn id="11" dur="2000" fill="hold"/>
                                        <p:tgtEl>
                                          <p:spTgt spid="22"/>
                                        </p:tgtEl>
                                        <p:attrNameLst>
                                          <p:attrName>ppt_x</p:attrName>
                                          <p:attrName>ppt_y</p:attrName>
                                        </p:attrNameLst>
                                      </p:cBhvr>
                                      <p:rCtr x="-434" y="1169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1.94444E-6 -1.85185E-6 L 0.04844 0.23403 " pathEditMode="relative" rAng="0" ptsTypes="AA">
                                      <p:cBhvr>
                                        <p:cTn id="15" dur="2000" fill="hold"/>
                                        <p:tgtEl>
                                          <p:spTgt spid="57"/>
                                        </p:tgtEl>
                                        <p:attrNameLst>
                                          <p:attrName>ppt_x</p:attrName>
                                          <p:attrName>ppt_y</p:attrName>
                                        </p:attrNameLst>
                                      </p:cBhvr>
                                      <p:rCtr x="2413" y="11690"/>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72222E-6 -1.85185E-6 L 0.13663 0.23403 " pathEditMode="relative" rAng="0" ptsTypes="AA">
                                      <p:cBhvr>
                                        <p:cTn id="19" dur="2000" fill="hold"/>
                                        <p:tgtEl>
                                          <p:spTgt spid="23"/>
                                        </p:tgtEl>
                                        <p:attrNameLst>
                                          <p:attrName>ppt_x</p:attrName>
                                          <p:attrName>ppt_y</p:attrName>
                                        </p:attrNameLst>
                                      </p:cBhvr>
                                      <p:rCtr x="6823" y="11690"/>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E-6 -1.85185E-6 L 0.2 0.12732 " pathEditMode="relative" rAng="0" ptsTypes="AA">
                                      <p:cBhvr>
                                        <p:cTn id="23" dur="2000" fill="hold"/>
                                        <p:tgtEl>
                                          <p:spTgt spid="73"/>
                                        </p:tgtEl>
                                        <p:attrNameLst>
                                          <p:attrName>ppt_x</p:attrName>
                                          <p:attrName>ppt_y</p:attrName>
                                        </p:attrNameLst>
                                      </p:cBhvr>
                                      <p:rCtr x="10000" y="6366"/>
                                    </p:animMotion>
                                  </p:childTnLst>
                                </p:cTn>
                              </p:par>
                            </p:childTnLst>
                          </p:cTn>
                        </p:par>
                        <p:par>
                          <p:cTn id="24" fill="hold">
                            <p:stCondLst>
                              <p:cond delay="2000"/>
                            </p:stCondLst>
                            <p:childTnLst>
                              <p:par>
                                <p:cTn id="25" presetID="42" presetClass="path" presetSubtype="0" accel="50000" decel="50000" fill="hold" nodeType="afterEffect">
                                  <p:stCondLst>
                                    <p:cond delay="0"/>
                                  </p:stCondLst>
                                  <p:childTnLst>
                                    <p:animMotion origin="layout" path="M -5.55556E-7 -1.85185E-6 L 0.09288 0.21945 " pathEditMode="relative" rAng="0" ptsTypes="AA">
                                      <p:cBhvr>
                                        <p:cTn id="26" dur="2000" fill="hold"/>
                                        <p:tgtEl>
                                          <p:spTgt spid="74"/>
                                        </p:tgtEl>
                                        <p:attrNameLst>
                                          <p:attrName>ppt_x</p:attrName>
                                          <p:attrName>ppt_y</p:attrName>
                                        </p:attrNameLst>
                                      </p:cBhvr>
                                      <p:rCtr x="4635" y="10972"/>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3.05556E-6 -1.85185E-6 L 0.12604 0.10764 " pathEditMode="relative" rAng="0" ptsTypes="AA">
                                      <p:cBhvr>
                                        <p:cTn id="30" dur="2000" fill="hold"/>
                                        <p:tgtEl>
                                          <p:spTgt spid="34"/>
                                        </p:tgtEl>
                                        <p:attrNameLst>
                                          <p:attrName>ppt_x</p:attrName>
                                          <p:attrName>ppt_y</p:attrName>
                                        </p:attrNameLst>
                                      </p:cBhvr>
                                      <p:rCtr x="6302" y="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5"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a:t>
            </a:r>
            <a:r>
              <a:rPr lang="en-US" dirty="0"/>
              <a:t>Forecasting</a:t>
            </a:r>
          </a:p>
        </p:txBody>
      </p:sp>
      <p:sp>
        <p:nvSpPr>
          <p:cNvPr id="4" name="Slide Number Placeholder 3"/>
          <p:cNvSpPr>
            <a:spLocks noGrp="1"/>
          </p:cNvSpPr>
          <p:nvPr>
            <p:ph type="sldNum" sz="quarter" idx="11"/>
          </p:nvPr>
        </p:nvSpPr>
        <p:spPr/>
        <p:txBody>
          <a:bodyPr/>
          <a:lstStyle/>
          <a:p>
            <a:fld id="{573D1CE7-4195-4752-907B-247B070D042E}" type="slidenum">
              <a:rPr lang="en-US" smtClean="0"/>
              <a:t>113</a:t>
            </a:fld>
            <a:endParaRPr lang="en-US"/>
          </a:p>
        </p:txBody>
      </p:sp>
      <p:graphicFrame>
        <p:nvGraphicFramePr>
          <p:cNvPr id="29" name="Chart 28"/>
          <p:cNvGraphicFramePr/>
          <p:nvPr>
            <p:extLst>
              <p:ext uri="{D42A27DB-BD31-4B8C-83A1-F6EECF244321}">
                <p14:modId xmlns:p14="http://schemas.microsoft.com/office/powerpoint/2010/main" val="3187472811"/>
              </p:ext>
            </p:extLst>
          </p:nvPr>
        </p:nvGraphicFramePr>
        <p:xfrm>
          <a:off x="1981200" y="1563254"/>
          <a:ext cx="6096000" cy="4064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3" name="Straight Connector 32"/>
          <p:cNvCxnSpPr/>
          <p:nvPr/>
        </p:nvCxnSpPr>
        <p:spPr>
          <a:xfrm>
            <a:off x="3124200" y="3117273"/>
            <a:ext cx="5902036"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40" name="Straight Connector 39"/>
          <p:cNvCxnSpPr/>
          <p:nvPr/>
        </p:nvCxnSpPr>
        <p:spPr>
          <a:xfrm>
            <a:off x="4440382" y="2389910"/>
            <a:ext cx="4585854" cy="0"/>
          </a:xfrm>
          <a:prstGeom prst="line">
            <a:avLst/>
          </a:prstGeom>
        </p:spPr>
        <p:style>
          <a:lnRef idx="2">
            <a:schemeClr val="accent5"/>
          </a:lnRef>
          <a:fillRef idx="0">
            <a:schemeClr val="accent5"/>
          </a:fillRef>
          <a:effectRef idx="1">
            <a:schemeClr val="accent5"/>
          </a:effectRef>
          <a:fontRef idx="minor">
            <a:schemeClr val="tx1"/>
          </a:fontRef>
        </p:style>
      </p:cxnSp>
      <p:sp>
        <p:nvSpPr>
          <p:cNvPr id="42" name="TextBox 41"/>
          <p:cNvSpPr txBox="1"/>
          <p:nvPr/>
        </p:nvSpPr>
        <p:spPr>
          <a:xfrm>
            <a:off x="9026237" y="2199594"/>
            <a:ext cx="659155" cy="369332"/>
          </a:xfrm>
          <a:prstGeom prst="rect">
            <a:avLst/>
          </a:prstGeom>
          <a:noFill/>
        </p:spPr>
        <p:txBody>
          <a:bodyPr wrap="none" rtlCol="0">
            <a:spAutoFit/>
          </a:bodyPr>
          <a:lstStyle/>
          <a:p>
            <a:r>
              <a:rPr lang="en-US" dirty="0"/>
              <a:t>High</a:t>
            </a:r>
          </a:p>
        </p:txBody>
      </p:sp>
      <p:sp>
        <p:nvSpPr>
          <p:cNvPr id="43" name="TextBox 42"/>
          <p:cNvSpPr txBox="1"/>
          <p:nvPr/>
        </p:nvSpPr>
        <p:spPr>
          <a:xfrm>
            <a:off x="9049256" y="2932607"/>
            <a:ext cx="607859" cy="369332"/>
          </a:xfrm>
          <a:prstGeom prst="rect">
            <a:avLst/>
          </a:prstGeom>
          <a:noFill/>
        </p:spPr>
        <p:txBody>
          <a:bodyPr wrap="none" rtlCol="0">
            <a:spAutoFit/>
          </a:bodyPr>
          <a:lstStyle/>
          <a:p>
            <a:r>
              <a:rPr lang="en-US" dirty="0"/>
              <a:t>Low</a:t>
            </a:r>
          </a:p>
        </p:txBody>
      </p:sp>
    </p:spTree>
    <p:extLst>
      <p:ext uri="{BB962C8B-B14F-4D97-AF65-F5344CB8AC3E}">
        <p14:creationId xmlns:p14="http://schemas.microsoft.com/office/powerpoint/2010/main" val="138698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Ongoing Forecasting</a:t>
            </a:r>
          </a:p>
        </p:txBody>
      </p:sp>
      <p:sp>
        <p:nvSpPr>
          <p:cNvPr id="4" name="Slide Number Placeholder 3"/>
          <p:cNvSpPr>
            <a:spLocks noGrp="1"/>
          </p:cNvSpPr>
          <p:nvPr>
            <p:ph type="sldNum" sz="quarter" idx="11"/>
          </p:nvPr>
        </p:nvSpPr>
        <p:spPr/>
        <p:txBody>
          <a:bodyPr/>
          <a:lstStyle/>
          <a:p>
            <a:fld id="{573D1CE7-4195-4752-907B-247B070D042E}" type="slidenum">
              <a:rPr lang="en-US" smtClean="0"/>
              <a:t>114</a:t>
            </a:fld>
            <a:endParaRPr lang="en-US"/>
          </a:p>
        </p:txBody>
      </p:sp>
      <p:sp>
        <p:nvSpPr>
          <p:cNvPr id="8" name="Rectangle 7"/>
          <p:cNvSpPr/>
          <p:nvPr/>
        </p:nvSpPr>
        <p:spPr>
          <a:xfrm>
            <a:off x="2812476" y="1773382"/>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ectangle 8"/>
          <p:cNvSpPr/>
          <p:nvPr/>
        </p:nvSpPr>
        <p:spPr>
          <a:xfrm>
            <a:off x="3027219" y="1925782"/>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Rectangle 9"/>
          <p:cNvSpPr/>
          <p:nvPr/>
        </p:nvSpPr>
        <p:spPr>
          <a:xfrm>
            <a:off x="2812474" y="2156370"/>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Rectangle 10"/>
          <p:cNvSpPr/>
          <p:nvPr/>
        </p:nvSpPr>
        <p:spPr>
          <a:xfrm>
            <a:off x="3027218" y="2336479"/>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ectangle 11"/>
          <p:cNvSpPr/>
          <p:nvPr/>
        </p:nvSpPr>
        <p:spPr>
          <a:xfrm>
            <a:off x="2923309" y="2488879"/>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Rectangle 12"/>
          <p:cNvSpPr/>
          <p:nvPr/>
        </p:nvSpPr>
        <p:spPr>
          <a:xfrm>
            <a:off x="2812473" y="2769946"/>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4" name="Rectangle 13"/>
          <p:cNvSpPr/>
          <p:nvPr/>
        </p:nvSpPr>
        <p:spPr>
          <a:xfrm>
            <a:off x="2964873" y="2932225"/>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Rectangle 14"/>
          <p:cNvSpPr/>
          <p:nvPr/>
        </p:nvSpPr>
        <p:spPr>
          <a:xfrm>
            <a:off x="2819401" y="3175704"/>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Rectangle 15"/>
          <p:cNvSpPr/>
          <p:nvPr/>
        </p:nvSpPr>
        <p:spPr>
          <a:xfrm>
            <a:off x="3034147" y="3433037"/>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7" name="Rectangle 16"/>
          <p:cNvSpPr/>
          <p:nvPr/>
        </p:nvSpPr>
        <p:spPr>
          <a:xfrm>
            <a:off x="2874819" y="3684407"/>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8" name="Rectangle 17"/>
          <p:cNvSpPr/>
          <p:nvPr/>
        </p:nvSpPr>
        <p:spPr>
          <a:xfrm>
            <a:off x="3027218" y="3883310"/>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Rectangle 18"/>
          <p:cNvSpPr/>
          <p:nvPr/>
        </p:nvSpPr>
        <p:spPr>
          <a:xfrm>
            <a:off x="2826327" y="4153474"/>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0" name="Rectangle 19"/>
          <p:cNvSpPr/>
          <p:nvPr/>
        </p:nvSpPr>
        <p:spPr>
          <a:xfrm>
            <a:off x="2944091" y="4299972"/>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Rectangle 20"/>
          <p:cNvSpPr/>
          <p:nvPr/>
        </p:nvSpPr>
        <p:spPr>
          <a:xfrm>
            <a:off x="3089564" y="4537486"/>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Rectangle 21"/>
          <p:cNvSpPr/>
          <p:nvPr/>
        </p:nvSpPr>
        <p:spPr>
          <a:xfrm>
            <a:off x="2826327" y="4840298"/>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3" name="Rectangle 22"/>
          <p:cNvSpPr/>
          <p:nvPr/>
        </p:nvSpPr>
        <p:spPr>
          <a:xfrm>
            <a:off x="3013364" y="5096698"/>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4" name="Rectangle 23"/>
          <p:cNvSpPr/>
          <p:nvPr/>
        </p:nvSpPr>
        <p:spPr>
          <a:xfrm>
            <a:off x="2781300" y="5235151"/>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Rectangle 24"/>
          <p:cNvSpPr/>
          <p:nvPr/>
        </p:nvSpPr>
        <p:spPr>
          <a:xfrm>
            <a:off x="3054928" y="5484534"/>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6" name="Rectangle 25"/>
          <p:cNvSpPr/>
          <p:nvPr/>
        </p:nvSpPr>
        <p:spPr>
          <a:xfrm>
            <a:off x="2812473" y="5763312"/>
            <a:ext cx="277091" cy="2909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7" name="TextBox 26"/>
          <p:cNvSpPr txBox="1"/>
          <p:nvPr/>
        </p:nvSpPr>
        <p:spPr>
          <a:xfrm>
            <a:off x="2607402" y="1026095"/>
            <a:ext cx="1005403" cy="646331"/>
          </a:xfrm>
          <a:prstGeom prst="rect">
            <a:avLst/>
          </a:prstGeom>
          <a:noFill/>
        </p:spPr>
        <p:txBody>
          <a:bodyPr wrap="none" rtlCol="0">
            <a:spAutoFit/>
          </a:bodyPr>
          <a:lstStyle/>
          <a:p>
            <a:r>
              <a:rPr lang="en-US" dirty="0"/>
              <a:t>Product</a:t>
            </a:r>
          </a:p>
          <a:p>
            <a:r>
              <a:rPr lang="en-US" dirty="0"/>
              <a:t>Backlog</a:t>
            </a:r>
          </a:p>
        </p:txBody>
      </p:sp>
      <p:cxnSp>
        <p:nvCxnSpPr>
          <p:cNvPr id="31" name="Straight Arrow Connector 30"/>
          <p:cNvCxnSpPr/>
          <p:nvPr/>
        </p:nvCxnSpPr>
        <p:spPr>
          <a:xfrm flipH="1">
            <a:off x="3366654" y="3578510"/>
            <a:ext cx="16764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Straight Arrow Connector 32"/>
          <p:cNvCxnSpPr/>
          <p:nvPr/>
        </p:nvCxnSpPr>
        <p:spPr>
          <a:xfrm flipH="1">
            <a:off x="3366654" y="4985771"/>
            <a:ext cx="167640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4" name="TextBox 33"/>
          <p:cNvSpPr txBox="1"/>
          <p:nvPr/>
        </p:nvSpPr>
        <p:spPr>
          <a:xfrm>
            <a:off x="5098472" y="3372543"/>
            <a:ext cx="3634393" cy="369332"/>
          </a:xfrm>
          <a:prstGeom prst="rect">
            <a:avLst/>
          </a:prstGeom>
          <a:noFill/>
        </p:spPr>
        <p:txBody>
          <a:bodyPr wrap="none" rtlCol="0">
            <a:spAutoFit/>
          </a:bodyPr>
          <a:lstStyle/>
          <a:p>
            <a:r>
              <a:rPr lang="en-US" dirty="0"/>
              <a:t>Low Velocity x Number of Periods</a:t>
            </a:r>
          </a:p>
        </p:txBody>
      </p:sp>
      <p:sp>
        <p:nvSpPr>
          <p:cNvPr id="35" name="TextBox 34"/>
          <p:cNvSpPr txBox="1"/>
          <p:nvPr/>
        </p:nvSpPr>
        <p:spPr>
          <a:xfrm>
            <a:off x="5098471" y="4801105"/>
            <a:ext cx="3685689" cy="369332"/>
          </a:xfrm>
          <a:prstGeom prst="rect">
            <a:avLst/>
          </a:prstGeom>
          <a:noFill/>
        </p:spPr>
        <p:txBody>
          <a:bodyPr wrap="none" rtlCol="0">
            <a:spAutoFit/>
          </a:bodyPr>
          <a:lstStyle/>
          <a:p>
            <a:r>
              <a:rPr lang="en-US" dirty="0"/>
              <a:t>High Velocity x Number of Periods</a:t>
            </a:r>
          </a:p>
        </p:txBody>
      </p:sp>
      <p:sp>
        <p:nvSpPr>
          <p:cNvPr id="36" name="TextBox 35"/>
          <p:cNvSpPr txBox="1"/>
          <p:nvPr/>
        </p:nvSpPr>
        <p:spPr>
          <a:xfrm>
            <a:off x="3629891" y="2999509"/>
            <a:ext cx="1159292" cy="369332"/>
          </a:xfrm>
          <a:prstGeom prst="rect">
            <a:avLst/>
          </a:prstGeom>
          <a:noFill/>
        </p:spPr>
        <p:txBody>
          <a:bodyPr wrap="none" rtlCol="0">
            <a:spAutoFit/>
          </a:bodyPr>
          <a:lstStyle/>
          <a:p>
            <a:r>
              <a:rPr lang="en-US" dirty="0">
                <a:solidFill>
                  <a:schemeClr val="accent5"/>
                </a:solidFill>
              </a:rPr>
              <a:t>Will Have</a:t>
            </a:r>
          </a:p>
        </p:txBody>
      </p:sp>
      <p:sp>
        <p:nvSpPr>
          <p:cNvPr id="37" name="TextBox 36"/>
          <p:cNvSpPr txBox="1"/>
          <p:nvPr/>
        </p:nvSpPr>
        <p:spPr>
          <a:xfrm>
            <a:off x="3629891" y="4267768"/>
            <a:ext cx="1351652" cy="369332"/>
          </a:xfrm>
          <a:prstGeom prst="rect">
            <a:avLst/>
          </a:prstGeom>
          <a:noFill/>
        </p:spPr>
        <p:txBody>
          <a:bodyPr wrap="none" rtlCol="0">
            <a:spAutoFit/>
          </a:bodyPr>
          <a:lstStyle/>
          <a:p>
            <a:r>
              <a:rPr lang="en-US" dirty="0">
                <a:solidFill>
                  <a:schemeClr val="accent5"/>
                </a:solidFill>
              </a:rPr>
              <a:t>Might Have</a:t>
            </a:r>
          </a:p>
        </p:txBody>
      </p:sp>
      <p:sp>
        <p:nvSpPr>
          <p:cNvPr id="38" name="TextBox 37"/>
          <p:cNvSpPr txBox="1"/>
          <p:nvPr/>
        </p:nvSpPr>
        <p:spPr>
          <a:xfrm>
            <a:off x="3629892" y="5367289"/>
            <a:ext cx="1373133" cy="369332"/>
          </a:xfrm>
          <a:prstGeom prst="rect">
            <a:avLst/>
          </a:prstGeom>
          <a:noFill/>
        </p:spPr>
        <p:txBody>
          <a:bodyPr wrap="none" rtlCol="0">
            <a:spAutoFit/>
          </a:bodyPr>
          <a:lstStyle/>
          <a:p>
            <a:r>
              <a:rPr lang="en-US" dirty="0">
                <a:solidFill>
                  <a:schemeClr val="accent5"/>
                </a:solidFill>
              </a:rPr>
              <a:t>Won’t Have</a:t>
            </a:r>
          </a:p>
        </p:txBody>
      </p:sp>
      <p:cxnSp>
        <p:nvCxnSpPr>
          <p:cNvPr id="44" name="Straight Connector 43"/>
          <p:cNvCxnSpPr/>
          <p:nvPr/>
        </p:nvCxnSpPr>
        <p:spPr>
          <a:xfrm>
            <a:off x="2607402" y="3829880"/>
            <a:ext cx="908903"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498272" y="3669837"/>
            <a:ext cx="1556836" cy="369332"/>
          </a:xfrm>
          <a:prstGeom prst="rect">
            <a:avLst/>
          </a:prstGeom>
          <a:noFill/>
        </p:spPr>
        <p:txBody>
          <a:bodyPr wrap="none" rtlCol="0">
            <a:spAutoFit/>
          </a:bodyPr>
          <a:lstStyle/>
          <a:p>
            <a:r>
              <a:rPr lang="en-US" dirty="0">
                <a:solidFill>
                  <a:schemeClr val="accent1"/>
                </a:solidFill>
              </a:rPr>
              <a:t>Release Plan</a:t>
            </a:r>
          </a:p>
        </p:txBody>
      </p:sp>
    </p:spTree>
    <p:extLst>
      <p:ext uri="{BB962C8B-B14F-4D97-AF65-F5344CB8AC3E}">
        <p14:creationId xmlns:p14="http://schemas.microsoft.com/office/powerpoint/2010/main" val="2914399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1+#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1+#ppt_w/2"/>
                                          </p:val>
                                        </p:tav>
                                        <p:tav tm="100000">
                                          <p:val>
                                            <p:strVal val="#ppt_x"/>
                                          </p:val>
                                        </p:tav>
                                      </p:tavLst>
                                    </p:anim>
                                    <p:anim calcmode="lin" valueType="num">
                                      <p:cBhvr additive="base">
                                        <p:cTn id="3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1+#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a:t>
            </a:r>
            <a:r>
              <a:rPr lang="en-US" dirty="0" err="1" smtClean="0"/>
              <a:t>Burnup</a:t>
            </a:r>
            <a:endParaRPr lang="en-US" dirty="0"/>
          </a:p>
        </p:txBody>
      </p:sp>
      <p:pic>
        <p:nvPicPr>
          <p:cNvPr id="8" name="Picture 7"/>
          <p:cNvPicPr>
            <a:picLocks noChangeAspect="1"/>
          </p:cNvPicPr>
          <p:nvPr/>
        </p:nvPicPr>
        <p:blipFill>
          <a:blip r:embed="rId3"/>
          <a:stretch>
            <a:fillRect/>
          </a:stretch>
        </p:blipFill>
        <p:spPr>
          <a:xfrm>
            <a:off x="1692505" y="980722"/>
            <a:ext cx="8720667" cy="5254978"/>
          </a:xfrm>
          <a:prstGeom prst="rect">
            <a:avLst/>
          </a:prstGeom>
        </p:spPr>
      </p:pic>
    </p:spTree>
    <p:extLst>
      <p:ext uri="{BB962C8B-B14F-4D97-AF65-F5344CB8AC3E}">
        <p14:creationId xmlns:p14="http://schemas.microsoft.com/office/powerpoint/2010/main" val="874217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7405852" y="18158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740585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325676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25592" y="540862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5341162" y="613954"/>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146949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p:cNvSpPr/>
          <p:nvPr/>
        </p:nvSpPr>
        <p:spPr>
          <a:xfrm>
            <a:off x="2304210" y="3954483"/>
            <a:ext cx="3883231" cy="926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Improve Collaboratively</a:t>
            </a:r>
            <a:br>
              <a:rPr lang="en-US" dirty="0"/>
            </a:br>
            <a:r>
              <a:rPr lang="en-US" dirty="0" smtClean="0"/>
              <a:t>Explore Experimentally</a:t>
            </a:r>
            <a:endParaRPr lang="en-US" dirty="0"/>
          </a:p>
        </p:txBody>
      </p:sp>
      <p:pic>
        <p:nvPicPr>
          <p:cNvPr id="6" name="Picture 5"/>
          <p:cNvPicPr>
            <a:picLocks noChangeAspect="1"/>
          </p:cNvPicPr>
          <p:nvPr/>
        </p:nvPicPr>
        <p:blipFill rotWithShape="1">
          <a:blip r:embed="rId3" cstate="screen">
            <a:clrChange>
              <a:clrFrom>
                <a:srgbClr val="FFFFF7"/>
              </a:clrFrom>
              <a:clrTo>
                <a:srgbClr val="FFFFF7">
                  <a:alpha val="0"/>
                </a:srgbClr>
              </a:clrTo>
            </a:clrChange>
            <a:extLst>
              <a:ext uri="{28A0092B-C50C-407E-A947-70E740481C1C}">
                <a14:useLocalDpi xmlns:a14="http://schemas.microsoft.com/office/drawing/2010/main"/>
              </a:ext>
            </a:extLst>
          </a:blip>
          <a:srcRect/>
          <a:stretch/>
        </p:blipFill>
        <p:spPr>
          <a:xfrm>
            <a:off x="2897975" y="3023161"/>
            <a:ext cx="2612572" cy="1543794"/>
          </a:xfrm>
          <a:prstGeom prst="rect">
            <a:avLst/>
          </a:prstGeom>
        </p:spPr>
      </p:pic>
      <p:sp>
        <p:nvSpPr>
          <p:cNvPr id="8" name="Oval 7"/>
          <p:cNvSpPr/>
          <p:nvPr/>
        </p:nvSpPr>
        <p:spPr>
          <a:xfrm>
            <a:off x="6784770" y="2441270"/>
            <a:ext cx="3883231" cy="926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ircular Arrow 9"/>
          <p:cNvSpPr/>
          <p:nvPr/>
        </p:nvSpPr>
        <p:spPr>
          <a:xfrm rot="20252625" flipV="1">
            <a:off x="4276918" y="2128777"/>
            <a:ext cx="4736339" cy="3783829"/>
          </a:xfrm>
          <a:prstGeom prst="circularArrow">
            <a:avLst>
              <a:gd name="adj1" fmla="val 7166"/>
              <a:gd name="adj2" fmla="val 1142319"/>
              <a:gd name="adj3" fmla="val 20212526"/>
              <a:gd name="adj4" fmla="val 11774825"/>
              <a:gd name="adj5" fmla="val 124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ounded Rectangular Callout 2"/>
          <p:cNvSpPr/>
          <p:nvPr/>
        </p:nvSpPr>
        <p:spPr>
          <a:xfrm>
            <a:off x="2598420" y="1748790"/>
            <a:ext cx="3051810" cy="117729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 Understand where you are</a:t>
            </a:r>
          </a:p>
        </p:txBody>
      </p:sp>
      <p:sp>
        <p:nvSpPr>
          <p:cNvPr id="11" name="Rounded Rectangular Callout 10"/>
          <p:cNvSpPr/>
          <p:nvPr/>
        </p:nvSpPr>
        <p:spPr>
          <a:xfrm>
            <a:off x="7118106" y="1026472"/>
            <a:ext cx="3051810" cy="1177290"/>
          </a:xfrm>
          <a:prstGeom prst="wedgeRoundRectCallout">
            <a:avLst>
              <a:gd name="adj1" fmla="val -36938"/>
              <a:gd name="adj2" fmla="val 663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2. Set where you want to be</a:t>
            </a:r>
          </a:p>
        </p:txBody>
      </p:sp>
      <p:sp>
        <p:nvSpPr>
          <p:cNvPr id="12" name="Rounded Rectangular Callout 11"/>
          <p:cNvSpPr/>
          <p:nvPr/>
        </p:nvSpPr>
        <p:spPr>
          <a:xfrm>
            <a:off x="7378535" y="4566955"/>
            <a:ext cx="3051810" cy="1177290"/>
          </a:xfrm>
          <a:prstGeom prst="wedgeRoundRectCallout">
            <a:avLst>
              <a:gd name="adj1" fmla="val -14092"/>
              <a:gd name="adj2" fmla="val -802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3. Plan </a:t>
            </a:r>
            <a:r>
              <a:rPr lang="en-US" sz="2800"/>
              <a:t>and execute</a:t>
            </a:r>
            <a:endParaRPr lang="en-US" sz="2800" dirty="0"/>
          </a:p>
        </p:txBody>
      </p:sp>
    </p:spTree>
    <p:extLst>
      <p:ext uri="{BB962C8B-B14F-4D97-AF65-F5344CB8AC3E}">
        <p14:creationId xmlns:p14="http://schemas.microsoft.com/office/powerpoint/2010/main" val="602538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3" grpId="0" animBg="1"/>
      <p:bldP spid="11"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981200" y="4978400"/>
            <a:ext cx="8229600" cy="1079500"/>
          </a:xfrm>
        </p:spPr>
        <p:txBody>
          <a:bodyPr/>
          <a:lstStyle/>
          <a:p>
            <a:r>
              <a:rPr lang="en-US" sz="2400" dirty="0" smtClean="0"/>
              <a:t>Treat improvement ideas as experiment</a:t>
            </a:r>
          </a:p>
          <a:p>
            <a:r>
              <a:rPr lang="en-US" sz="2400" dirty="0" smtClean="0"/>
              <a:t>Use metrics to measure if the ideas work</a:t>
            </a:r>
            <a:endParaRPr lang="en-US" sz="2400" dirty="0"/>
          </a:p>
        </p:txBody>
      </p:sp>
      <p:sp>
        <p:nvSpPr>
          <p:cNvPr id="4" name="Title 1"/>
          <p:cNvSpPr>
            <a:spLocks noGrp="1"/>
          </p:cNvSpPr>
          <p:nvPr>
            <p:ph type="title"/>
          </p:nvPr>
        </p:nvSpPr>
        <p:spPr/>
        <p:txBody>
          <a:bodyPr>
            <a:normAutofit/>
          </a:bodyPr>
          <a:lstStyle/>
          <a:p>
            <a:r>
              <a:rPr lang="en-US" dirty="0"/>
              <a:t>Improve </a:t>
            </a:r>
            <a:r>
              <a:rPr lang="en-US" dirty="0" smtClean="0"/>
              <a:t>Collaboratively Explore Experimentally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337" b="29473"/>
          <a:stretch/>
        </p:blipFill>
        <p:spPr>
          <a:xfrm>
            <a:off x="2220686" y="1306371"/>
            <a:ext cx="7750628" cy="3421346"/>
          </a:xfrm>
          <a:prstGeom prst="rect">
            <a:avLst/>
          </a:prstGeom>
        </p:spPr>
      </p:pic>
    </p:spTree>
    <p:extLst>
      <p:ext uri="{BB962C8B-B14F-4D97-AF65-F5344CB8AC3E}">
        <p14:creationId xmlns:p14="http://schemas.microsoft.com/office/powerpoint/2010/main" val="240350597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050871" y="233916"/>
            <a:ext cx="6090258" cy="6090258"/>
          </a:xfrm>
          <a:effectLst>
            <a:softEdge rad="317500"/>
          </a:effectLst>
        </p:spPr>
      </p:pic>
      <p:sp>
        <p:nvSpPr>
          <p:cNvPr id="4" name="Oval 3"/>
          <p:cNvSpPr/>
          <p:nvPr/>
        </p:nvSpPr>
        <p:spPr>
          <a:xfrm>
            <a:off x="6865862" y="5039833"/>
            <a:ext cx="778176" cy="818706"/>
          </a:xfrm>
          <a:prstGeom prst="ellipse">
            <a:avLst/>
          </a:prstGeom>
          <a:noFill/>
          <a:ln w="762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7254951" y="3457780"/>
            <a:ext cx="2806995" cy="1116419"/>
          </a:xfrm>
          <a:prstGeom prst="wedgeRoundRectCallout">
            <a:avLst>
              <a:gd name="adj1" fmla="val -38636"/>
              <a:gd name="adj2" fmla="val 82500"/>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Retrospective meeting</a:t>
            </a:r>
          </a:p>
        </p:txBody>
      </p:sp>
      <p:sp>
        <p:nvSpPr>
          <p:cNvPr id="12" name="Circular Arrow 11"/>
          <p:cNvSpPr/>
          <p:nvPr/>
        </p:nvSpPr>
        <p:spPr>
          <a:xfrm>
            <a:off x="1960934" y="3724512"/>
            <a:ext cx="1371600" cy="1371600"/>
          </a:xfrm>
          <a:prstGeom prst="circularArrow">
            <a:avLst>
              <a:gd name="adj1" fmla="val 12500"/>
              <a:gd name="adj2" fmla="val 1142319"/>
              <a:gd name="adj3" fmla="val 20457681"/>
              <a:gd name="adj4" fmla="val 1419481"/>
              <a:gd name="adj5" fmla="val 12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506482" y="5039833"/>
            <a:ext cx="2271620" cy="707886"/>
          </a:xfrm>
          <a:prstGeom prst="rect">
            <a:avLst/>
          </a:prstGeom>
          <a:noFill/>
        </p:spPr>
        <p:txBody>
          <a:bodyPr wrap="square" rtlCol="0">
            <a:spAutoFit/>
          </a:bodyPr>
          <a:lstStyle/>
          <a:p>
            <a:pPr algn="ctr"/>
            <a:r>
              <a:rPr lang="en-US" sz="2000" dirty="0">
                <a:solidFill>
                  <a:schemeClr val="accent5"/>
                </a:solidFill>
              </a:rPr>
              <a:t>Define Metric Period</a:t>
            </a:r>
          </a:p>
        </p:txBody>
      </p:sp>
      <p:sp>
        <p:nvSpPr>
          <p:cNvPr id="14" name="Right Bracket 13"/>
          <p:cNvSpPr/>
          <p:nvPr/>
        </p:nvSpPr>
        <p:spPr>
          <a:xfrm rot="10800000">
            <a:off x="3740386" y="2921754"/>
            <a:ext cx="478466" cy="2936784"/>
          </a:xfrm>
          <a:prstGeom prst="rightBracket">
            <a:avLst/>
          </a:prstGeom>
          <a:ln w="57150">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17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3213664031"/>
              </p:ext>
            </p:extLst>
          </p:nvPr>
        </p:nvGraphicFramePr>
        <p:xfrm>
          <a:off x="476250" y="1309688"/>
          <a:ext cx="11239500" cy="4813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mtClean="0"/>
              <a:t>Common problems in teams</a:t>
            </a:r>
            <a:endParaRPr lang="en-US" dirty="0"/>
          </a:p>
        </p:txBody>
      </p:sp>
    </p:spTree>
    <p:extLst>
      <p:ext uri="{BB962C8B-B14F-4D97-AF65-F5344CB8AC3E}">
        <p14:creationId xmlns:p14="http://schemas.microsoft.com/office/powerpoint/2010/main" val="4278176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330BDEF-882B-46AA-B292-6E43A80FA0B3}"/>
                                            </p:graphicEl>
                                          </p:spTgt>
                                        </p:tgtEl>
                                        <p:attrNameLst>
                                          <p:attrName>style.visibility</p:attrName>
                                        </p:attrNameLst>
                                      </p:cBhvr>
                                      <p:to>
                                        <p:strVal val="visible"/>
                                      </p:to>
                                    </p:set>
                                    <p:animEffect transition="in" filter="fade">
                                      <p:cBhvr>
                                        <p:cTn id="7" dur="500"/>
                                        <p:tgtEl>
                                          <p:spTgt spid="4">
                                            <p:graphicEl>
                                              <a:dgm id="{4330BDEF-882B-46AA-B292-6E43A80FA0B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5EC413B3-0F69-4F70-AD61-67B893C2968F}"/>
                                            </p:graphicEl>
                                          </p:spTgt>
                                        </p:tgtEl>
                                        <p:attrNameLst>
                                          <p:attrName>style.visibility</p:attrName>
                                        </p:attrNameLst>
                                      </p:cBhvr>
                                      <p:to>
                                        <p:strVal val="visible"/>
                                      </p:to>
                                    </p:set>
                                    <p:animEffect transition="in" filter="fade">
                                      <p:cBhvr>
                                        <p:cTn id="10" dur="500"/>
                                        <p:tgtEl>
                                          <p:spTgt spid="4">
                                            <p:graphicEl>
                                              <a:dgm id="{5EC413B3-0F69-4F70-AD61-67B893C2968F}"/>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17CD4737-74C6-42B5-8AC2-20D9C35F4233}"/>
                                            </p:graphicEl>
                                          </p:spTgt>
                                        </p:tgtEl>
                                        <p:attrNameLst>
                                          <p:attrName>style.visibility</p:attrName>
                                        </p:attrNameLst>
                                      </p:cBhvr>
                                      <p:to>
                                        <p:strVal val="visible"/>
                                      </p:to>
                                    </p:set>
                                    <p:animEffect transition="in" filter="fade">
                                      <p:cBhvr>
                                        <p:cTn id="15" dur="500"/>
                                        <p:tgtEl>
                                          <p:spTgt spid="4">
                                            <p:graphicEl>
                                              <a:dgm id="{17CD4737-74C6-42B5-8AC2-20D9C35F423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64A677E6-F655-405E-A8A0-303A4697B092}"/>
                                            </p:graphicEl>
                                          </p:spTgt>
                                        </p:tgtEl>
                                        <p:attrNameLst>
                                          <p:attrName>style.visibility</p:attrName>
                                        </p:attrNameLst>
                                      </p:cBhvr>
                                      <p:to>
                                        <p:strVal val="visible"/>
                                      </p:to>
                                    </p:set>
                                    <p:animEffect transition="in" filter="fade">
                                      <p:cBhvr>
                                        <p:cTn id="20" dur="500"/>
                                        <p:tgtEl>
                                          <p:spTgt spid="4">
                                            <p:graphicEl>
                                              <a:dgm id="{64A677E6-F655-405E-A8A0-303A4697B09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0A413090-BA17-48E0-A381-F142BA305D2F}"/>
                                            </p:graphicEl>
                                          </p:spTgt>
                                        </p:tgtEl>
                                        <p:attrNameLst>
                                          <p:attrName>style.visibility</p:attrName>
                                        </p:attrNameLst>
                                      </p:cBhvr>
                                      <p:to>
                                        <p:strVal val="visible"/>
                                      </p:to>
                                    </p:set>
                                    <p:animEffect transition="in" filter="fade">
                                      <p:cBhvr>
                                        <p:cTn id="23" dur="500"/>
                                        <p:tgtEl>
                                          <p:spTgt spid="4">
                                            <p:graphicEl>
                                              <a:dgm id="{0A413090-BA17-48E0-A381-F142BA305D2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6196E791-105A-45A1-9DDE-1B17357087E1}"/>
                                            </p:graphicEl>
                                          </p:spTgt>
                                        </p:tgtEl>
                                        <p:attrNameLst>
                                          <p:attrName>style.visibility</p:attrName>
                                        </p:attrNameLst>
                                      </p:cBhvr>
                                      <p:to>
                                        <p:strVal val="visible"/>
                                      </p:to>
                                    </p:set>
                                    <p:animEffect transition="in" filter="fade">
                                      <p:cBhvr>
                                        <p:cTn id="28" dur="500"/>
                                        <p:tgtEl>
                                          <p:spTgt spid="4">
                                            <p:graphicEl>
                                              <a:dgm id="{6196E791-105A-45A1-9DDE-1B17357087E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69A2611A-C28D-470F-857B-EDF2D1D6FD5E}"/>
                                            </p:graphicEl>
                                          </p:spTgt>
                                        </p:tgtEl>
                                        <p:attrNameLst>
                                          <p:attrName>style.visibility</p:attrName>
                                        </p:attrNameLst>
                                      </p:cBhvr>
                                      <p:to>
                                        <p:strVal val="visible"/>
                                      </p:to>
                                    </p:set>
                                    <p:animEffect transition="in" filter="fade">
                                      <p:cBhvr>
                                        <p:cTn id="33" dur="500"/>
                                        <p:tgtEl>
                                          <p:spTgt spid="4">
                                            <p:graphicEl>
                                              <a:dgm id="{69A2611A-C28D-470F-857B-EDF2D1D6FD5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C4DD0756-F993-435F-B4C1-58F85647E14E}"/>
                                            </p:graphicEl>
                                          </p:spTgt>
                                        </p:tgtEl>
                                        <p:attrNameLst>
                                          <p:attrName>style.visibility</p:attrName>
                                        </p:attrNameLst>
                                      </p:cBhvr>
                                      <p:to>
                                        <p:strVal val="visible"/>
                                      </p:to>
                                    </p:set>
                                    <p:animEffect transition="in" filter="fade">
                                      <p:cBhvr>
                                        <p:cTn id="36" dur="500"/>
                                        <p:tgtEl>
                                          <p:spTgt spid="4">
                                            <p:graphicEl>
                                              <a:dgm id="{C4DD0756-F993-435F-B4C1-58F85647E14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6AC317A3-2FCF-4691-89E2-07B80A13DC18}"/>
                                            </p:graphicEl>
                                          </p:spTgt>
                                        </p:tgtEl>
                                        <p:attrNameLst>
                                          <p:attrName>style.visibility</p:attrName>
                                        </p:attrNameLst>
                                      </p:cBhvr>
                                      <p:to>
                                        <p:strVal val="visible"/>
                                      </p:to>
                                    </p:set>
                                    <p:animEffect transition="in" filter="fade">
                                      <p:cBhvr>
                                        <p:cTn id="41" dur="500"/>
                                        <p:tgtEl>
                                          <p:spTgt spid="4">
                                            <p:graphicEl>
                                              <a:dgm id="{6AC317A3-2FCF-4691-89E2-07B80A13DC18}"/>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graphicEl>
                                              <a:dgm id="{C3EFB3DE-DEB3-4D01-86BE-85E51B94E5BF}"/>
                                            </p:graphicEl>
                                          </p:spTgt>
                                        </p:tgtEl>
                                        <p:attrNameLst>
                                          <p:attrName>style.visibility</p:attrName>
                                        </p:attrNameLst>
                                      </p:cBhvr>
                                      <p:to>
                                        <p:strVal val="visible"/>
                                      </p:to>
                                    </p:set>
                                    <p:animEffect transition="in" filter="fade">
                                      <p:cBhvr>
                                        <p:cTn id="46" dur="500"/>
                                        <p:tgtEl>
                                          <p:spTgt spid="4">
                                            <p:graphicEl>
                                              <a:dgm id="{C3EFB3DE-DEB3-4D01-86BE-85E51B94E5B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8CF75322-253A-4C15-BAAB-7BA2F6EBF292}"/>
                                            </p:graphicEl>
                                          </p:spTgt>
                                        </p:tgtEl>
                                        <p:attrNameLst>
                                          <p:attrName>style.visibility</p:attrName>
                                        </p:attrNameLst>
                                      </p:cBhvr>
                                      <p:to>
                                        <p:strVal val="visible"/>
                                      </p:to>
                                    </p:set>
                                    <p:animEffect transition="in" filter="fade">
                                      <p:cBhvr>
                                        <p:cTn id="49" dur="500"/>
                                        <p:tgtEl>
                                          <p:spTgt spid="4">
                                            <p:graphicEl>
                                              <a:dgm id="{8CF75322-253A-4C15-BAAB-7BA2F6EBF292}"/>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graphicEl>
                                              <a:dgm id="{8BE2AE30-E8C5-4F9F-AD16-FF98068F06C2}"/>
                                            </p:graphicEl>
                                          </p:spTgt>
                                        </p:tgtEl>
                                        <p:attrNameLst>
                                          <p:attrName>style.visibility</p:attrName>
                                        </p:attrNameLst>
                                      </p:cBhvr>
                                      <p:to>
                                        <p:strVal val="visible"/>
                                      </p:to>
                                    </p:set>
                                    <p:animEffect transition="in" filter="fade">
                                      <p:cBhvr>
                                        <p:cTn id="54" dur="500"/>
                                        <p:tgtEl>
                                          <p:spTgt spid="4">
                                            <p:graphicEl>
                                              <a:dgm id="{8BE2AE30-E8C5-4F9F-AD16-FF98068F06C2}"/>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
                                            <p:graphicEl>
                                              <a:dgm id="{A7D29CA5-1775-4695-AAB8-04B7D5CF98EC}"/>
                                            </p:graphicEl>
                                          </p:spTgt>
                                        </p:tgtEl>
                                        <p:attrNameLst>
                                          <p:attrName>style.visibility</p:attrName>
                                        </p:attrNameLst>
                                      </p:cBhvr>
                                      <p:to>
                                        <p:strVal val="visible"/>
                                      </p:to>
                                    </p:set>
                                    <p:animEffect transition="in" filter="fade">
                                      <p:cBhvr>
                                        <p:cTn id="59" dur="500"/>
                                        <p:tgtEl>
                                          <p:spTgt spid="4">
                                            <p:graphicEl>
                                              <a:dgm id="{A7D29CA5-1775-4695-AAB8-04B7D5CF98EC}"/>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
                                            <p:graphicEl>
                                              <a:dgm id="{22CD8054-997F-4EC4-A812-08437583C4AB}"/>
                                            </p:graphicEl>
                                          </p:spTgt>
                                        </p:tgtEl>
                                        <p:attrNameLst>
                                          <p:attrName>style.visibility</p:attrName>
                                        </p:attrNameLst>
                                      </p:cBhvr>
                                      <p:to>
                                        <p:strVal val="visible"/>
                                      </p:to>
                                    </p:set>
                                    <p:animEffect transition="in" filter="fade">
                                      <p:cBhvr>
                                        <p:cTn id="62" dur="500"/>
                                        <p:tgtEl>
                                          <p:spTgt spid="4">
                                            <p:graphicEl>
                                              <a:dgm id="{22CD8054-997F-4EC4-A812-08437583C4AB}"/>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graphicEl>
                                              <a:dgm id="{66718ECC-508E-4BF7-8E04-2B41BCEC3369}"/>
                                            </p:graphicEl>
                                          </p:spTgt>
                                        </p:tgtEl>
                                        <p:attrNameLst>
                                          <p:attrName>style.visibility</p:attrName>
                                        </p:attrNameLst>
                                      </p:cBhvr>
                                      <p:to>
                                        <p:strVal val="visible"/>
                                      </p:to>
                                    </p:set>
                                    <p:animEffect transition="in" filter="fade">
                                      <p:cBhvr>
                                        <p:cTn id="67" dur="500"/>
                                        <p:tgtEl>
                                          <p:spTgt spid="4">
                                            <p:graphicEl>
                                              <a:dgm id="{66718ECC-508E-4BF7-8E04-2B41BCEC33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76254" y="1309689"/>
            <a:ext cx="5638221" cy="4813300"/>
          </a:xfrm>
        </p:spPr>
        <p:txBody>
          <a:bodyPr/>
          <a:lstStyle/>
          <a:p>
            <a:r>
              <a:rPr lang="en-US" sz="2000" dirty="0" smtClean="0"/>
              <a:t>Monthly meeting for the team to do lesson learn from their experience</a:t>
            </a:r>
            <a:endParaRPr lang="en-US" sz="2000" dirty="0"/>
          </a:p>
          <a:p>
            <a:r>
              <a:rPr lang="en-US" sz="2000" dirty="0"/>
              <a:t>Safe environment for the team</a:t>
            </a:r>
          </a:p>
          <a:p>
            <a:r>
              <a:rPr lang="en-US" sz="2000" dirty="0"/>
              <a:t>Team members’ voices should be heard </a:t>
            </a:r>
            <a:r>
              <a:rPr lang="en-US" sz="2000" dirty="0" smtClean="0"/>
              <a:t>equally</a:t>
            </a:r>
          </a:p>
        </p:txBody>
      </p:sp>
      <p:sp>
        <p:nvSpPr>
          <p:cNvPr id="3" name="Title 2"/>
          <p:cNvSpPr>
            <a:spLocks noGrp="1"/>
          </p:cNvSpPr>
          <p:nvPr>
            <p:ph type="title"/>
          </p:nvPr>
        </p:nvSpPr>
        <p:spPr/>
        <p:txBody>
          <a:bodyPr/>
          <a:lstStyle/>
          <a:p>
            <a:r>
              <a:rPr lang="en-US" dirty="0" smtClean="0"/>
              <a:t>Retrospective</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120</a:t>
            </a:fld>
            <a:endParaRPr lang="en-US"/>
          </a:p>
        </p:txBody>
      </p:sp>
      <p:sp>
        <p:nvSpPr>
          <p:cNvPr id="5" name="Content Placeholder 2"/>
          <p:cNvSpPr txBox="1">
            <a:spLocks/>
          </p:cNvSpPr>
          <p:nvPr/>
        </p:nvSpPr>
        <p:spPr>
          <a:xfrm>
            <a:off x="609600" y="5680956"/>
            <a:ext cx="10972800" cy="2288280"/>
          </a:xfrm>
          <a:prstGeom prst="rect">
            <a:avLst/>
          </a:prstGeom>
        </p:spPr>
        <p:txBody>
          <a:bodyPr>
            <a:normAutofit/>
          </a:bodyPr>
          <a:lstStyle>
            <a:lvl1pPr marL="202680" indent="-202680" algn="l" defTabSz="408194" rtl="0" eaLnBrk="1" fontAlgn="base" hangingPunct="1">
              <a:spcBef>
                <a:spcPct val="0"/>
              </a:spcBef>
              <a:spcAft>
                <a:spcPct val="0"/>
              </a:spcAft>
              <a:buFont typeface="Arial" charset="0"/>
              <a:buChar char="•"/>
              <a:defRPr sz="1600" kern="1200">
                <a:solidFill>
                  <a:srgbClr val="000000"/>
                </a:solidFill>
                <a:latin typeface="EMprint" charset="0"/>
                <a:ea typeface="EMprint" charset="0"/>
                <a:cs typeface="EMprint" charset="0"/>
              </a:defRPr>
            </a:lvl1pPr>
            <a:lvl2pPr marL="405359" indent="-202680" algn="l" defTabSz="408194" rtl="0" eaLnBrk="1" fontAlgn="base" hangingPunct="1">
              <a:spcBef>
                <a:spcPts val="536"/>
              </a:spcBef>
              <a:spcAft>
                <a:spcPct val="0"/>
              </a:spcAft>
              <a:buFont typeface="Arial" charset="0"/>
              <a:buChar char="•"/>
              <a:defRPr sz="1400" kern="1200">
                <a:solidFill>
                  <a:srgbClr val="000000"/>
                </a:solidFill>
                <a:latin typeface="EMprint" charset="0"/>
                <a:ea typeface="EMprint" charset="0"/>
                <a:cs typeface="EMprint" charset="0"/>
              </a:defRPr>
            </a:lvl2pPr>
            <a:lvl3pPr marL="615126" indent="-209766"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3pPr>
            <a:lvl4pPr marL="817806" indent="-202680" algn="l" defTabSz="508826"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4pPr>
            <a:lvl5pPr marL="1020485" indent="-202680" algn="l" defTabSz="408194" rtl="0" eaLnBrk="1" fontAlgn="base" hangingPunct="1">
              <a:spcBef>
                <a:spcPct val="0"/>
              </a:spcBef>
              <a:spcAft>
                <a:spcPct val="0"/>
              </a:spcAft>
              <a:buFont typeface="Arial" charset="0"/>
              <a:buChar char="•"/>
              <a:defRPr sz="1400" kern="1200">
                <a:solidFill>
                  <a:srgbClr val="000000"/>
                </a:solidFill>
                <a:latin typeface="EMprint" charset="0"/>
                <a:ea typeface="EMprint" charset="0"/>
                <a:cs typeface="EMprint" charset="0"/>
              </a:defRPr>
            </a:lvl5pPr>
            <a:lvl6pPr marL="2245066" indent="-204097" algn="l" defTabSz="408194" rtl="0" eaLnBrk="1" latinLnBrk="0" hangingPunct="1">
              <a:spcBef>
                <a:spcPct val="20000"/>
              </a:spcBef>
              <a:buFont typeface="Arial"/>
              <a:buChar char="•"/>
              <a:defRPr sz="1800" kern="1200">
                <a:solidFill>
                  <a:schemeClr val="tx1"/>
                </a:solidFill>
                <a:latin typeface="+mn-lt"/>
                <a:ea typeface="+mn-ea"/>
                <a:cs typeface="+mn-cs"/>
              </a:defRPr>
            </a:lvl6pPr>
            <a:lvl7pPr marL="2653260" indent="-204097" algn="l" defTabSz="408194" rtl="0" eaLnBrk="1" latinLnBrk="0" hangingPunct="1">
              <a:spcBef>
                <a:spcPct val="20000"/>
              </a:spcBef>
              <a:buFont typeface="Arial"/>
              <a:buChar char="•"/>
              <a:defRPr sz="1800" kern="1200">
                <a:solidFill>
                  <a:schemeClr val="tx1"/>
                </a:solidFill>
                <a:latin typeface="+mn-lt"/>
                <a:ea typeface="+mn-ea"/>
                <a:cs typeface="+mn-cs"/>
              </a:defRPr>
            </a:lvl7pPr>
            <a:lvl8pPr marL="3061454" indent="-204097" algn="l" defTabSz="408194" rtl="0" eaLnBrk="1" latinLnBrk="0" hangingPunct="1">
              <a:spcBef>
                <a:spcPct val="20000"/>
              </a:spcBef>
              <a:buFont typeface="Arial"/>
              <a:buChar char="•"/>
              <a:defRPr sz="1800" kern="1200">
                <a:solidFill>
                  <a:schemeClr val="tx1"/>
                </a:solidFill>
                <a:latin typeface="+mn-lt"/>
                <a:ea typeface="+mn-ea"/>
                <a:cs typeface="+mn-cs"/>
              </a:defRPr>
            </a:lvl8pPr>
            <a:lvl9pPr marL="3469648" indent="-204097" algn="l" defTabSz="408194" rtl="0" eaLnBrk="1" latinLnBrk="0" hangingPunct="1">
              <a:spcBef>
                <a:spcPct val="20000"/>
              </a:spcBef>
              <a:buFont typeface="Arial"/>
              <a:buChar char="•"/>
              <a:defRPr sz="1800" kern="1200">
                <a:solidFill>
                  <a:schemeClr val="tx1"/>
                </a:solidFill>
                <a:latin typeface="+mn-lt"/>
                <a:ea typeface="+mn-ea"/>
                <a:cs typeface="+mn-cs"/>
              </a:defRPr>
            </a:lvl9pPr>
          </a:lstStyle>
          <a:p>
            <a:endParaRPr lang="en-US" sz="3733"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0996" b="-321"/>
          <a:stretch/>
        </p:blipFill>
        <p:spPr>
          <a:xfrm>
            <a:off x="6114475" y="1"/>
            <a:ext cx="6077525" cy="6890327"/>
          </a:xfrm>
          <a:prstGeom prst="rect">
            <a:avLst/>
          </a:prstGeom>
        </p:spPr>
      </p:pic>
    </p:spTree>
    <p:extLst>
      <p:ext uri="{BB962C8B-B14F-4D97-AF65-F5344CB8AC3E}">
        <p14:creationId xmlns:p14="http://schemas.microsoft.com/office/powerpoint/2010/main" val="415500401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Retrospective</a:t>
            </a:r>
            <a:endParaRPr lang="en-US" dirty="0"/>
          </a:p>
        </p:txBody>
      </p:sp>
      <p:pic>
        <p:nvPicPr>
          <p:cNvPr id="6" name="Picture 5"/>
          <p:cNvPicPr>
            <a:picLocks noChangeAspect="1" noChangeArrowheads="1"/>
          </p:cNvPicPr>
          <p:nvPr/>
        </p:nvPicPr>
        <p:blipFill>
          <a:blip r:embed="rId3">
            <a:clrChange>
              <a:clrFrom>
                <a:srgbClr val="FEFEF6"/>
              </a:clrFrom>
              <a:clrTo>
                <a:srgbClr val="FEFEF6">
                  <a:alpha val="0"/>
                </a:srgbClr>
              </a:clrTo>
            </a:clrChange>
            <a:extLst>
              <a:ext uri="{28A0092B-C50C-407E-A947-70E740481C1C}">
                <a14:useLocalDpi xmlns:a14="http://schemas.microsoft.com/office/drawing/2010/main" val="0"/>
              </a:ext>
            </a:extLst>
          </a:blip>
          <a:srcRect/>
          <a:stretch>
            <a:fillRect/>
          </a:stretch>
        </p:blipFill>
        <p:spPr bwMode="auto">
          <a:xfrm>
            <a:off x="4143214" y="3818676"/>
            <a:ext cx="3623463" cy="117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2061" t="2097" r="64344" b="66574"/>
          <a:stretch/>
        </p:blipFill>
        <p:spPr bwMode="auto">
          <a:xfrm rot="1017446">
            <a:off x="3224145" y="1315570"/>
            <a:ext cx="1404241" cy="13094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478969" y="992137"/>
            <a:ext cx="3048000" cy="461665"/>
          </a:xfrm>
          <a:prstGeom prst="rect">
            <a:avLst/>
          </a:prstGeom>
          <a:noFill/>
        </p:spPr>
        <p:txBody>
          <a:bodyPr wrap="square" rtlCol="0">
            <a:spAutoFit/>
          </a:bodyPr>
          <a:lstStyle/>
          <a:p>
            <a:pPr algn="ctr"/>
            <a:r>
              <a:rPr lang="en-US" sz="2400" dirty="0">
                <a:solidFill>
                  <a:srgbClr val="00B050"/>
                </a:solidFill>
              </a:rPr>
              <a:t>What went well</a:t>
            </a:r>
          </a:p>
        </p:txBody>
      </p:sp>
      <p:sp>
        <p:nvSpPr>
          <p:cNvPr id="9" name="TextBox 8"/>
          <p:cNvSpPr txBox="1"/>
          <p:nvPr/>
        </p:nvSpPr>
        <p:spPr>
          <a:xfrm>
            <a:off x="6374032" y="980724"/>
            <a:ext cx="3776644" cy="461665"/>
          </a:xfrm>
          <a:prstGeom prst="rect">
            <a:avLst/>
          </a:prstGeom>
          <a:noFill/>
        </p:spPr>
        <p:txBody>
          <a:bodyPr wrap="square" rtlCol="0">
            <a:spAutoFit/>
          </a:bodyPr>
          <a:lstStyle/>
          <a:p>
            <a:pPr algn="ctr"/>
            <a:r>
              <a:rPr lang="en-US" sz="2400" dirty="0">
                <a:solidFill>
                  <a:srgbClr val="FF0000"/>
                </a:solidFill>
              </a:rPr>
              <a:t>What we can improve</a:t>
            </a:r>
          </a:p>
        </p:txBody>
      </p:sp>
      <p:pic>
        <p:nvPicPr>
          <p:cNvPr id="10"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2061" t="2097" r="64344" b="66574"/>
          <a:stretch/>
        </p:blipFill>
        <p:spPr bwMode="auto">
          <a:xfrm rot="501765">
            <a:off x="4230974" y="1381678"/>
            <a:ext cx="1404241" cy="13094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2061" t="2250" r="64344" b="66574"/>
          <a:stretch/>
        </p:blipFill>
        <p:spPr bwMode="auto">
          <a:xfrm rot="790356">
            <a:off x="2289580" y="1596662"/>
            <a:ext cx="1404240" cy="13030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67702" t="2594" r="2825" b="65872"/>
          <a:stretch/>
        </p:blipFill>
        <p:spPr bwMode="auto">
          <a:xfrm rot="753182">
            <a:off x="6420357" y="1292901"/>
            <a:ext cx="1231940" cy="13180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67702" t="2594" r="2825" b="65872"/>
          <a:stretch/>
        </p:blipFill>
        <p:spPr bwMode="auto">
          <a:xfrm rot="379962">
            <a:off x="8331289" y="1275475"/>
            <a:ext cx="1231940" cy="13180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67702" t="2594" r="2825" b="65872"/>
          <a:stretch/>
        </p:blipFill>
        <p:spPr bwMode="auto">
          <a:xfrm rot="379962">
            <a:off x="8022501" y="2171193"/>
            <a:ext cx="1231940" cy="13180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67702" t="2594" r="2825" b="65872"/>
          <a:stretch/>
        </p:blipFill>
        <p:spPr bwMode="auto">
          <a:xfrm rot="379962">
            <a:off x="6907205" y="2210855"/>
            <a:ext cx="1231940" cy="13180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67702" t="2594" r="2825" b="65872"/>
          <a:stretch/>
        </p:blipFill>
        <p:spPr bwMode="auto">
          <a:xfrm rot="636339">
            <a:off x="7372416" y="1432166"/>
            <a:ext cx="1231940" cy="13180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2061" t="2097" r="64344" b="66574"/>
          <a:stretch/>
        </p:blipFill>
        <p:spPr bwMode="auto">
          <a:xfrm rot="501765">
            <a:off x="3155785" y="2221530"/>
            <a:ext cx="1404241" cy="13094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NJ\Downloads\Post it.jpg"/>
          <p:cNvPicPr>
            <a:picLocks noChangeAspect="1" noChangeArrowheads="1"/>
          </p:cNvPicPr>
          <p:nvPr/>
        </p:nvPicPr>
        <p:blipFill rotWithShape="1">
          <a:blip r:embed="rId4" cstate="print">
            <a:clrChange>
              <a:clrFrom>
                <a:srgbClr val="FEFEF6"/>
              </a:clrFrom>
              <a:clrTo>
                <a:srgbClr val="FEFEF6">
                  <a:alpha val="0"/>
                </a:srgbClr>
              </a:clrTo>
            </a:clrChange>
            <a:extLst>
              <a:ext uri="{28A0092B-C50C-407E-A947-70E740481C1C}">
                <a14:useLocalDpi xmlns:a14="http://schemas.microsoft.com/office/drawing/2010/main" val="0"/>
              </a:ext>
            </a:extLst>
          </a:blip>
          <a:srcRect l="2061" t="2097" r="64344" b="66574"/>
          <a:stretch/>
        </p:blipFill>
        <p:spPr bwMode="auto">
          <a:xfrm rot="501765">
            <a:off x="4190108" y="2069304"/>
            <a:ext cx="1404241" cy="1309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p:cNvGraphicFramePr/>
          <p:nvPr/>
        </p:nvGraphicFramePr>
        <p:xfrm>
          <a:off x="1896320" y="4852427"/>
          <a:ext cx="8399417" cy="16267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L-Shape 4"/>
          <p:cNvSpPr/>
          <p:nvPr/>
        </p:nvSpPr>
        <p:spPr>
          <a:xfrm rot="18643877">
            <a:off x="7731644" y="2998094"/>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Shape 21"/>
          <p:cNvSpPr/>
          <p:nvPr/>
        </p:nvSpPr>
        <p:spPr>
          <a:xfrm rot="18643877">
            <a:off x="8733176" y="2689518"/>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L-Shape 23"/>
          <p:cNvSpPr/>
          <p:nvPr/>
        </p:nvSpPr>
        <p:spPr>
          <a:xfrm rot="18643877">
            <a:off x="8862441" y="1786924"/>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Shape 24"/>
          <p:cNvSpPr/>
          <p:nvPr/>
        </p:nvSpPr>
        <p:spPr>
          <a:xfrm rot="18643877">
            <a:off x="7494775" y="2940808"/>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Shape 25"/>
          <p:cNvSpPr/>
          <p:nvPr/>
        </p:nvSpPr>
        <p:spPr>
          <a:xfrm rot="18643877">
            <a:off x="8749881" y="2899473"/>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L-Shape 26"/>
          <p:cNvSpPr/>
          <p:nvPr/>
        </p:nvSpPr>
        <p:spPr>
          <a:xfrm rot="18643877">
            <a:off x="9013490" y="1873299"/>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L-Shape 27"/>
          <p:cNvSpPr/>
          <p:nvPr/>
        </p:nvSpPr>
        <p:spPr>
          <a:xfrm rot="18643877">
            <a:off x="8444677" y="2894525"/>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Shape 28"/>
          <p:cNvSpPr/>
          <p:nvPr/>
        </p:nvSpPr>
        <p:spPr>
          <a:xfrm rot="18643877">
            <a:off x="7075743" y="1999131"/>
            <a:ext cx="225658" cy="93614"/>
          </a:xfrm>
          <a:prstGeom prst="corne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Callout 18"/>
          <p:cNvSpPr/>
          <p:nvPr/>
        </p:nvSpPr>
        <p:spPr>
          <a:xfrm>
            <a:off x="4827736" y="3138218"/>
            <a:ext cx="954969" cy="584200"/>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dirty="0">
                <a:solidFill>
                  <a:schemeClr val="tx2"/>
                </a:solidFill>
              </a:rPr>
              <a:t>…</a:t>
            </a:r>
          </a:p>
          <a:p>
            <a:pPr algn="ctr"/>
            <a:endParaRPr lang="en-US" sz="1600" dirty="0">
              <a:solidFill>
                <a:schemeClr val="tx2"/>
              </a:solidFill>
            </a:endParaRPr>
          </a:p>
        </p:txBody>
      </p:sp>
      <p:sp>
        <p:nvSpPr>
          <p:cNvPr id="30" name="Oval Callout 29"/>
          <p:cNvSpPr/>
          <p:nvPr/>
        </p:nvSpPr>
        <p:spPr>
          <a:xfrm>
            <a:off x="6374032" y="3138218"/>
            <a:ext cx="954969" cy="584200"/>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dirty="0">
                <a:solidFill>
                  <a:schemeClr val="tx2"/>
                </a:solidFill>
              </a:rPr>
              <a:t>…</a:t>
            </a:r>
          </a:p>
          <a:p>
            <a:pPr algn="ctr"/>
            <a:endParaRPr lang="en-US" sz="1600" dirty="0">
              <a:solidFill>
                <a:schemeClr val="tx2"/>
              </a:solidFill>
            </a:endParaRPr>
          </a:p>
        </p:txBody>
      </p:sp>
    </p:spTree>
    <p:extLst>
      <p:ext uri="{BB962C8B-B14F-4D97-AF65-F5344CB8AC3E}">
        <p14:creationId xmlns:p14="http://schemas.microsoft.com/office/powerpoint/2010/main" val="40514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26F26FF-DA5A-4137-9524-4D9488C5F8D3}"/>
                                            </p:graphicEl>
                                          </p:spTgt>
                                        </p:tgtEl>
                                        <p:attrNameLst>
                                          <p:attrName>style.visibility</p:attrName>
                                        </p:attrNameLst>
                                      </p:cBhvr>
                                      <p:to>
                                        <p:strVal val="visible"/>
                                      </p:to>
                                    </p:set>
                                    <p:animEffect transition="in" filter="fade">
                                      <p:cBhvr>
                                        <p:cTn id="7" dur="500"/>
                                        <p:tgtEl>
                                          <p:spTgt spid="4">
                                            <p:graphicEl>
                                              <a:dgm id="{926F26FF-DA5A-4137-9524-4D9488C5F8D3}"/>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40B80746-1030-4A38-BA52-6367ADFEF12E}"/>
                                            </p:graphicEl>
                                          </p:spTgt>
                                        </p:tgtEl>
                                        <p:attrNameLst>
                                          <p:attrName>style.visibility</p:attrName>
                                        </p:attrNameLst>
                                      </p:cBhvr>
                                      <p:to>
                                        <p:strVal val="visible"/>
                                      </p:to>
                                    </p:set>
                                    <p:animEffect transition="in" filter="fade">
                                      <p:cBhvr>
                                        <p:cTn id="15" dur="500"/>
                                        <p:tgtEl>
                                          <p:spTgt spid="4">
                                            <p:graphicEl>
                                              <a:dgm id="{40B80746-1030-4A38-BA52-6367ADFEF12E}"/>
                                            </p:graphic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childTnLst>
                          </p:cTn>
                        </p:par>
                        <p:par>
                          <p:cTn id="61" fill="hold">
                            <p:stCondLst>
                              <p:cond delay="4000"/>
                            </p:stCondLst>
                            <p:childTnLst>
                              <p:par>
                                <p:cTn id="62" presetID="42"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anim calcmode="lin" valueType="num">
                                      <p:cBhvr>
                                        <p:cTn id="65" dur="1000" fill="hold"/>
                                        <p:tgtEl>
                                          <p:spTgt spid="13"/>
                                        </p:tgtEl>
                                        <p:attrNameLst>
                                          <p:attrName>ppt_x</p:attrName>
                                        </p:attrNameLst>
                                      </p:cBhvr>
                                      <p:tavLst>
                                        <p:tav tm="0">
                                          <p:val>
                                            <p:strVal val="#ppt_x"/>
                                          </p:val>
                                        </p:tav>
                                        <p:tav tm="100000">
                                          <p:val>
                                            <p:strVal val="#ppt_x"/>
                                          </p:val>
                                        </p:tav>
                                      </p:tavLst>
                                    </p:anim>
                                    <p:anim calcmode="lin" valueType="num">
                                      <p:cBhvr>
                                        <p:cTn id="66" dur="1000" fill="hold"/>
                                        <p:tgtEl>
                                          <p:spTgt spid="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graphicEl>
                                              <a:dgm id="{F69D27D6-F044-473F-A761-A6C527C21850}"/>
                                            </p:graphicEl>
                                          </p:spTgt>
                                        </p:tgtEl>
                                        <p:attrNameLst>
                                          <p:attrName>style.visibility</p:attrName>
                                        </p:attrNameLst>
                                      </p:cBhvr>
                                      <p:to>
                                        <p:strVal val="visible"/>
                                      </p:to>
                                    </p:set>
                                    <p:animEffect transition="in" filter="fade">
                                      <p:cBhvr>
                                        <p:cTn id="81" dur="500"/>
                                        <p:tgtEl>
                                          <p:spTgt spid="4">
                                            <p:graphicEl>
                                              <a:dgm id="{F69D27D6-F044-473F-A761-A6C527C21850}"/>
                                            </p:graphicEl>
                                          </p:spTgt>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par>
                          <p:cTn id="90" fill="hold">
                            <p:stCondLst>
                              <p:cond delay="1500"/>
                            </p:stCondLst>
                            <p:childTnLst>
                              <p:par>
                                <p:cTn id="91" presetID="10" presetClass="exit" presetSubtype="0" fill="hold" grpId="1" nodeType="afterEffect">
                                  <p:stCondLst>
                                    <p:cond delay="1500"/>
                                  </p:stCondLst>
                                  <p:childTnLst>
                                    <p:animEffect transition="out" filter="fade">
                                      <p:cBhvr>
                                        <p:cTn id="92" dur="500"/>
                                        <p:tgtEl>
                                          <p:spTgt spid="30"/>
                                        </p:tgtEl>
                                      </p:cBhvr>
                                    </p:animEffect>
                                    <p:set>
                                      <p:cBhvr>
                                        <p:cTn id="93" dur="1" fill="hold">
                                          <p:stCondLst>
                                            <p:cond delay="499"/>
                                          </p:stCondLst>
                                        </p:cTn>
                                        <p:tgtEl>
                                          <p:spTgt spid="30"/>
                                        </p:tgtEl>
                                        <p:attrNameLst>
                                          <p:attrName>style.visibility</p:attrName>
                                        </p:attrNameLst>
                                      </p:cBhvr>
                                      <p:to>
                                        <p:strVal val="hidden"/>
                                      </p:to>
                                    </p:set>
                                  </p:childTnLst>
                                </p:cTn>
                              </p:par>
                              <p:par>
                                <p:cTn id="94" presetID="10" presetClass="exit" presetSubtype="0" fill="hold" grpId="1" nodeType="withEffect">
                                  <p:stCondLst>
                                    <p:cond delay="150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graphicEl>
                                              <a:dgm id="{2BBA2286-BD3A-492C-B8F8-7FEBADBA7743}"/>
                                            </p:graphicEl>
                                          </p:spTgt>
                                        </p:tgtEl>
                                        <p:attrNameLst>
                                          <p:attrName>style.visibility</p:attrName>
                                        </p:attrNameLst>
                                      </p:cBhvr>
                                      <p:to>
                                        <p:strVal val="visible"/>
                                      </p:to>
                                    </p:set>
                                    <p:animEffect transition="in" filter="fade">
                                      <p:cBhvr>
                                        <p:cTn id="101" dur="500"/>
                                        <p:tgtEl>
                                          <p:spTgt spid="4">
                                            <p:graphicEl>
                                              <a:dgm id="{2BBA2286-BD3A-492C-B8F8-7FEBADBA7743}"/>
                                            </p:graphicEl>
                                          </p:spTgt>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fade">
                                      <p:cBhvr>
                                        <p:cTn id="111" dur="500"/>
                                        <p:tgtEl>
                                          <p:spTgt spid="25"/>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500"/>
                                        <p:tgtEl>
                                          <p:spTgt spid="2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500"/>
                                        <p:tgtEl>
                                          <p:spTgt spid="27"/>
                                        </p:tgtEl>
                                      </p:cBhvr>
                                    </p:animEffect>
                                  </p:childTnLst>
                                </p:cTn>
                              </p:par>
                            </p:childTnLst>
                          </p:cTn>
                        </p:par>
                        <p:par>
                          <p:cTn id="119" fill="hold">
                            <p:stCondLst>
                              <p:cond delay="1500"/>
                            </p:stCondLst>
                            <p:childTnLst>
                              <p:par>
                                <p:cTn id="120" presetID="10" presetClass="entr" presetSubtype="0"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500"/>
                                        <p:tgtEl>
                                          <p:spTgt spid="2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500"/>
                                        <p:tgtEl>
                                          <p:spTgt spid="24"/>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
                                            <p:graphicEl>
                                              <a:dgm id="{14E2FBD9-F1E2-4025-89DE-5486C75D8AAA}"/>
                                            </p:graphicEl>
                                          </p:spTgt>
                                        </p:tgtEl>
                                        <p:attrNameLst>
                                          <p:attrName>style.visibility</p:attrName>
                                        </p:attrNameLst>
                                      </p:cBhvr>
                                      <p:to>
                                        <p:strVal val="visible"/>
                                      </p:to>
                                    </p:set>
                                    <p:animEffect transition="in" filter="fade">
                                      <p:cBhvr>
                                        <p:cTn id="133" dur="500"/>
                                        <p:tgtEl>
                                          <p:spTgt spid="4">
                                            <p:graphicEl>
                                              <a:dgm id="{14E2FBD9-F1E2-4025-89DE-5486C75D8A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4" grpId="0">
        <p:bldSub>
          <a:bldDgm bld="one"/>
        </p:bldSub>
      </p:bldGraphic>
      <p:bldP spid="5" grpId="0" animBg="1"/>
      <p:bldP spid="22" grpId="0" animBg="1"/>
      <p:bldP spid="24" grpId="0" animBg="1"/>
      <p:bldP spid="25" grpId="0" animBg="1"/>
      <p:bldP spid="26" grpId="0" animBg="1"/>
      <p:bldP spid="27" grpId="0" animBg="1"/>
      <p:bldP spid="28" grpId="0" animBg="1"/>
      <p:bldP spid="29" grpId="0" animBg="1"/>
      <p:bldP spid="19" grpId="0" animBg="1"/>
      <p:bldP spid="19" grpId="1" animBg="1"/>
      <p:bldP spid="30" grpId="0" animBg="1"/>
      <p:bldP spid="30"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Continuous Improvement in </a:t>
            </a:r>
            <a:r>
              <a:rPr lang="en-US" dirty="0" smtClean="0"/>
              <a:t>Kanban - PDSA</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122</a:t>
            </a:fld>
            <a:endParaRPr lang="en-US"/>
          </a:p>
        </p:txBody>
      </p:sp>
      <p:sp>
        <p:nvSpPr>
          <p:cNvPr id="10" name="Rectangle 9"/>
          <p:cNvSpPr/>
          <p:nvPr/>
        </p:nvSpPr>
        <p:spPr>
          <a:xfrm>
            <a:off x="8719224" y="4666756"/>
            <a:ext cx="1750799" cy="461665"/>
          </a:xfrm>
          <a:prstGeom prst="rect">
            <a:avLst/>
          </a:prstGeom>
        </p:spPr>
        <p:txBody>
          <a:bodyPr wrap="none">
            <a:spAutoFit/>
          </a:bodyPr>
          <a:lstStyle/>
          <a:p>
            <a:pPr algn="ctr"/>
            <a:r>
              <a:rPr lang="en-US" sz="2400" dirty="0">
                <a:solidFill>
                  <a:schemeClr val="accent1"/>
                </a:solidFill>
                <a:latin typeface="EMprint Semibold" panose="020B0703020204020204" pitchFamily="34" charset="0"/>
              </a:rPr>
              <a:t>Take action</a:t>
            </a:r>
          </a:p>
        </p:txBody>
      </p:sp>
      <p:sp>
        <p:nvSpPr>
          <p:cNvPr id="11" name="Rectangle 10"/>
          <p:cNvSpPr/>
          <p:nvPr/>
        </p:nvSpPr>
        <p:spPr>
          <a:xfrm>
            <a:off x="1312474" y="4666756"/>
            <a:ext cx="1798890" cy="461665"/>
          </a:xfrm>
          <a:prstGeom prst="rect">
            <a:avLst/>
          </a:prstGeom>
        </p:spPr>
        <p:txBody>
          <a:bodyPr wrap="none">
            <a:spAutoFit/>
          </a:bodyPr>
          <a:lstStyle/>
          <a:p>
            <a:pPr algn="ctr"/>
            <a:r>
              <a:rPr lang="en-US" sz="2400" dirty="0">
                <a:solidFill>
                  <a:schemeClr val="accent1"/>
                </a:solidFill>
                <a:latin typeface="EMprint Semibold" panose="020B0703020204020204" pitchFamily="34" charset="0"/>
              </a:rPr>
              <a:t>Run metrics</a:t>
            </a:r>
          </a:p>
        </p:txBody>
      </p:sp>
      <p:sp>
        <p:nvSpPr>
          <p:cNvPr id="12" name="Rectangle 11"/>
          <p:cNvSpPr/>
          <p:nvPr/>
        </p:nvSpPr>
        <p:spPr>
          <a:xfrm>
            <a:off x="476252" y="1593355"/>
            <a:ext cx="3471333" cy="830997"/>
          </a:xfrm>
          <a:prstGeom prst="rect">
            <a:avLst/>
          </a:prstGeom>
        </p:spPr>
        <p:txBody>
          <a:bodyPr wrap="square">
            <a:spAutoFit/>
          </a:bodyPr>
          <a:lstStyle/>
          <a:p>
            <a:pPr algn="ctr"/>
            <a:r>
              <a:rPr lang="en-US" sz="2400" dirty="0">
                <a:solidFill>
                  <a:schemeClr val="accent1"/>
                </a:solidFill>
                <a:latin typeface="EMprint Semibold" panose="020B0703020204020204" pitchFamily="34" charset="0"/>
              </a:rPr>
              <a:t>Validate assumptions</a:t>
            </a:r>
          </a:p>
          <a:p>
            <a:pPr algn="ctr"/>
            <a:r>
              <a:rPr lang="en-US" sz="2400" dirty="0">
                <a:solidFill>
                  <a:schemeClr val="accent1"/>
                </a:solidFill>
                <a:latin typeface="EMprint Semibold" panose="020B0703020204020204" pitchFamily="34" charset="0"/>
              </a:rPr>
              <a:t>experimentally</a:t>
            </a:r>
          </a:p>
        </p:txBody>
      </p:sp>
      <p:sp>
        <p:nvSpPr>
          <p:cNvPr id="13" name="Rectangle 12"/>
          <p:cNvSpPr/>
          <p:nvPr/>
        </p:nvSpPr>
        <p:spPr>
          <a:xfrm>
            <a:off x="7784297" y="1376763"/>
            <a:ext cx="3620655" cy="830997"/>
          </a:xfrm>
          <a:prstGeom prst="rect">
            <a:avLst/>
          </a:prstGeom>
        </p:spPr>
        <p:txBody>
          <a:bodyPr wrap="square">
            <a:spAutoFit/>
          </a:bodyPr>
          <a:lstStyle/>
          <a:p>
            <a:pPr algn="ctr"/>
            <a:r>
              <a:rPr lang="en-US" sz="2400" dirty="0">
                <a:solidFill>
                  <a:schemeClr val="accent1"/>
                </a:solidFill>
                <a:latin typeface="EMprint Semibold" panose="020B0703020204020204" pitchFamily="34" charset="0"/>
              </a:rPr>
              <a:t>Review Metrics &amp;</a:t>
            </a:r>
          </a:p>
          <a:p>
            <a:pPr algn="ctr"/>
            <a:r>
              <a:rPr lang="en-US" sz="2400" dirty="0">
                <a:solidFill>
                  <a:schemeClr val="accent1"/>
                </a:solidFill>
                <a:latin typeface="EMprint Semibold" panose="020B0703020204020204" pitchFamily="34" charset="0"/>
              </a:rPr>
              <a:t>Retrospective</a:t>
            </a:r>
          </a:p>
        </p:txBody>
      </p:sp>
      <p:pic>
        <p:nvPicPr>
          <p:cNvPr id="1026" name="Picture 2" descr="http://www.1000livesplus.wales.nhs.uk/sitesplus/gallery/1071/PD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271" y="674689"/>
            <a:ext cx="5453460" cy="548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4718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2800" dirty="0"/>
              <a:t>Have a cadence for demos</a:t>
            </a:r>
          </a:p>
          <a:p>
            <a:r>
              <a:rPr lang="en-US" sz="2800" dirty="0"/>
              <a:t>First chance for stakeholders to give feedback</a:t>
            </a:r>
            <a:endParaRPr lang="en-US" sz="2400" dirty="0"/>
          </a:p>
        </p:txBody>
      </p:sp>
      <p:sp>
        <p:nvSpPr>
          <p:cNvPr id="2" name="Title 1"/>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110125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50000"/>
              </a:lnSpc>
            </a:pPr>
            <a:r>
              <a:rPr lang="en-US" sz="2000" dirty="0" smtClean="0"/>
              <a:t>Regularly run metrics to measure team’s performance &amp; find areas of improvement</a:t>
            </a:r>
          </a:p>
          <a:p>
            <a:pPr lvl="1">
              <a:lnSpc>
                <a:spcPct val="150000"/>
              </a:lnSpc>
            </a:pPr>
            <a:r>
              <a:rPr lang="en-US" sz="1800" dirty="0" smtClean="0"/>
              <a:t>Set metric period</a:t>
            </a:r>
          </a:p>
          <a:p>
            <a:pPr>
              <a:lnSpc>
                <a:spcPct val="150000"/>
              </a:lnSpc>
            </a:pPr>
            <a:r>
              <a:rPr lang="en-US" sz="2000" dirty="0" smtClean="0"/>
              <a:t>Share </a:t>
            </a:r>
            <a:r>
              <a:rPr lang="en-US" sz="2000" dirty="0"/>
              <a:t>metrics </a:t>
            </a:r>
            <a:r>
              <a:rPr lang="en-US" sz="2000" dirty="0" smtClean="0"/>
              <a:t>with </a:t>
            </a:r>
            <a:r>
              <a:rPr lang="en-US" sz="2000" dirty="0"/>
              <a:t>team members</a:t>
            </a:r>
          </a:p>
          <a:p>
            <a:pPr lvl="1">
              <a:lnSpc>
                <a:spcPct val="150000"/>
              </a:lnSpc>
            </a:pPr>
            <a:r>
              <a:rPr lang="en-US" sz="1800" dirty="0"/>
              <a:t>Build sense of ownership </a:t>
            </a:r>
            <a:r>
              <a:rPr lang="en-US" sz="1800" dirty="0" smtClean="0"/>
              <a:t>with </a:t>
            </a:r>
            <a:r>
              <a:rPr lang="en-US" sz="1800" dirty="0"/>
              <a:t>the </a:t>
            </a:r>
            <a:r>
              <a:rPr lang="en-US" sz="1800" dirty="0" smtClean="0"/>
              <a:t>team</a:t>
            </a:r>
          </a:p>
          <a:p>
            <a:pPr lvl="1">
              <a:lnSpc>
                <a:spcPct val="150000"/>
              </a:lnSpc>
            </a:pPr>
            <a:r>
              <a:rPr lang="en-US" sz="1800" dirty="0" smtClean="0"/>
              <a:t>Set goals as a team</a:t>
            </a:r>
            <a:endParaRPr lang="en-US" sz="1800" dirty="0"/>
          </a:p>
          <a:p>
            <a:pPr>
              <a:lnSpc>
                <a:spcPct val="150000"/>
              </a:lnSpc>
            </a:pPr>
            <a:r>
              <a:rPr lang="en-US" sz="2000" dirty="0" smtClean="0"/>
              <a:t>Have a retrospective meeting regularly</a:t>
            </a:r>
            <a:endParaRPr lang="en-US" sz="2000" dirty="0"/>
          </a:p>
          <a:p>
            <a:pPr lvl="1">
              <a:lnSpc>
                <a:spcPct val="150000"/>
              </a:lnSpc>
            </a:pPr>
            <a:r>
              <a:rPr lang="en-US" sz="1800" dirty="0" smtClean="0"/>
              <a:t>Improve team’s process continuously</a:t>
            </a:r>
          </a:p>
          <a:p>
            <a:pPr>
              <a:lnSpc>
                <a:spcPct val="150000"/>
              </a:lnSpc>
            </a:pPr>
            <a:r>
              <a:rPr lang="en-US" sz="2000" dirty="0" smtClean="0"/>
              <a:t>Everyone is responsible to improve the workflow</a:t>
            </a:r>
            <a:endParaRPr lang="en-US" sz="2000" dirty="0"/>
          </a:p>
          <a:p>
            <a:pPr lvl="1"/>
            <a:endParaRPr lang="en-US" dirty="0"/>
          </a:p>
        </p:txBody>
      </p:sp>
      <p:sp>
        <p:nvSpPr>
          <p:cNvPr id="2" name="Title 1"/>
          <p:cNvSpPr>
            <a:spLocks noGrp="1"/>
          </p:cNvSpPr>
          <p:nvPr>
            <p:ph type="title"/>
          </p:nvPr>
        </p:nvSpPr>
        <p:spPr/>
        <p:txBody>
          <a:bodyPr/>
          <a:lstStyle/>
          <a:p>
            <a:r>
              <a:rPr lang="en-US" dirty="0" smtClean="0"/>
              <a:t>Critical Practices </a:t>
            </a:r>
            <a:r>
              <a:rPr lang="en-US" dirty="0"/>
              <a:t>in a Kanban Team</a:t>
            </a:r>
          </a:p>
        </p:txBody>
      </p:sp>
    </p:spTree>
    <p:extLst>
      <p:ext uri="{BB962C8B-B14F-4D97-AF65-F5344CB8AC3E}">
        <p14:creationId xmlns:p14="http://schemas.microsoft.com/office/powerpoint/2010/main" val="11290384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Summary</a:t>
            </a:r>
            <a:endParaRPr lang="en-US" dirty="0"/>
          </a:p>
        </p:txBody>
      </p:sp>
    </p:spTree>
    <p:extLst>
      <p:ext uri="{BB962C8B-B14F-4D97-AF65-F5344CB8AC3E}">
        <p14:creationId xmlns:p14="http://schemas.microsoft.com/office/powerpoint/2010/main" val="7482551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4252563584"/>
              </p:ext>
            </p:extLst>
          </p:nvPr>
        </p:nvGraphicFramePr>
        <p:xfrm>
          <a:off x="476254" y="1358900"/>
          <a:ext cx="11118845" cy="4764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Common problems in </a:t>
            </a:r>
            <a:r>
              <a:rPr lang="en-US" dirty="0" smtClean="0"/>
              <a:t>teams</a:t>
            </a:r>
            <a:endParaRPr lang="en-US" dirty="0"/>
          </a:p>
        </p:txBody>
      </p:sp>
      <p:pic>
        <p:nvPicPr>
          <p:cNvPr id="5" name="Picture 4"/>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1873161" y="4132580"/>
            <a:ext cx="729109" cy="723901"/>
          </a:xfrm>
          <a:prstGeom prst="rect">
            <a:avLst/>
          </a:prstGeom>
        </p:spPr>
      </p:pic>
      <p:pic>
        <p:nvPicPr>
          <p:cNvPr id="6" name="Picture 5"/>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10865990" y="4132579"/>
            <a:ext cx="729109" cy="723901"/>
          </a:xfrm>
          <a:prstGeom prst="rect">
            <a:avLst/>
          </a:prstGeom>
        </p:spPr>
      </p:pic>
      <p:pic>
        <p:nvPicPr>
          <p:cNvPr id="7" name="Picture 6"/>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8611035" y="4132579"/>
            <a:ext cx="729109" cy="723901"/>
          </a:xfrm>
          <a:prstGeom prst="rect">
            <a:avLst/>
          </a:prstGeom>
        </p:spPr>
      </p:pic>
      <p:pic>
        <p:nvPicPr>
          <p:cNvPr id="8" name="Picture 7"/>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6369575" y="4132578"/>
            <a:ext cx="729109" cy="723901"/>
          </a:xfrm>
          <a:prstGeom prst="rect">
            <a:avLst/>
          </a:prstGeom>
        </p:spPr>
      </p:pic>
      <p:pic>
        <p:nvPicPr>
          <p:cNvPr id="9" name="Picture 8"/>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4114621" y="4132580"/>
            <a:ext cx="729109" cy="723901"/>
          </a:xfrm>
          <a:prstGeom prst="rect">
            <a:avLst/>
          </a:prstGeom>
        </p:spPr>
      </p:pic>
    </p:spTree>
    <p:extLst>
      <p:ext uri="{BB962C8B-B14F-4D97-AF65-F5344CB8AC3E}">
        <p14:creationId xmlns:p14="http://schemas.microsoft.com/office/powerpoint/2010/main" val="2843682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536787" y="3918131"/>
            <a:ext cx="3262076" cy="1828800"/>
          </a:xfrm>
        </p:spPr>
        <p:txBody>
          <a:bodyPr/>
          <a:lstStyle/>
          <a:p>
            <a:r>
              <a:rPr lang="en-US" sz="3200" dirty="0">
                <a:solidFill>
                  <a:srgbClr val="7030A0"/>
                </a:solidFill>
              </a:rPr>
              <a:t>Analyst should start new work only when they have cycles</a:t>
            </a:r>
          </a:p>
        </p:txBody>
      </p:sp>
      <p:sp>
        <p:nvSpPr>
          <p:cNvPr id="9" name="Title 2"/>
          <p:cNvSpPr txBox="1">
            <a:spLocks/>
          </p:cNvSpPr>
          <p:nvPr/>
        </p:nvSpPr>
        <p:spPr>
          <a:xfrm>
            <a:off x="476253" y="293688"/>
            <a:ext cx="11239500" cy="762000"/>
          </a:xfrm>
          <a:prstGeom prst="rect">
            <a:avLst/>
          </a:prstGeom>
        </p:spPr>
        <p:txBody>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3467" dirty="0"/>
              <a:t>3 ways to </a:t>
            </a:r>
            <a:r>
              <a:rPr lang="en-US" sz="3467" dirty="0" smtClean="0"/>
              <a:t>control </a:t>
            </a:r>
            <a:r>
              <a:rPr lang="en-US" sz="3467" dirty="0"/>
              <a:t>Work in Progress (WIP)</a:t>
            </a:r>
          </a:p>
        </p:txBody>
      </p:sp>
      <p:sp>
        <p:nvSpPr>
          <p:cNvPr id="13" name="Content Placeholder 2"/>
          <p:cNvSpPr>
            <a:spLocks noGrp="1"/>
          </p:cNvSpPr>
          <p:nvPr>
            <p:ph sz="quarter" idx="14"/>
          </p:nvPr>
        </p:nvSpPr>
        <p:spPr>
          <a:xfrm>
            <a:off x="476253" y="1418528"/>
            <a:ext cx="3651673" cy="1828800"/>
          </a:xfrm>
        </p:spPr>
        <p:txBody>
          <a:bodyPr/>
          <a:lstStyle/>
          <a:p>
            <a:r>
              <a:rPr lang="en-US" sz="7200" dirty="0" smtClean="0">
                <a:solidFill>
                  <a:srgbClr val="7030A0"/>
                </a:solidFill>
              </a:rPr>
              <a:t>Pull system</a:t>
            </a:r>
            <a:endParaRPr lang="en-US" sz="7200" dirty="0">
              <a:solidFill>
                <a:srgbClr val="7030A0"/>
              </a:solidFill>
            </a:endParaRPr>
          </a:p>
        </p:txBody>
      </p:sp>
      <p:sp>
        <p:nvSpPr>
          <p:cNvPr id="14" name="Content Placeholder 2"/>
          <p:cNvSpPr>
            <a:spLocks noGrp="1"/>
          </p:cNvSpPr>
          <p:nvPr>
            <p:ph sz="quarter" idx="14"/>
          </p:nvPr>
        </p:nvSpPr>
        <p:spPr>
          <a:xfrm>
            <a:off x="7666146" y="1418528"/>
            <a:ext cx="3651673" cy="1828800"/>
          </a:xfrm>
        </p:spPr>
        <p:txBody>
          <a:bodyPr/>
          <a:lstStyle/>
          <a:p>
            <a:r>
              <a:rPr lang="en-US" sz="7200" dirty="0">
                <a:solidFill>
                  <a:schemeClr val="tx2"/>
                </a:solidFill>
              </a:rPr>
              <a:t>Right to left</a:t>
            </a:r>
          </a:p>
        </p:txBody>
      </p:sp>
      <p:sp>
        <p:nvSpPr>
          <p:cNvPr id="15" name="Content Placeholder 4"/>
          <p:cNvSpPr>
            <a:spLocks noGrp="1"/>
          </p:cNvSpPr>
          <p:nvPr>
            <p:ph sz="quarter" idx="12"/>
          </p:nvPr>
        </p:nvSpPr>
        <p:spPr>
          <a:xfrm>
            <a:off x="7729537" y="3918131"/>
            <a:ext cx="3593043" cy="1828800"/>
          </a:xfrm>
        </p:spPr>
        <p:txBody>
          <a:bodyPr/>
          <a:lstStyle/>
          <a:p>
            <a:r>
              <a:rPr lang="en-US" sz="3200" dirty="0"/>
              <a:t>Stop starting &amp; start finishing</a:t>
            </a:r>
          </a:p>
        </p:txBody>
      </p:sp>
      <p:sp>
        <p:nvSpPr>
          <p:cNvPr id="16" name="Slide Number Placeholder 3"/>
          <p:cNvSpPr>
            <a:spLocks noGrp="1"/>
          </p:cNvSpPr>
          <p:nvPr>
            <p:ph type="sldNum" sz="quarter" idx="11"/>
          </p:nvPr>
        </p:nvSpPr>
        <p:spPr>
          <a:xfrm>
            <a:off x="11321629" y="6446205"/>
            <a:ext cx="396239" cy="175260"/>
          </a:xfrm>
        </p:spPr>
        <p:txBody>
          <a:bodyPr/>
          <a:lstStyle/>
          <a:p>
            <a:pPr algn="r"/>
            <a:fld id="{6BCEAF00-35EE-2349-AC37-D94588E1CC52}" type="slidenum">
              <a:rPr lang="en-US" sz="800"/>
              <a:pPr algn="r"/>
              <a:t>127</a:t>
            </a:fld>
            <a:endParaRPr lang="en-US" sz="800"/>
          </a:p>
        </p:txBody>
      </p:sp>
      <p:sp>
        <p:nvSpPr>
          <p:cNvPr id="12" name="Content Placeholder 2"/>
          <p:cNvSpPr>
            <a:spLocks noGrp="1"/>
          </p:cNvSpPr>
          <p:nvPr>
            <p:ph sz="quarter" idx="14"/>
          </p:nvPr>
        </p:nvSpPr>
        <p:spPr>
          <a:xfrm>
            <a:off x="4302191" y="1418528"/>
            <a:ext cx="3651673" cy="1828800"/>
          </a:xfrm>
        </p:spPr>
        <p:txBody>
          <a:bodyPr/>
          <a:lstStyle/>
          <a:p>
            <a:r>
              <a:rPr lang="en-US" sz="7200" dirty="0"/>
              <a:t>WIP </a:t>
            </a:r>
          </a:p>
          <a:p>
            <a:r>
              <a:rPr lang="en-US" sz="7200" dirty="0" smtClean="0"/>
              <a:t>limits</a:t>
            </a:r>
            <a:endParaRPr lang="en-US" sz="7200" dirty="0"/>
          </a:p>
        </p:txBody>
      </p:sp>
      <p:sp>
        <p:nvSpPr>
          <p:cNvPr id="17" name="Content Placeholder 3"/>
          <p:cNvSpPr>
            <a:spLocks noGrp="1"/>
          </p:cNvSpPr>
          <p:nvPr>
            <p:ph sz="quarter" idx="11"/>
          </p:nvPr>
        </p:nvSpPr>
        <p:spPr>
          <a:xfrm>
            <a:off x="4302191" y="3918131"/>
            <a:ext cx="3313007" cy="2313336"/>
          </a:xfrm>
        </p:spPr>
        <p:txBody>
          <a:bodyPr/>
          <a:lstStyle/>
          <a:p>
            <a:r>
              <a:rPr lang="en-US" sz="3200" dirty="0"/>
              <a:t>Limit </a:t>
            </a:r>
            <a:r>
              <a:rPr lang="en-US" sz="3200" dirty="0" smtClean="0"/>
              <a:t>the </a:t>
            </a:r>
            <a:r>
              <a:rPr lang="en-US" sz="3200" dirty="0"/>
              <a:t>number of work items that can be in each column</a:t>
            </a:r>
          </a:p>
        </p:txBody>
      </p:sp>
    </p:spTree>
    <p:extLst>
      <p:ext uri="{BB962C8B-B14F-4D97-AF65-F5344CB8AC3E}">
        <p14:creationId xmlns:p14="http://schemas.microsoft.com/office/powerpoint/2010/main" val="21653561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524000" y="4872943"/>
            <a:ext cx="9144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graphicFrame>
        <p:nvGraphicFramePr>
          <p:cNvPr id="5" name="Diagram 4"/>
          <p:cNvGraphicFramePr/>
          <p:nvPr>
            <p:extLst/>
          </p:nvPr>
        </p:nvGraphicFramePr>
        <p:xfrm>
          <a:off x="349942" y="277793"/>
          <a:ext cx="11201978" cy="5903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7308644" y="5359079"/>
            <a:ext cx="3436546" cy="523220"/>
          </a:xfrm>
          <a:prstGeom prst="rect">
            <a:avLst/>
          </a:prstGeom>
          <a:noFill/>
        </p:spPr>
        <p:txBody>
          <a:bodyPr wrap="square" rtlCol="0">
            <a:spAutoFit/>
          </a:bodyPr>
          <a:lstStyle/>
          <a:p>
            <a:pPr algn="ctr"/>
            <a:r>
              <a:rPr lang="en-US" sz="2800" dirty="0">
                <a:latin typeface="EMprint" panose="020B0503020204020204" pitchFamily="34" charset="0"/>
              </a:rPr>
              <a:t>Kanban Board</a:t>
            </a:r>
          </a:p>
        </p:txBody>
      </p:sp>
      <p:sp>
        <p:nvSpPr>
          <p:cNvPr id="9" name="TextBox 8"/>
          <p:cNvSpPr txBox="1"/>
          <p:nvPr/>
        </p:nvSpPr>
        <p:spPr>
          <a:xfrm>
            <a:off x="8279208" y="2833455"/>
            <a:ext cx="3436546" cy="523220"/>
          </a:xfrm>
          <a:prstGeom prst="rect">
            <a:avLst/>
          </a:prstGeom>
          <a:noFill/>
        </p:spPr>
        <p:txBody>
          <a:bodyPr wrap="square" rtlCol="0">
            <a:spAutoFit/>
          </a:bodyPr>
          <a:lstStyle/>
          <a:p>
            <a:pPr algn="ctr"/>
            <a:r>
              <a:rPr lang="en-US" sz="2800" dirty="0">
                <a:latin typeface="EMprint" panose="020B0503020204020204" pitchFamily="34" charset="0"/>
              </a:rPr>
              <a:t>Kanban Framework</a:t>
            </a:r>
          </a:p>
        </p:txBody>
      </p:sp>
      <p:sp>
        <p:nvSpPr>
          <p:cNvPr id="3" name="Title 2"/>
          <p:cNvSpPr>
            <a:spLocks noGrp="1"/>
          </p:cNvSpPr>
          <p:nvPr>
            <p:ph type="title"/>
          </p:nvPr>
        </p:nvSpPr>
        <p:spPr/>
        <p:txBody>
          <a:bodyPr/>
          <a:lstStyle/>
          <a:p>
            <a:r>
              <a:rPr lang="en-US" dirty="0" smtClean="0"/>
              <a:t>Kanban Evolution</a:t>
            </a:r>
            <a:endParaRPr lang="en-US" dirty="0"/>
          </a:p>
        </p:txBody>
      </p:sp>
    </p:spTree>
    <p:extLst>
      <p:ext uri="{BB962C8B-B14F-4D97-AF65-F5344CB8AC3E}">
        <p14:creationId xmlns:p14="http://schemas.microsoft.com/office/powerpoint/2010/main" val="260125867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Tree>
    <p:extLst>
      <p:ext uri="{BB962C8B-B14F-4D97-AF65-F5344CB8AC3E}">
        <p14:creationId xmlns:p14="http://schemas.microsoft.com/office/powerpoint/2010/main" val="1390235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Kanban Success Stories in EM</a:t>
            </a:r>
            <a:endParaRPr lang="en-US" dirty="0"/>
          </a:p>
        </p:txBody>
      </p:sp>
    </p:spTree>
    <p:extLst>
      <p:ext uri="{BB962C8B-B14F-4D97-AF65-F5344CB8AC3E}">
        <p14:creationId xmlns:p14="http://schemas.microsoft.com/office/powerpoint/2010/main" val="1043527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nSpc>
                <a:spcPct val="150000"/>
              </a:lnSpc>
            </a:pPr>
            <a:r>
              <a:rPr lang="en-US" sz="2000" dirty="0" smtClean="0"/>
              <a:t>Kanban is a work management framework that drives the team toward incremental evolutionary change</a:t>
            </a:r>
          </a:p>
          <a:p>
            <a:pPr lvl="1">
              <a:lnSpc>
                <a:spcPct val="150000"/>
              </a:lnSpc>
            </a:pPr>
            <a:r>
              <a:rPr lang="en-US" sz="1800" dirty="0" smtClean="0"/>
              <a:t>Kanban board is just a tool to help achieve the goal</a:t>
            </a:r>
          </a:p>
          <a:p>
            <a:pPr>
              <a:lnSpc>
                <a:spcPct val="150000"/>
              </a:lnSpc>
            </a:pPr>
            <a:r>
              <a:rPr lang="en-US" sz="2000" dirty="0" smtClean="0"/>
              <a:t>Everything has to be visualized on Kanban board</a:t>
            </a:r>
          </a:p>
          <a:p>
            <a:pPr lvl="1">
              <a:lnSpc>
                <a:spcPct val="150000"/>
              </a:lnSpc>
            </a:pPr>
            <a:r>
              <a:rPr lang="en-US" sz="1800" dirty="0" smtClean="0"/>
              <a:t>Tickets, initiatives, project work, SWIs</a:t>
            </a:r>
          </a:p>
          <a:p>
            <a:pPr lvl="1">
              <a:lnSpc>
                <a:spcPct val="150000"/>
              </a:lnSpc>
            </a:pPr>
            <a:r>
              <a:rPr lang="en-US" sz="1800" dirty="0" smtClean="0"/>
              <a:t>This allows us to see the real WIP</a:t>
            </a:r>
          </a:p>
          <a:p>
            <a:pPr>
              <a:lnSpc>
                <a:spcPct val="150000"/>
              </a:lnSpc>
            </a:pPr>
            <a:r>
              <a:rPr lang="en-US" sz="2000" dirty="0" smtClean="0"/>
              <a:t>Control your WIP – Higher WIP = Longer lead time</a:t>
            </a:r>
          </a:p>
          <a:p>
            <a:pPr lvl="1">
              <a:lnSpc>
                <a:spcPct val="150000"/>
              </a:lnSpc>
            </a:pPr>
            <a:r>
              <a:rPr lang="en-US" sz="1800" dirty="0" smtClean="0"/>
              <a:t>Pull instead of Push</a:t>
            </a:r>
          </a:p>
          <a:p>
            <a:pPr lvl="1">
              <a:lnSpc>
                <a:spcPct val="150000"/>
              </a:lnSpc>
            </a:pPr>
            <a:r>
              <a:rPr lang="en-US" sz="1800" dirty="0" smtClean="0"/>
              <a:t>Respect WIP limits</a:t>
            </a:r>
          </a:p>
          <a:p>
            <a:pPr>
              <a:lnSpc>
                <a:spcPct val="150000"/>
              </a:lnSpc>
            </a:pPr>
            <a:endParaRPr lang="en-US" dirty="0" smtClean="0"/>
          </a:p>
          <a:p>
            <a:pPr>
              <a:lnSpc>
                <a:spcPct val="150000"/>
              </a:lnSpc>
            </a:pPr>
            <a:endParaRPr lang="en-US" dirty="0"/>
          </a:p>
        </p:txBody>
      </p:sp>
      <p:sp>
        <p:nvSpPr>
          <p:cNvPr id="2" name="Title 1"/>
          <p:cNvSpPr>
            <a:spLocks noGrp="1"/>
          </p:cNvSpPr>
          <p:nvPr>
            <p:ph type="title"/>
          </p:nvPr>
        </p:nvSpPr>
        <p:spPr/>
        <p:txBody>
          <a:bodyPr/>
          <a:lstStyle/>
          <a:p>
            <a:r>
              <a:rPr lang="en-US" dirty="0" smtClean="0"/>
              <a:t>Summary – Kanban Practices</a:t>
            </a:r>
            <a:endParaRPr lang="en-US" dirty="0"/>
          </a:p>
        </p:txBody>
      </p:sp>
    </p:spTree>
    <p:extLst>
      <p:ext uri="{BB962C8B-B14F-4D97-AF65-F5344CB8AC3E}">
        <p14:creationId xmlns:p14="http://schemas.microsoft.com/office/powerpoint/2010/main" val="33533849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nSpc>
                <a:spcPct val="150000"/>
              </a:lnSpc>
            </a:pPr>
            <a:r>
              <a:rPr lang="en-US" sz="2000" dirty="0" smtClean="0"/>
              <a:t>Make sure that everyone is working on the right priority</a:t>
            </a:r>
          </a:p>
          <a:p>
            <a:pPr lvl="1">
              <a:lnSpc>
                <a:spcPct val="150000"/>
              </a:lnSpc>
            </a:pPr>
            <a:r>
              <a:rPr lang="en-US" sz="1800" dirty="0" smtClean="0"/>
              <a:t>Class of service, right-to-left, top-to-bottom</a:t>
            </a:r>
          </a:p>
          <a:p>
            <a:pPr>
              <a:lnSpc>
                <a:spcPct val="150000"/>
              </a:lnSpc>
            </a:pPr>
            <a:r>
              <a:rPr lang="en-US" sz="2000" dirty="0" smtClean="0"/>
              <a:t>Search for bottlenecks and start improvements</a:t>
            </a:r>
          </a:p>
          <a:p>
            <a:pPr lvl="1">
              <a:lnSpc>
                <a:spcPct val="150000"/>
              </a:lnSpc>
            </a:pPr>
            <a:r>
              <a:rPr lang="en-US" sz="1800" dirty="0" smtClean="0"/>
              <a:t>Use metrics to assess the current situation</a:t>
            </a:r>
          </a:p>
          <a:p>
            <a:pPr lvl="1">
              <a:lnSpc>
                <a:spcPct val="150000"/>
              </a:lnSpc>
            </a:pPr>
            <a:r>
              <a:rPr lang="en-US" sz="1800" dirty="0" smtClean="0"/>
              <a:t>Do retrospective to gather improvement ideas</a:t>
            </a:r>
          </a:p>
          <a:p>
            <a:pPr lvl="1">
              <a:lnSpc>
                <a:spcPct val="150000"/>
              </a:lnSpc>
            </a:pPr>
            <a:r>
              <a:rPr lang="en-US" sz="1800" dirty="0" smtClean="0"/>
              <a:t>Run metrics again to evaluate the result</a:t>
            </a:r>
          </a:p>
          <a:p>
            <a:pPr>
              <a:lnSpc>
                <a:spcPct val="150000"/>
              </a:lnSpc>
            </a:pPr>
            <a:endParaRPr lang="en-US" sz="2000" dirty="0" smtClean="0"/>
          </a:p>
          <a:p>
            <a:pPr>
              <a:lnSpc>
                <a:spcPct val="150000"/>
              </a:lnSpc>
            </a:pPr>
            <a:endParaRPr lang="en-US" sz="2000" dirty="0"/>
          </a:p>
        </p:txBody>
      </p:sp>
      <p:sp>
        <p:nvSpPr>
          <p:cNvPr id="2" name="Title 1"/>
          <p:cNvSpPr>
            <a:spLocks noGrp="1"/>
          </p:cNvSpPr>
          <p:nvPr>
            <p:ph type="title"/>
          </p:nvPr>
        </p:nvSpPr>
        <p:spPr/>
        <p:txBody>
          <a:bodyPr/>
          <a:lstStyle/>
          <a:p>
            <a:r>
              <a:rPr lang="en-US" dirty="0" smtClean="0"/>
              <a:t>Summary – Kanban Practices</a:t>
            </a:r>
            <a:endParaRPr lang="en-US" dirty="0"/>
          </a:p>
        </p:txBody>
      </p:sp>
    </p:spTree>
    <p:extLst>
      <p:ext uri="{BB962C8B-B14F-4D97-AF65-F5344CB8AC3E}">
        <p14:creationId xmlns:p14="http://schemas.microsoft.com/office/powerpoint/2010/main" val="420239443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1/1f/Yammer_logo.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8" y="633714"/>
            <a:ext cx="5915025"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1778" y="2071870"/>
            <a:ext cx="5729468" cy="584775"/>
          </a:xfrm>
          <a:prstGeom prst="rect">
            <a:avLst/>
          </a:prstGeom>
          <a:noFill/>
        </p:spPr>
        <p:txBody>
          <a:bodyPr wrap="square" rtlCol="0">
            <a:spAutoFit/>
          </a:bodyPr>
          <a:lstStyle/>
          <a:p>
            <a:pPr algn="ctr"/>
            <a:r>
              <a:rPr lang="en-US" sz="3200" u="sng" dirty="0">
                <a:solidFill>
                  <a:srgbClr val="00B0F0"/>
                </a:solidFill>
                <a:latin typeface="EMprint" panose="020B0503020204020204" pitchFamily="34" charset="0"/>
              </a:rPr>
              <a:t>http://goto/</a:t>
            </a:r>
            <a:r>
              <a:rPr lang="en-US" sz="3200" u="sng" dirty="0">
                <a:solidFill>
                  <a:srgbClr val="002060"/>
                </a:solidFill>
                <a:latin typeface="EMprint" panose="020B0503020204020204" pitchFamily="34" charset="0"/>
              </a:rPr>
              <a:t>agile</a:t>
            </a:r>
            <a:r>
              <a:rPr lang="en-US" sz="3200" u="sng" dirty="0">
                <a:solidFill>
                  <a:srgbClr val="00B0F0"/>
                </a:solidFill>
                <a:latin typeface="EMprint" panose="020B0503020204020204" pitchFamily="34" charset="0"/>
              </a:rPr>
              <a:t>yammer</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80000"/>
          <a:stretch/>
        </p:blipFill>
        <p:spPr>
          <a:xfrm>
            <a:off x="5181599" y="3188071"/>
            <a:ext cx="1828800" cy="1986569"/>
          </a:xfrm>
          <a:prstGeom prst="rect">
            <a:avLst/>
          </a:prstGeom>
        </p:spPr>
      </p:pic>
      <p:sp>
        <p:nvSpPr>
          <p:cNvPr id="9" name="TextBox 8"/>
          <p:cNvSpPr txBox="1"/>
          <p:nvPr/>
        </p:nvSpPr>
        <p:spPr>
          <a:xfrm>
            <a:off x="3271779" y="5174639"/>
            <a:ext cx="5729468" cy="584775"/>
          </a:xfrm>
          <a:prstGeom prst="rect">
            <a:avLst/>
          </a:prstGeom>
          <a:noFill/>
        </p:spPr>
        <p:txBody>
          <a:bodyPr wrap="square" rtlCol="0">
            <a:spAutoFit/>
          </a:bodyPr>
          <a:lstStyle/>
          <a:p>
            <a:pPr algn="ctr"/>
            <a:r>
              <a:rPr lang="en-US" sz="3200" u="sng" dirty="0">
                <a:solidFill>
                  <a:srgbClr val="0070C0"/>
                </a:solidFill>
                <a:latin typeface="EMprint" panose="020B0503020204020204" pitchFamily="34" charset="0"/>
              </a:rPr>
              <a:t>http://goto/join</a:t>
            </a:r>
            <a:r>
              <a:rPr lang="en-US" sz="3200" u="sng" dirty="0">
                <a:solidFill>
                  <a:srgbClr val="002060"/>
                </a:solidFill>
                <a:latin typeface="EMprint" panose="020B0503020204020204" pitchFamily="34" charset="0"/>
              </a:rPr>
              <a:t>agile</a:t>
            </a:r>
            <a:r>
              <a:rPr lang="en-US" sz="3200" u="sng" dirty="0">
                <a:solidFill>
                  <a:srgbClr val="0070C0"/>
                </a:solidFill>
                <a:latin typeface="EMprint" panose="020B0503020204020204" pitchFamily="34" charset="0"/>
              </a:rPr>
              <a:t>cop</a:t>
            </a:r>
          </a:p>
        </p:txBody>
      </p:sp>
    </p:spTree>
    <p:extLst>
      <p:ext uri="{BB962C8B-B14F-4D97-AF65-F5344CB8AC3E}">
        <p14:creationId xmlns:p14="http://schemas.microsoft.com/office/powerpoint/2010/main" val="34307541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3488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2401002" y="0"/>
            <a:ext cx="3817442" cy="6858000"/>
          </a:xfrm>
        </p:spPr>
      </p:pic>
      <p:sp>
        <p:nvSpPr>
          <p:cNvPr id="2" name="Title 1"/>
          <p:cNvSpPr>
            <a:spLocks noGrp="1"/>
          </p:cNvSpPr>
          <p:nvPr>
            <p:ph type="title"/>
          </p:nvPr>
        </p:nvSpPr>
        <p:spPr>
          <a:xfrm>
            <a:off x="6788813" y="2637592"/>
            <a:ext cx="3163964" cy="706084"/>
          </a:xfrm>
        </p:spPr>
        <p:txBody>
          <a:bodyPr>
            <a:normAutofit/>
          </a:bodyPr>
          <a:lstStyle/>
          <a:p>
            <a:r>
              <a:rPr lang="en-US" dirty="0" smtClean="0"/>
              <a:t>Which one are you?</a:t>
            </a:r>
            <a:endParaRPr lang="en-US" dirty="0"/>
          </a:p>
        </p:txBody>
      </p:sp>
    </p:spTree>
    <p:extLst>
      <p:ext uri="{BB962C8B-B14F-4D97-AF65-F5344CB8AC3E}">
        <p14:creationId xmlns:p14="http://schemas.microsoft.com/office/powerpoint/2010/main" val="3275919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500" r="20859" b="24347"/>
          <a:stretch/>
        </p:blipFill>
        <p:spPr>
          <a:xfrm>
            <a:off x="3229961" y="2718588"/>
            <a:ext cx="1531289" cy="163857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 name="Rounded Rectangular Callout 1"/>
          <p:cNvSpPr/>
          <p:nvPr/>
        </p:nvSpPr>
        <p:spPr>
          <a:xfrm>
            <a:off x="379387" y="1179321"/>
            <a:ext cx="5144877" cy="1165850"/>
          </a:xfrm>
          <a:prstGeom prst="wedgeRoundRectCallout">
            <a:avLst>
              <a:gd name="adj1" fmla="val -10914"/>
              <a:gd name="adj2" fmla="val 868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EMprint" panose="020B0503020204020204" pitchFamily="34" charset="0"/>
              </a:rPr>
              <a:t>Kanban helped us reduce our backlog of aging tickets by 86%</a:t>
            </a:r>
          </a:p>
        </p:txBody>
      </p:sp>
      <p:sp>
        <p:nvSpPr>
          <p:cNvPr id="4" name="Rectangle 3"/>
          <p:cNvSpPr/>
          <p:nvPr/>
        </p:nvSpPr>
        <p:spPr>
          <a:xfrm>
            <a:off x="1881408" y="4528295"/>
            <a:ext cx="4228397" cy="1200329"/>
          </a:xfrm>
          <a:prstGeom prst="rect">
            <a:avLst/>
          </a:prstGeom>
        </p:spPr>
        <p:txBody>
          <a:bodyPr wrap="square">
            <a:spAutoFit/>
          </a:bodyPr>
          <a:lstStyle/>
          <a:p>
            <a:pPr algn="ctr"/>
            <a:r>
              <a:rPr lang="en-US" sz="3200" dirty="0">
                <a:latin typeface="EMprint" panose="020B0503020204020204" pitchFamily="34" charset="0"/>
              </a:rPr>
              <a:t>Katie Tuck</a:t>
            </a:r>
          </a:p>
          <a:p>
            <a:pPr algn="ctr"/>
            <a:r>
              <a:rPr lang="en-US" sz="2000" i="1" dirty="0">
                <a:latin typeface="EMprint" panose="020B0503020204020204" pitchFamily="34" charset="0"/>
              </a:rPr>
              <a:t>M&amp;S Quality Management Supervisor</a:t>
            </a:r>
          </a:p>
        </p:txBody>
      </p:sp>
      <p:pic>
        <p:nvPicPr>
          <p:cNvPr id="1026" name="Picture 2" descr="Picture"/>
          <p:cNvPicPr>
            <a:picLocks noChangeAspect="1" noChangeArrowheads="1"/>
          </p:cNvPicPr>
          <p:nvPr/>
        </p:nvPicPr>
        <p:blipFill rotWithShape="1">
          <a:blip r:embed="rId4">
            <a:extLst>
              <a:ext uri="{28A0092B-C50C-407E-A947-70E740481C1C}">
                <a14:useLocalDpi xmlns:a14="http://schemas.microsoft.com/office/drawing/2010/main" val="0"/>
              </a:ext>
            </a:extLst>
          </a:blip>
          <a:srcRect t="4762" b="19899"/>
          <a:stretch/>
        </p:blipFill>
        <p:spPr bwMode="auto">
          <a:xfrm>
            <a:off x="7667743" y="2718588"/>
            <a:ext cx="1600200" cy="1607419"/>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Rectangle 5"/>
          <p:cNvSpPr/>
          <p:nvPr/>
        </p:nvSpPr>
        <p:spPr>
          <a:xfrm>
            <a:off x="6353645" y="4528295"/>
            <a:ext cx="4228397" cy="892552"/>
          </a:xfrm>
          <a:prstGeom prst="rect">
            <a:avLst/>
          </a:prstGeom>
        </p:spPr>
        <p:txBody>
          <a:bodyPr wrap="square">
            <a:spAutoFit/>
          </a:bodyPr>
          <a:lstStyle/>
          <a:p>
            <a:pPr algn="ctr"/>
            <a:r>
              <a:rPr lang="en-US" sz="3200" dirty="0">
                <a:latin typeface="EMprint" panose="020B0503020204020204" pitchFamily="34" charset="0"/>
              </a:rPr>
              <a:t>Daniel </a:t>
            </a:r>
            <a:r>
              <a:rPr lang="en-US" sz="3200" dirty="0" err="1">
                <a:latin typeface="EMprint" panose="020B0503020204020204" pitchFamily="34" charset="0"/>
              </a:rPr>
              <a:t>Mateos</a:t>
            </a:r>
            <a:endParaRPr lang="en-US" sz="3200" dirty="0">
              <a:latin typeface="EMprint" panose="020B0503020204020204" pitchFamily="34" charset="0"/>
            </a:endParaRPr>
          </a:p>
          <a:p>
            <a:pPr algn="ctr"/>
            <a:r>
              <a:rPr lang="en-US" sz="2000" i="1" dirty="0">
                <a:latin typeface="EMprint" panose="020B0503020204020204" pitchFamily="34" charset="0"/>
              </a:rPr>
              <a:t>M&amp;S Process Monitoring Supervisor</a:t>
            </a:r>
          </a:p>
        </p:txBody>
      </p:sp>
      <p:sp>
        <p:nvSpPr>
          <p:cNvPr id="7" name="Rounded Rectangular Callout 6"/>
          <p:cNvSpPr/>
          <p:nvPr/>
        </p:nvSpPr>
        <p:spPr>
          <a:xfrm>
            <a:off x="5893058" y="1179321"/>
            <a:ext cx="5144877" cy="1165850"/>
          </a:xfrm>
          <a:prstGeom prst="wedgeRoundRectCallout">
            <a:avLst>
              <a:gd name="adj1" fmla="val -10914"/>
              <a:gd name="adj2" fmla="val 86875"/>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EMprint" panose="020B0503020204020204" pitchFamily="34" charset="0"/>
              </a:rPr>
              <a:t>Our backlog of tickets reduced from 150 down to 27 in 7 months</a:t>
            </a:r>
          </a:p>
        </p:txBody>
      </p:sp>
    </p:spTree>
    <p:extLst>
      <p:ext uri="{BB962C8B-B14F-4D97-AF65-F5344CB8AC3E}">
        <p14:creationId xmlns:p14="http://schemas.microsoft.com/office/powerpoint/2010/main" val="45258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4065319" y="4869583"/>
            <a:ext cx="6581432" cy="1446550"/>
          </a:xfrm>
          <a:prstGeom prst="rect">
            <a:avLst/>
          </a:prstGeom>
        </p:spPr>
        <p:txBody>
          <a:bodyPr wrap="square">
            <a:spAutoFit/>
          </a:bodyPr>
          <a:lstStyle/>
          <a:p>
            <a:pPr algn="ctr"/>
            <a:r>
              <a:rPr lang="en-US" sz="3200" dirty="0">
                <a:latin typeface="EMprint" panose="020B0503020204020204" pitchFamily="34" charset="0"/>
              </a:rPr>
              <a:t>Thanyathorn Patanaanunwong</a:t>
            </a:r>
            <a:r>
              <a:rPr lang="th-TH" sz="3200" dirty="0">
                <a:latin typeface="EMprint" panose="020B0503020204020204" pitchFamily="34" charset="0"/>
              </a:rPr>
              <a:t> </a:t>
            </a:r>
            <a:r>
              <a:rPr lang="en-US" sz="3200" dirty="0">
                <a:latin typeface="EMprint" panose="020B0503020204020204" pitchFamily="34" charset="0"/>
              </a:rPr>
              <a:t>(</a:t>
            </a:r>
            <a:r>
              <a:rPr lang="en-US" sz="3200" dirty="0" err="1">
                <a:latin typeface="EMprint" panose="020B0503020204020204" pitchFamily="34" charset="0"/>
              </a:rPr>
              <a:t>Pom</a:t>
            </a:r>
            <a:r>
              <a:rPr lang="en-US" sz="3200" dirty="0">
                <a:latin typeface="EMprint" panose="020B0503020204020204" pitchFamily="34" charset="0"/>
              </a:rPr>
              <a:t>)</a:t>
            </a:r>
            <a:endParaRPr lang="en-US" sz="2800" dirty="0">
              <a:latin typeface="EMprint" panose="020B0503020204020204" pitchFamily="34" charset="0"/>
            </a:endParaRPr>
          </a:p>
          <a:p>
            <a:pPr algn="ctr"/>
            <a:r>
              <a:rPr lang="en-US" sz="2400" i="1" dirty="0">
                <a:latin typeface="EMprint" panose="020B0503020204020204" pitchFamily="34" charset="0"/>
              </a:rPr>
              <a:t>Sales &amp; Marketing – Retail Run Team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693" y="2891631"/>
            <a:ext cx="1800684" cy="1822566"/>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9" name="Rounded Rectangular Callout 8"/>
          <p:cNvSpPr/>
          <p:nvPr/>
        </p:nvSpPr>
        <p:spPr>
          <a:xfrm>
            <a:off x="2420310" y="1185763"/>
            <a:ext cx="5619673" cy="1186009"/>
          </a:xfrm>
          <a:prstGeom prst="wedgeRoundRectCallout">
            <a:avLst>
              <a:gd name="adj1" fmla="val 26409"/>
              <a:gd name="adj2" fmla="val 8369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latin typeface="EMprint" panose="020B0503020204020204" pitchFamily="34" charset="0"/>
              </a:rPr>
              <a:t>Average Lead time decreased from 8.8 days to 4.3 days per ticket</a:t>
            </a:r>
          </a:p>
        </p:txBody>
      </p:sp>
    </p:spTree>
    <p:extLst>
      <p:ext uri="{BB962C8B-B14F-4D97-AF65-F5344CB8AC3E}">
        <p14:creationId xmlns:p14="http://schemas.microsoft.com/office/powerpoint/2010/main" val="48907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tretch/>
        </p:blipFill>
        <p:spPr>
          <a:xfrm>
            <a:off x="7870586" y="1893651"/>
            <a:ext cx="2230694" cy="2975932"/>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https://www.yammer.com/api/v1/uploaded_files/54764915/preview/Timekeeping%20Throughp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81" y="1491020"/>
            <a:ext cx="5296117" cy="38193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78355" y="4996357"/>
            <a:ext cx="4815156" cy="1261884"/>
          </a:xfrm>
          <a:prstGeom prst="rect">
            <a:avLst/>
          </a:prstGeom>
        </p:spPr>
        <p:txBody>
          <a:bodyPr wrap="square">
            <a:spAutoFit/>
          </a:bodyPr>
          <a:lstStyle/>
          <a:p>
            <a:pPr algn="ctr"/>
            <a:r>
              <a:rPr lang="en-US" sz="2800" dirty="0">
                <a:latin typeface="EMprint" panose="020B0503020204020204" pitchFamily="34" charset="0"/>
              </a:rPr>
              <a:t>Richard Eckhart</a:t>
            </a:r>
          </a:p>
          <a:p>
            <a:pPr algn="ctr"/>
            <a:r>
              <a:rPr lang="en-US" sz="2400" i="1" dirty="0">
                <a:latin typeface="EMprint" panose="020B0503020204020204" pitchFamily="34" charset="0"/>
              </a:rPr>
              <a:t>M&amp;S Time Keeping &amp; Manufacturing</a:t>
            </a:r>
          </a:p>
        </p:txBody>
      </p:sp>
      <p:sp>
        <p:nvSpPr>
          <p:cNvPr id="8" name="Rounded Rectangular Callout 7"/>
          <p:cNvSpPr/>
          <p:nvPr/>
        </p:nvSpPr>
        <p:spPr>
          <a:xfrm>
            <a:off x="6691278" y="772561"/>
            <a:ext cx="5024476" cy="1017579"/>
          </a:xfrm>
          <a:prstGeom prst="wedgeRoundRectCallout">
            <a:avLst>
              <a:gd name="adj1" fmla="val 15681"/>
              <a:gd name="adj2" fmla="val 7735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latin typeface="EMprint" panose="020B0503020204020204" pitchFamily="34" charset="0"/>
              </a:rPr>
              <a:t>We have increased our monthly throughput by 143% and reduced our average cycle times to 6 days</a:t>
            </a:r>
          </a:p>
        </p:txBody>
      </p:sp>
    </p:spTree>
    <p:extLst>
      <p:ext uri="{BB962C8B-B14F-4D97-AF65-F5344CB8AC3E}">
        <p14:creationId xmlns:p14="http://schemas.microsoft.com/office/powerpoint/2010/main" val="230613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6049747" y="3853707"/>
            <a:ext cx="4190624" cy="1384995"/>
          </a:xfrm>
          <a:prstGeom prst="rect">
            <a:avLst/>
          </a:prstGeom>
          <a:noFill/>
        </p:spPr>
        <p:txBody>
          <a:bodyPr wrap="square" rtlCol="0">
            <a:spAutoFit/>
          </a:bodyPr>
          <a:lstStyle/>
          <a:p>
            <a:pPr algn="ctr"/>
            <a:r>
              <a:rPr lang="en-US" sz="4800" dirty="0">
                <a:solidFill>
                  <a:schemeClr val="accent1"/>
                </a:solidFill>
                <a:latin typeface="EMprint" panose="020B0503020204020204" pitchFamily="34" charset="0"/>
              </a:rPr>
              <a:t>Up to 143% </a:t>
            </a:r>
            <a:r>
              <a:rPr lang="en-US" dirty="0">
                <a:solidFill>
                  <a:schemeClr val="accent1"/>
                </a:solidFill>
                <a:latin typeface="EMprint" panose="020B0503020204020204" pitchFamily="34" charset="0"/>
              </a:rPr>
              <a:t>Throughput Increase seen by other EMIT teams converting to Kanban</a:t>
            </a:r>
          </a:p>
        </p:txBody>
      </p:sp>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9287" t="38308" r="58965" b="38308"/>
          <a:stretch/>
        </p:blipFill>
        <p:spPr>
          <a:xfrm>
            <a:off x="3492188" y="716328"/>
            <a:ext cx="1061721" cy="1508761"/>
          </a:xfrm>
          <a:prstGeom prst="rect">
            <a:avLst/>
          </a:prstGeom>
        </p:spPr>
      </p:pic>
      <p:pic>
        <p:nvPicPr>
          <p:cNvPr id="6" name="Picture 5"/>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68" t="44257" b="42833"/>
          <a:stretch/>
        </p:blipFill>
        <p:spPr>
          <a:xfrm>
            <a:off x="7623498" y="830629"/>
            <a:ext cx="1043125" cy="1080135"/>
          </a:xfrm>
          <a:prstGeom prst="rect">
            <a:avLst/>
          </a:prstGeom>
        </p:spPr>
      </p:pic>
      <p:sp>
        <p:nvSpPr>
          <p:cNvPr id="7" name="TextBox 6"/>
          <p:cNvSpPr txBox="1"/>
          <p:nvPr/>
        </p:nvSpPr>
        <p:spPr>
          <a:xfrm>
            <a:off x="2175510" y="2085976"/>
            <a:ext cx="3695074" cy="1323439"/>
          </a:xfrm>
          <a:prstGeom prst="rect">
            <a:avLst/>
          </a:prstGeom>
          <a:noFill/>
        </p:spPr>
        <p:txBody>
          <a:bodyPr wrap="square" rtlCol="0">
            <a:spAutoFit/>
          </a:bodyPr>
          <a:lstStyle/>
          <a:p>
            <a:pPr algn="ctr"/>
            <a:r>
              <a:rPr lang="en-US" sz="3200" b="1" dirty="0">
                <a:solidFill>
                  <a:schemeClr val="accent3"/>
                </a:solidFill>
                <a:latin typeface="EMprint" panose="020B0503020204020204" pitchFamily="34" charset="0"/>
              </a:rPr>
              <a:t>Lead time</a:t>
            </a:r>
          </a:p>
          <a:p>
            <a:pPr algn="ctr"/>
            <a:r>
              <a:rPr lang="en-US" sz="2400" dirty="0">
                <a:latin typeface="EMprint" panose="020B0503020204020204" pitchFamily="34" charset="0"/>
              </a:rPr>
              <a:t>Waiting time for customers</a:t>
            </a:r>
          </a:p>
        </p:txBody>
      </p:sp>
      <p:sp>
        <p:nvSpPr>
          <p:cNvPr id="8" name="TextBox 7"/>
          <p:cNvSpPr txBox="1"/>
          <p:nvPr/>
        </p:nvSpPr>
        <p:spPr>
          <a:xfrm>
            <a:off x="6293450" y="2085976"/>
            <a:ext cx="3703218" cy="954107"/>
          </a:xfrm>
          <a:prstGeom prst="rect">
            <a:avLst/>
          </a:prstGeom>
          <a:noFill/>
        </p:spPr>
        <p:txBody>
          <a:bodyPr wrap="square" rtlCol="0">
            <a:spAutoFit/>
          </a:bodyPr>
          <a:lstStyle/>
          <a:p>
            <a:pPr algn="ctr"/>
            <a:r>
              <a:rPr lang="en-US" sz="3200" b="1" dirty="0">
                <a:solidFill>
                  <a:schemeClr val="accent3"/>
                </a:solidFill>
                <a:latin typeface="EMprint" panose="020B0503020204020204" pitchFamily="34" charset="0"/>
              </a:rPr>
              <a:t>Throughput</a:t>
            </a:r>
          </a:p>
          <a:p>
            <a:pPr algn="ctr"/>
            <a:r>
              <a:rPr lang="en-US" sz="2400" dirty="0">
                <a:latin typeface="EMprint" panose="020B0503020204020204" pitchFamily="34" charset="0"/>
              </a:rPr>
              <a:t>Requests done per period</a:t>
            </a:r>
          </a:p>
        </p:txBody>
      </p:sp>
      <p:sp>
        <p:nvSpPr>
          <p:cNvPr id="9" name="TextBox 8"/>
          <p:cNvSpPr txBox="1"/>
          <p:nvPr/>
        </p:nvSpPr>
        <p:spPr>
          <a:xfrm>
            <a:off x="1927735" y="3853707"/>
            <a:ext cx="4190624" cy="1384995"/>
          </a:xfrm>
          <a:prstGeom prst="rect">
            <a:avLst/>
          </a:prstGeom>
          <a:noFill/>
        </p:spPr>
        <p:txBody>
          <a:bodyPr wrap="square" rtlCol="0">
            <a:spAutoFit/>
          </a:bodyPr>
          <a:lstStyle/>
          <a:p>
            <a:pPr algn="ctr"/>
            <a:r>
              <a:rPr lang="en-US" sz="4800" dirty="0">
                <a:solidFill>
                  <a:schemeClr val="accent1"/>
                </a:solidFill>
                <a:latin typeface="EMprint" panose="020B0503020204020204" pitchFamily="34" charset="0"/>
              </a:rPr>
              <a:t>Up to 50% </a:t>
            </a:r>
          </a:p>
          <a:p>
            <a:pPr algn="ctr"/>
            <a:r>
              <a:rPr lang="en-US" dirty="0">
                <a:solidFill>
                  <a:schemeClr val="accent1"/>
                </a:solidFill>
                <a:latin typeface="EMprint" panose="020B0503020204020204" pitchFamily="34" charset="0"/>
              </a:rPr>
              <a:t>Lead time decrease seen after 6 months of implementation</a:t>
            </a:r>
          </a:p>
        </p:txBody>
      </p:sp>
    </p:spTree>
    <p:extLst>
      <p:ext uri="{BB962C8B-B14F-4D97-AF65-F5344CB8AC3E}">
        <p14:creationId xmlns:p14="http://schemas.microsoft.com/office/powerpoint/2010/main" val="118999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Kanban?</a:t>
            </a:r>
            <a:endParaRPr lang="en-US" dirty="0"/>
          </a:p>
        </p:txBody>
      </p:sp>
    </p:spTree>
    <p:extLst>
      <p:ext uri="{BB962C8B-B14F-4D97-AF65-F5344CB8AC3E}">
        <p14:creationId xmlns:p14="http://schemas.microsoft.com/office/powerpoint/2010/main" val="4281953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p:txBody>
      </p:sp>
      <p:sp>
        <p:nvSpPr>
          <p:cNvPr id="2" name="Title 1"/>
          <p:cNvSpPr>
            <a:spLocks noGrp="1"/>
          </p:cNvSpPr>
          <p:nvPr>
            <p:ph type="title"/>
          </p:nvPr>
        </p:nvSpPr>
        <p:spPr/>
        <p:txBody>
          <a:bodyPr/>
          <a:lstStyle/>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3539" y="61914"/>
            <a:ext cx="8924925"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2171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Slide Number Placeholder 2"/>
          <p:cNvSpPr>
            <a:spLocks noGrp="1"/>
          </p:cNvSpPr>
          <p:nvPr>
            <p:ph type="sldNum" sz="quarter" idx="11"/>
          </p:nvPr>
        </p:nvSpPr>
        <p:spPr/>
        <p:txBody>
          <a:bodyPr/>
          <a:lstStyle/>
          <a:p>
            <a:fld id="{5582A404-849F-ED47-B235-3FE03C662070}" type="slidenum">
              <a:rPr lang="en-US" smtClean="0"/>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069" y="1055688"/>
            <a:ext cx="6901867" cy="4659560"/>
          </a:xfrm>
          <a:prstGeom prst="rect">
            <a:avLst/>
          </a:prstGeom>
        </p:spPr>
      </p:pic>
    </p:spTree>
    <p:extLst>
      <p:ext uri="{BB962C8B-B14F-4D97-AF65-F5344CB8AC3E}">
        <p14:creationId xmlns:p14="http://schemas.microsoft.com/office/powerpoint/2010/main" val="22981756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Kanban Board</a:t>
            </a:r>
            <a:endParaRPr lang="en-US" dirty="0"/>
          </a:p>
        </p:txBody>
      </p:sp>
      <p:cxnSp>
        <p:nvCxnSpPr>
          <p:cNvPr id="62" name="Straight Connector 61"/>
          <p:cNvCxnSpPr/>
          <p:nvPr/>
        </p:nvCxnSpPr>
        <p:spPr>
          <a:xfrm>
            <a:off x="3489960" y="1120140"/>
            <a:ext cx="0" cy="512064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318760" y="1120140"/>
            <a:ext cx="0" cy="512064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8976360" y="1120140"/>
            <a:ext cx="0" cy="5120640"/>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1775460" y="2171700"/>
            <a:ext cx="8892540" cy="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7147560" y="1120140"/>
            <a:ext cx="0" cy="5120640"/>
          </a:xfrm>
          <a:prstGeom prst="line">
            <a:avLst/>
          </a:prstGeom>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1775460" y="1257300"/>
            <a:ext cx="1565910"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sp>
        <p:nvSpPr>
          <p:cNvPr id="69" name="TextBox 68"/>
          <p:cNvSpPr txBox="1"/>
          <p:nvPr/>
        </p:nvSpPr>
        <p:spPr>
          <a:xfrm>
            <a:off x="3621405" y="1257300"/>
            <a:ext cx="1565910"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p:txBody>
      </p:sp>
      <p:sp>
        <p:nvSpPr>
          <p:cNvPr id="70" name="TextBox 69"/>
          <p:cNvSpPr txBox="1"/>
          <p:nvPr/>
        </p:nvSpPr>
        <p:spPr>
          <a:xfrm>
            <a:off x="5450205" y="1257300"/>
            <a:ext cx="1565910"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p:txBody>
      </p:sp>
      <p:sp>
        <p:nvSpPr>
          <p:cNvPr id="71" name="TextBox 70"/>
          <p:cNvSpPr txBox="1"/>
          <p:nvPr/>
        </p:nvSpPr>
        <p:spPr>
          <a:xfrm>
            <a:off x="7273290" y="1257300"/>
            <a:ext cx="1571624"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p:txBody>
      </p:sp>
      <p:sp>
        <p:nvSpPr>
          <p:cNvPr id="72" name="TextBox 71"/>
          <p:cNvSpPr txBox="1"/>
          <p:nvPr/>
        </p:nvSpPr>
        <p:spPr>
          <a:xfrm>
            <a:off x="9102090" y="1257300"/>
            <a:ext cx="1464310"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sp>
        <p:nvSpPr>
          <p:cNvPr id="73" name="Rectangle 72"/>
          <p:cNvSpPr/>
          <p:nvPr/>
        </p:nvSpPr>
        <p:spPr>
          <a:xfrm>
            <a:off x="1775460" y="2396014"/>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4</a:t>
            </a:r>
          </a:p>
        </p:txBody>
      </p:sp>
      <p:sp>
        <p:nvSpPr>
          <p:cNvPr id="74" name="Rectangle 73"/>
          <p:cNvSpPr/>
          <p:nvPr/>
        </p:nvSpPr>
        <p:spPr>
          <a:xfrm>
            <a:off x="3769995" y="2416972"/>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3</a:t>
            </a:r>
          </a:p>
        </p:txBody>
      </p:sp>
      <p:sp>
        <p:nvSpPr>
          <p:cNvPr id="75" name="Rectangle 74"/>
          <p:cNvSpPr/>
          <p:nvPr/>
        </p:nvSpPr>
        <p:spPr>
          <a:xfrm>
            <a:off x="5598794" y="2493053"/>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2</a:t>
            </a:r>
          </a:p>
        </p:txBody>
      </p:sp>
      <p:sp>
        <p:nvSpPr>
          <p:cNvPr id="76" name="Rectangle 75"/>
          <p:cNvSpPr/>
          <p:nvPr/>
        </p:nvSpPr>
        <p:spPr>
          <a:xfrm>
            <a:off x="9116377" y="2396014"/>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1</a:t>
            </a:r>
          </a:p>
        </p:txBody>
      </p:sp>
      <p:sp>
        <p:nvSpPr>
          <p:cNvPr id="77" name="Rectangle 76"/>
          <p:cNvSpPr/>
          <p:nvPr/>
        </p:nvSpPr>
        <p:spPr>
          <a:xfrm>
            <a:off x="1855471" y="3660583"/>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7</a:t>
            </a:r>
          </a:p>
        </p:txBody>
      </p:sp>
      <p:sp>
        <p:nvSpPr>
          <p:cNvPr id="78" name="Rectangle 77"/>
          <p:cNvSpPr/>
          <p:nvPr/>
        </p:nvSpPr>
        <p:spPr>
          <a:xfrm>
            <a:off x="1732597" y="4925152"/>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6</a:t>
            </a:r>
          </a:p>
        </p:txBody>
      </p:sp>
      <p:sp>
        <p:nvSpPr>
          <p:cNvPr id="79" name="Rectangle 78"/>
          <p:cNvSpPr/>
          <p:nvPr/>
        </p:nvSpPr>
        <p:spPr>
          <a:xfrm>
            <a:off x="3738563" y="3858821"/>
            <a:ext cx="1165860" cy="119657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MV Boli" panose="02000500030200090000" pitchFamily="2" charset="0"/>
                <a:cs typeface="MV Boli" panose="02000500030200090000" pitchFamily="2" charset="0"/>
              </a:rPr>
              <a:t>Work 5</a:t>
            </a:r>
          </a:p>
        </p:txBody>
      </p:sp>
    </p:spTree>
    <p:extLst>
      <p:ext uri="{BB962C8B-B14F-4D97-AF65-F5344CB8AC3E}">
        <p14:creationId xmlns:p14="http://schemas.microsoft.com/office/powerpoint/2010/main" val="1589704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Kanban Board vs. Task Board</a:t>
            </a:r>
            <a:endParaRPr lang="en-US" dirty="0"/>
          </a:p>
        </p:txBody>
      </p:sp>
      <p:grpSp>
        <p:nvGrpSpPr>
          <p:cNvPr id="6" name="Group 5"/>
          <p:cNvGrpSpPr/>
          <p:nvPr/>
        </p:nvGrpSpPr>
        <p:grpSpPr>
          <a:xfrm>
            <a:off x="3271099" y="3580392"/>
            <a:ext cx="5718783" cy="2854506"/>
            <a:chOff x="1101550" y="3308344"/>
            <a:chExt cx="6871053" cy="3503936"/>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7750" y="3308344"/>
              <a:ext cx="6788499" cy="24131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1550" y="3510110"/>
              <a:ext cx="6871053" cy="3302170"/>
            </a:xfrm>
            <a:prstGeom prst="rect">
              <a:avLst/>
            </a:prstGeom>
          </p:spPr>
        </p:pic>
      </p:grpSp>
      <p:pic>
        <p:nvPicPr>
          <p:cNvPr id="7" name="Picture 6"/>
          <p:cNvPicPr>
            <a:picLocks noChangeAspect="1"/>
          </p:cNvPicPr>
          <p:nvPr/>
        </p:nvPicPr>
        <p:blipFill>
          <a:blip r:embed="rId5"/>
          <a:stretch>
            <a:fillRect/>
          </a:stretch>
        </p:blipFill>
        <p:spPr>
          <a:xfrm>
            <a:off x="1981200" y="1222828"/>
            <a:ext cx="8298583" cy="2115458"/>
          </a:xfrm>
          <a:prstGeom prst="rect">
            <a:avLst/>
          </a:prstGeom>
        </p:spPr>
      </p:pic>
    </p:spTree>
    <p:extLst>
      <p:ext uri="{BB962C8B-B14F-4D97-AF65-F5344CB8AC3E}">
        <p14:creationId xmlns:p14="http://schemas.microsoft.com/office/powerpoint/2010/main" val="757507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p:cNvGraphicFramePr>
          <p:nvPr>
            <p:extLst>
              <p:ext uri="{D42A27DB-BD31-4B8C-83A1-F6EECF244321}">
                <p14:modId xmlns:p14="http://schemas.microsoft.com/office/powerpoint/2010/main" val="151833385"/>
              </p:ext>
            </p:extLst>
          </p:nvPr>
        </p:nvGraphicFramePr>
        <p:xfrm>
          <a:off x="7870028" y="4373218"/>
          <a:ext cx="2471687" cy="1752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p:cNvSpPr>
            <a:spLocks noGrp="1"/>
          </p:cNvSpPr>
          <p:nvPr>
            <p:ph sz="quarter" idx="10"/>
          </p:nvPr>
        </p:nvSpPr>
        <p:spPr>
          <a:xfrm>
            <a:off x="1981201" y="980722"/>
            <a:ext cx="3447143" cy="5145442"/>
          </a:xfrm>
        </p:spPr>
        <p:txBody>
          <a:bodyPr/>
          <a:lstStyle/>
          <a:p>
            <a:pPr marL="0" indent="0" algn="ctr">
              <a:buNone/>
            </a:pPr>
            <a:r>
              <a:rPr lang="en-US" sz="2800" dirty="0" smtClean="0"/>
              <a:t>Kanban Board</a:t>
            </a:r>
            <a:endParaRPr lang="en-US" sz="2800" dirty="0"/>
          </a:p>
        </p:txBody>
      </p:sp>
      <p:sp>
        <p:nvSpPr>
          <p:cNvPr id="2" name="Title 1"/>
          <p:cNvSpPr>
            <a:spLocks noGrp="1"/>
          </p:cNvSpPr>
          <p:nvPr>
            <p:ph type="title"/>
          </p:nvPr>
        </p:nvSpPr>
        <p:spPr/>
        <p:txBody>
          <a:bodyPr/>
          <a:lstStyle/>
          <a:p>
            <a:r>
              <a:rPr lang="en-US" dirty="0" smtClean="0"/>
              <a:t>Kanban Board vs. Kanban Framework</a:t>
            </a:r>
            <a:endParaRPr lang="en-US" dirty="0"/>
          </a:p>
        </p:txBody>
      </p:sp>
      <p:sp>
        <p:nvSpPr>
          <p:cNvPr id="4" name="Content Placeholder 2"/>
          <p:cNvSpPr txBox="1">
            <a:spLocks/>
          </p:cNvSpPr>
          <p:nvPr/>
        </p:nvSpPr>
        <p:spPr>
          <a:xfrm>
            <a:off x="6495144" y="980722"/>
            <a:ext cx="3447143" cy="51454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i="0" kern="1200">
                <a:solidFill>
                  <a:schemeClr val="bg2">
                    <a:lumMod val="10000"/>
                  </a:schemeClr>
                </a:solidFill>
                <a:latin typeface="Calibri Light" panose="020F0302020204030204" pitchFamily="34" charset="0"/>
                <a:ea typeface="+mn-ea"/>
                <a:cs typeface="Calibri Light" panose="020F0302020204030204" pitchFamily="34" charset="0"/>
              </a:defRPr>
            </a:lvl1pPr>
            <a:lvl2pPr marL="742950" indent="-285750" algn="l" defTabSz="457200" rtl="0" eaLnBrk="1" latinLnBrk="0" hangingPunct="1">
              <a:spcBef>
                <a:spcPct val="20000"/>
              </a:spcBef>
              <a:buFont typeface="Arial"/>
              <a:buChar char="–"/>
              <a:defRPr sz="2800" b="0" i="0" kern="1200">
                <a:solidFill>
                  <a:schemeClr val="bg2">
                    <a:lumMod val="10000"/>
                  </a:schemeClr>
                </a:solidFill>
                <a:latin typeface="Calibri Light" panose="020F0302020204030204" pitchFamily="34" charset="0"/>
                <a:ea typeface="+mn-ea"/>
                <a:cs typeface="Calibri Light" panose="020F0302020204030204" pitchFamily="34" charset="0"/>
              </a:defRPr>
            </a:lvl2pPr>
            <a:lvl3pPr marL="1143000" indent="-228600" algn="l" defTabSz="457200" rtl="0" eaLnBrk="1" latinLnBrk="0" hangingPunct="1">
              <a:spcBef>
                <a:spcPct val="20000"/>
              </a:spcBef>
              <a:buFont typeface="Arial"/>
              <a:buChar char="•"/>
              <a:defRPr sz="2400" b="0" i="0" kern="1200">
                <a:solidFill>
                  <a:schemeClr val="bg2">
                    <a:lumMod val="10000"/>
                  </a:schemeClr>
                </a:solidFill>
                <a:latin typeface="Calibri Light" panose="020F0302020204030204" pitchFamily="34" charset="0"/>
                <a:ea typeface="+mn-ea"/>
                <a:cs typeface="Calibri Light" panose="020F0302020204030204" pitchFamily="34" charset="0"/>
              </a:defRPr>
            </a:lvl3pPr>
            <a:lvl4pPr marL="1600200" indent="-228600" algn="l" defTabSz="457200" rtl="0" eaLnBrk="1" latinLnBrk="0" hangingPunct="1">
              <a:spcBef>
                <a:spcPct val="20000"/>
              </a:spcBef>
              <a:buFont typeface="Arial"/>
              <a:buChar char="–"/>
              <a:defRPr sz="2000" b="0" i="0" kern="1200">
                <a:solidFill>
                  <a:schemeClr val="bg2">
                    <a:lumMod val="10000"/>
                  </a:schemeClr>
                </a:solidFill>
                <a:latin typeface="Calibri Light" panose="020F0302020204030204" pitchFamily="34" charset="0"/>
                <a:ea typeface="+mn-ea"/>
                <a:cs typeface="Calibri Light" panose="020F0302020204030204" pitchFamily="34" charset="0"/>
              </a:defRPr>
            </a:lvl4pPr>
            <a:lvl5pPr marL="2057400" indent="-228600" algn="l" defTabSz="457200" rtl="0" eaLnBrk="1" latinLnBrk="0" hangingPunct="1">
              <a:spcBef>
                <a:spcPct val="20000"/>
              </a:spcBef>
              <a:buFont typeface="Arial"/>
              <a:buChar char="»"/>
              <a:defRPr sz="2000" b="0" i="0" kern="1200">
                <a:solidFill>
                  <a:schemeClr val="bg2">
                    <a:lumMod val="10000"/>
                  </a:schemeClr>
                </a:solidFill>
                <a:latin typeface="Calibri Light" panose="020F0302020204030204" pitchFamily="34" charset="0"/>
                <a:ea typeface="+mn-ea"/>
                <a:cs typeface="Calibri Light" panose="020F03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latin typeface="EMprint" panose="020B0503020204020204" pitchFamily="34" charset="0"/>
              </a:rPr>
              <a:t>Kanban Framework</a:t>
            </a:r>
          </a:p>
        </p:txBody>
      </p:sp>
      <p:pic>
        <p:nvPicPr>
          <p:cNvPr id="5" name="Picture 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17877" y="2970189"/>
            <a:ext cx="3173788" cy="1601811"/>
          </a:xfrm>
          <a:prstGeom prst="rect">
            <a:avLst/>
          </a:prstGeom>
        </p:spPr>
      </p:pic>
      <p:pic>
        <p:nvPicPr>
          <p:cNvPr id="8" name="Picture 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719964" y="1686807"/>
            <a:ext cx="2997501" cy="1480305"/>
          </a:xfrm>
          <a:prstGeom prst="rect">
            <a:avLst/>
          </a:prstGeom>
        </p:spPr>
      </p:pic>
      <p:sp>
        <p:nvSpPr>
          <p:cNvPr id="6" name="Plus 5"/>
          <p:cNvSpPr/>
          <p:nvPr/>
        </p:nvSpPr>
        <p:spPr>
          <a:xfrm>
            <a:off x="7870028" y="3440719"/>
            <a:ext cx="697371" cy="660748"/>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0" name="Diagram 9"/>
          <p:cNvGraphicFramePr/>
          <p:nvPr>
            <p:extLst>
              <p:ext uri="{D42A27DB-BD31-4B8C-83A1-F6EECF244321}">
                <p14:modId xmlns:p14="http://schemas.microsoft.com/office/powerpoint/2010/main" val="2579753839"/>
              </p:ext>
            </p:extLst>
          </p:nvPr>
        </p:nvGraphicFramePr>
        <p:xfrm>
          <a:off x="5754477" y="4450815"/>
          <a:ext cx="3070034" cy="156102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79065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524000" y="4872943"/>
            <a:ext cx="9144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704203494"/>
              </p:ext>
            </p:extLst>
          </p:nvPr>
        </p:nvGraphicFramePr>
        <p:xfrm>
          <a:off x="349942" y="277793"/>
          <a:ext cx="11201978" cy="5903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7308644" y="5359079"/>
            <a:ext cx="3436546" cy="523220"/>
          </a:xfrm>
          <a:prstGeom prst="rect">
            <a:avLst/>
          </a:prstGeom>
          <a:noFill/>
        </p:spPr>
        <p:txBody>
          <a:bodyPr wrap="square" rtlCol="0">
            <a:spAutoFit/>
          </a:bodyPr>
          <a:lstStyle/>
          <a:p>
            <a:pPr algn="ctr"/>
            <a:r>
              <a:rPr lang="en-US" sz="2800" dirty="0">
                <a:latin typeface="EMprint" panose="020B0503020204020204" pitchFamily="34" charset="0"/>
              </a:rPr>
              <a:t>Kanban Board</a:t>
            </a:r>
          </a:p>
        </p:txBody>
      </p:sp>
      <p:sp>
        <p:nvSpPr>
          <p:cNvPr id="9" name="TextBox 8"/>
          <p:cNvSpPr txBox="1"/>
          <p:nvPr/>
        </p:nvSpPr>
        <p:spPr>
          <a:xfrm>
            <a:off x="8279208" y="2833455"/>
            <a:ext cx="3436546" cy="523220"/>
          </a:xfrm>
          <a:prstGeom prst="rect">
            <a:avLst/>
          </a:prstGeom>
          <a:noFill/>
        </p:spPr>
        <p:txBody>
          <a:bodyPr wrap="square" rtlCol="0">
            <a:spAutoFit/>
          </a:bodyPr>
          <a:lstStyle/>
          <a:p>
            <a:pPr algn="ctr"/>
            <a:r>
              <a:rPr lang="en-US" sz="2800" dirty="0">
                <a:latin typeface="EMprint" panose="020B0503020204020204" pitchFamily="34" charset="0"/>
              </a:rPr>
              <a:t>Kanban Framework</a:t>
            </a:r>
          </a:p>
        </p:txBody>
      </p:sp>
      <p:sp>
        <p:nvSpPr>
          <p:cNvPr id="11" name="Rectangle 10"/>
          <p:cNvSpPr/>
          <p:nvPr/>
        </p:nvSpPr>
        <p:spPr>
          <a:xfrm>
            <a:off x="5486400" y="4595149"/>
            <a:ext cx="4996406" cy="2724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EMprint" panose="020B0503020204020204" pitchFamily="34" charset="0"/>
            </a:endParaRPr>
          </a:p>
        </p:txBody>
      </p:sp>
      <p:sp>
        <p:nvSpPr>
          <p:cNvPr id="2" name="Title 1"/>
          <p:cNvSpPr>
            <a:spLocks noGrp="1"/>
          </p:cNvSpPr>
          <p:nvPr>
            <p:ph type="title"/>
          </p:nvPr>
        </p:nvSpPr>
        <p:spPr/>
        <p:txBody>
          <a:bodyPr/>
          <a:lstStyle/>
          <a:p>
            <a:endParaRPr lang="en-US"/>
          </a:p>
        </p:txBody>
      </p:sp>
      <p:sp>
        <p:nvSpPr>
          <p:cNvPr id="13" name="Rectangle 12"/>
          <p:cNvSpPr/>
          <p:nvPr/>
        </p:nvSpPr>
        <p:spPr>
          <a:xfrm>
            <a:off x="150087" y="173621"/>
            <a:ext cx="11706634" cy="4421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EMprint" panose="020B0503020204020204" pitchFamily="34" charset="0"/>
            </a:endParaRPr>
          </a:p>
        </p:txBody>
      </p:sp>
      <p:sp>
        <p:nvSpPr>
          <p:cNvPr id="14" name="Title 1"/>
          <p:cNvSpPr txBox="1">
            <a:spLocks/>
          </p:cNvSpPr>
          <p:nvPr/>
        </p:nvSpPr>
        <p:spPr bwMode="auto">
          <a:xfrm>
            <a:off x="628654" y="446088"/>
            <a:ext cx="11239500"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mtClean="0">
                <a:latin typeface="EMprint" panose="020B0503020204020204" pitchFamily="34" charset="0"/>
              </a:rPr>
              <a:t>Kanban Evolution</a:t>
            </a:r>
            <a:endParaRPr lang="en-US" dirty="0">
              <a:latin typeface="EMprint" panose="020B0503020204020204" pitchFamily="34" charset="0"/>
            </a:endParaRPr>
          </a:p>
        </p:txBody>
      </p:sp>
    </p:spTree>
    <p:extLst>
      <p:ext uri="{BB962C8B-B14F-4D97-AF65-F5344CB8AC3E}">
        <p14:creationId xmlns:p14="http://schemas.microsoft.com/office/powerpoint/2010/main" val="36394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nSpc>
                <a:spcPct val="150000"/>
              </a:lnSpc>
            </a:pPr>
            <a:r>
              <a:rPr lang="en-US" sz="2800" dirty="0" smtClean="0"/>
              <a:t>Kanban Framework is an Agile work management framework</a:t>
            </a:r>
            <a:endParaRPr lang="en-US" sz="2800" dirty="0"/>
          </a:p>
          <a:p>
            <a:pPr>
              <a:lnSpc>
                <a:spcPct val="150000"/>
              </a:lnSpc>
            </a:pPr>
            <a:r>
              <a:rPr lang="en-US" sz="2800" dirty="0" smtClean="0"/>
              <a:t>Kanban Framework = Kanban Board + Kanban Principles + Kanban Practices</a:t>
            </a:r>
          </a:p>
          <a:p>
            <a:pPr>
              <a:lnSpc>
                <a:spcPct val="150000"/>
              </a:lnSpc>
            </a:pPr>
            <a:r>
              <a:rPr lang="en-US" sz="2800" dirty="0" smtClean="0"/>
              <a:t>Flow-based</a:t>
            </a:r>
          </a:p>
          <a:p>
            <a:pPr>
              <a:lnSpc>
                <a:spcPct val="150000"/>
              </a:lnSpc>
            </a:pPr>
            <a:r>
              <a:rPr lang="en-US" sz="2800" dirty="0" smtClean="0"/>
              <a:t>Flexible &amp; lightweight</a:t>
            </a:r>
          </a:p>
          <a:p>
            <a:pPr lvl="1">
              <a:lnSpc>
                <a:spcPct val="150000"/>
              </a:lnSpc>
            </a:pPr>
            <a:r>
              <a:rPr lang="en-US" sz="2400" dirty="0" smtClean="0"/>
              <a:t>Change the Kanban Board to fit your process</a:t>
            </a:r>
          </a:p>
          <a:p>
            <a:pPr>
              <a:lnSpc>
                <a:spcPct val="150000"/>
              </a:lnSpc>
            </a:pPr>
            <a:endParaRPr lang="en-US" sz="2000" dirty="0" smtClean="0"/>
          </a:p>
          <a:p>
            <a:pPr lvl="1">
              <a:lnSpc>
                <a:spcPct val="150000"/>
              </a:lnSpc>
            </a:pPr>
            <a:endParaRPr lang="en-US" sz="1800" dirty="0"/>
          </a:p>
        </p:txBody>
      </p:sp>
      <p:sp>
        <p:nvSpPr>
          <p:cNvPr id="2" name="Title 1"/>
          <p:cNvSpPr>
            <a:spLocks noGrp="1"/>
          </p:cNvSpPr>
          <p:nvPr>
            <p:ph type="title"/>
          </p:nvPr>
        </p:nvSpPr>
        <p:spPr/>
        <p:txBody>
          <a:bodyPr/>
          <a:lstStyle/>
          <a:p>
            <a:r>
              <a:rPr lang="en-US" dirty="0" smtClean="0"/>
              <a:t>Kanban Framework</a:t>
            </a:r>
            <a:endParaRPr lang="en-US" dirty="0"/>
          </a:p>
        </p:txBody>
      </p:sp>
    </p:spTree>
    <p:extLst>
      <p:ext uri="{BB962C8B-B14F-4D97-AF65-F5344CB8AC3E}">
        <p14:creationId xmlns:p14="http://schemas.microsoft.com/office/powerpoint/2010/main" val="1776559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fontAlgn="ctr">
              <a:lnSpc>
                <a:spcPct val="150000"/>
              </a:lnSpc>
            </a:pPr>
            <a:r>
              <a:rPr lang="en-US" sz="2400" dirty="0" smtClean="0"/>
              <a:t>Customer engagement in work </a:t>
            </a:r>
            <a:r>
              <a:rPr lang="en-US" sz="2400" dirty="0"/>
              <a:t>selection</a:t>
            </a:r>
          </a:p>
          <a:p>
            <a:pPr fontAlgn="ctr">
              <a:lnSpc>
                <a:spcPct val="150000"/>
              </a:lnSpc>
            </a:pPr>
            <a:r>
              <a:rPr lang="en-US" sz="2400" dirty="0"/>
              <a:t>Visualization</a:t>
            </a:r>
          </a:p>
          <a:p>
            <a:pPr lvl="1" fontAlgn="ctr">
              <a:lnSpc>
                <a:spcPct val="150000"/>
              </a:lnSpc>
            </a:pPr>
            <a:r>
              <a:rPr lang="en-US" sz="2000" dirty="0"/>
              <a:t>Discover information </a:t>
            </a:r>
            <a:r>
              <a:rPr lang="en-US" sz="2000" dirty="0" smtClean="0"/>
              <a:t>that is hard to see </a:t>
            </a:r>
            <a:r>
              <a:rPr lang="en-US" sz="2000" dirty="0"/>
              <a:t>(bottle necks, aged items, workload)</a:t>
            </a:r>
          </a:p>
          <a:p>
            <a:pPr fontAlgn="ctr">
              <a:lnSpc>
                <a:spcPct val="150000"/>
              </a:lnSpc>
            </a:pPr>
            <a:r>
              <a:rPr lang="en-US" sz="2400" dirty="0"/>
              <a:t>Reduce lead time while increase throughput</a:t>
            </a:r>
          </a:p>
          <a:p>
            <a:pPr lvl="1" fontAlgn="ctr">
              <a:lnSpc>
                <a:spcPct val="150000"/>
              </a:lnSpc>
            </a:pPr>
            <a:r>
              <a:rPr lang="en-US" sz="2000" dirty="0"/>
              <a:t>Focus more on getting rid of blockers</a:t>
            </a:r>
          </a:p>
          <a:p>
            <a:pPr lvl="1" fontAlgn="ctr">
              <a:lnSpc>
                <a:spcPct val="150000"/>
              </a:lnSpc>
            </a:pPr>
            <a:r>
              <a:rPr lang="en-US" sz="2000" dirty="0"/>
              <a:t>Reduce multi-tasking</a:t>
            </a:r>
          </a:p>
          <a:p>
            <a:pPr fontAlgn="ctr">
              <a:lnSpc>
                <a:spcPct val="150000"/>
              </a:lnSpc>
            </a:pPr>
            <a:r>
              <a:rPr lang="en-US" sz="2400" dirty="0"/>
              <a:t>Continuous improvement process</a:t>
            </a:r>
          </a:p>
          <a:p>
            <a:pPr lvl="1" fontAlgn="ctr">
              <a:lnSpc>
                <a:spcPct val="150000"/>
              </a:lnSpc>
            </a:pPr>
            <a:r>
              <a:rPr lang="en-US" sz="2000" dirty="0"/>
              <a:t>Measurement and Analysis</a:t>
            </a:r>
          </a:p>
          <a:p>
            <a:pPr>
              <a:lnSpc>
                <a:spcPct val="150000"/>
              </a:lnSpc>
            </a:pPr>
            <a:endParaRPr lang="en-US" sz="1800" dirty="0"/>
          </a:p>
        </p:txBody>
      </p:sp>
      <p:sp>
        <p:nvSpPr>
          <p:cNvPr id="2" name="Title 1"/>
          <p:cNvSpPr>
            <a:spLocks noGrp="1"/>
          </p:cNvSpPr>
          <p:nvPr>
            <p:ph type="title"/>
          </p:nvPr>
        </p:nvSpPr>
        <p:spPr/>
        <p:txBody>
          <a:bodyPr/>
          <a:lstStyle/>
          <a:p>
            <a:r>
              <a:rPr lang="en-US" dirty="0"/>
              <a:t>Kanban </a:t>
            </a:r>
            <a:r>
              <a:rPr lang="en-US" dirty="0" smtClean="0"/>
              <a:t>Framework – Key benefits</a:t>
            </a:r>
            <a:endParaRPr lang="en-US" dirty="0"/>
          </a:p>
        </p:txBody>
      </p:sp>
    </p:spTree>
    <p:extLst>
      <p:ext uri="{BB962C8B-B14F-4D97-AF65-F5344CB8AC3E}">
        <p14:creationId xmlns:p14="http://schemas.microsoft.com/office/powerpoint/2010/main" val="10137333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fontAlgn="ctr"/>
            <a:r>
              <a:rPr lang="en-US" sz="2000" dirty="0" smtClean="0"/>
              <a:t>Visualization</a:t>
            </a:r>
            <a:endParaRPr lang="en-US" sz="2000" dirty="0"/>
          </a:p>
          <a:p>
            <a:pPr lvl="1" fontAlgn="ctr"/>
            <a:r>
              <a:rPr lang="en-US" sz="1800" dirty="0"/>
              <a:t>Discover information </a:t>
            </a:r>
            <a:r>
              <a:rPr lang="en-US" sz="1800" dirty="0" smtClean="0"/>
              <a:t>that is hard to see </a:t>
            </a:r>
            <a:r>
              <a:rPr lang="en-US" sz="1800" dirty="0"/>
              <a:t>(bottle necks, aged items, workload)</a:t>
            </a:r>
          </a:p>
          <a:p>
            <a:pPr fontAlgn="ctr"/>
            <a:r>
              <a:rPr lang="en-US" sz="2000" dirty="0"/>
              <a:t>Reduce lead time while increase throughput</a:t>
            </a:r>
          </a:p>
          <a:p>
            <a:pPr lvl="1" fontAlgn="ctr"/>
            <a:r>
              <a:rPr lang="en-US" sz="1800" dirty="0"/>
              <a:t>Focus more on getting rid of blockers</a:t>
            </a:r>
          </a:p>
          <a:p>
            <a:pPr lvl="1" fontAlgn="ctr"/>
            <a:r>
              <a:rPr lang="en-US" sz="1800" dirty="0"/>
              <a:t>Reduce multi-tasking</a:t>
            </a:r>
          </a:p>
          <a:p>
            <a:pPr fontAlgn="ctr"/>
            <a:r>
              <a:rPr lang="en-US" sz="2000" dirty="0"/>
              <a:t>Continuous improvement process</a:t>
            </a:r>
          </a:p>
          <a:p>
            <a:pPr lvl="1" fontAlgn="ctr"/>
            <a:r>
              <a:rPr lang="en-US" sz="1800" dirty="0"/>
              <a:t>Measurement and Analysis</a:t>
            </a:r>
          </a:p>
          <a:p>
            <a:endParaRPr lang="en-US" sz="2000" dirty="0"/>
          </a:p>
        </p:txBody>
      </p:sp>
      <p:sp>
        <p:nvSpPr>
          <p:cNvPr id="2" name="Title 1"/>
          <p:cNvSpPr>
            <a:spLocks noGrp="1"/>
          </p:cNvSpPr>
          <p:nvPr>
            <p:ph type="title"/>
          </p:nvPr>
        </p:nvSpPr>
        <p:spPr/>
        <p:txBody>
          <a:bodyPr>
            <a:normAutofit/>
          </a:bodyPr>
          <a:lstStyle/>
          <a:p>
            <a:r>
              <a:rPr lang="en-US" dirty="0"/>
              <a:t>Kanban </a:t>
            </a:r>
            <a:r>
              <a:rPr lang="en-US" dirty="0" smtClean="0"/>
              <a:t>Framework – Key benefits for projects</a:t>
            </a:r>
            <a:endParaRPr lang="en-US" dirty="0"/>
          </a:p>
        </p:txBody>
      </p:sp>
    </p:spTree>
    <p:extLst>
      <p:ext uri="{BB962C8B-B14F-4D97-AF65-F5344CB8AC3E}">
        <p14:creationId xmlns:p14="http://schemas.microsoft.com/office/powerpoint/2010/main" val="3966013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Kanban Principles</a:t>
            </a:r>
            <a:endParaRPr lang="en-US" dirty="0"/>
          </a:p>
        </p:txBody>
      </p:sp>
    </p:spTree>
    <p:extLst>
      <p:ext uri="{BB962C8B-B14F-4D97-AF65-F5344CB8AC3E}">
        <p14:creationId xmlns:p14="http://schemas.microsoft.com/office/powerpoint/2010/main" val="2953874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3401069539"/>
              </p:ext>
            </p:extLst>
          </p:nvPr>
        </p:nvGraphicFramePr>
        <p:xfrm>
          <a:off x="1881189" y="1309688"/>
          <a:ext cx="8429625" cy="4813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Principles</a:t>
            </a:r>
            <a:endParaRPr lang="en-US" dirty="0"/>
          </a:p>
        </p:txBody>
      </p:sp>
    </p:spTree>
    <p:extLst>
      <p:ext uri="{BB962C8B-B14F-4D97-AF65-F5344CB8AC3E}">
        <p14:creationId xmlns:p14="http://schemas.microsoft.com/office/powerpoint/2010/main" val="102835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4AFFA198-1AC9-40EF-9BEF-181512B6EA53}"/>
                                            </p:graphicEl>
                                          </p:spTgt>
                                        </p:tgtEl>
                                        <p:attrNameLst>
                                          <p:attrName>style.visibility</p:attrName>
                                        </p:attrNameLst>
                                      </p:cBhvr>
                                      <p:to>
                                        <p:strVal val="visible"/>
                                      </p:to>
                                    </p:set>
                                    <p:animEffect transition="in" filter="fade">
                                      <p:cBhvr>
                                        <p:cTn id="7" dur="500"/>
                                        <p:tgtEl>
                                          <p:spTgt spid="4">
                                            <p:graphicEl>
                                              <a:dgm id="{4AFFA198-1AC9-40EF-9BEF-181512B6EA5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1999DCE-4AD1-49F0-BF74-2F06942EC072}"/>
                                            </p:graphicEl>
                                          </p:spTgt>
                                        </p:tgtEl>
                                        <p:attrNameLst>
                                          <p:attrName>style.visibility</p:attrName>
                                        </p:attrNameLst>
                                      </p:cBhvr>
                                      <p:to>
                                        <p:strVal val="visible"/>
                                      </p:to>
                                    </p:set>
                                    <p:animEffect transition="in" filter="fade">
                                      <p:cBhvr>
                                        <p:cTn id="10" dur="500"/>
                                        <p:tgtEl>
                                          <p:spTgt spid="4">
                                            <p:graphicEl>
                                              <a:dgm id="{41999DCE-4AD1-49F0-BF74-2F06942EC07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B70558CA-092C-4FCA-8DB9-E3C78E5048E1}"/>
                                            </p:graphicEl>
                                          </p:spTgt>
                                        </p:tgtEl>
                                        <p:attrNameLst>
                                          <p:attrName>style.visibility</p:attrName>
                                        </p:attrNameLst>
                                      </p:cBhvr>
                                      <p:to>
                                        <p:strVal val="visible"/>
                                      </p:to>
                                    </p:set>
                                    <p:animEffect transition="in" filter="fade">
                                      <p:cBhvr>
                                        <p:cTn id="15" dur="500"/>
                                        <p:tgtEl>
                                          <p:spTgt spid="4">
                                            <p:graphicEl>
                                              <a:dgm id="{B70558CA-092C-4FCA-8DB9-E3C78E5048E1}"/>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419FB4F9-7C6E-4CBF-A21E-7592C323DE99}"/>
                                            </p:graphicEl>
                                          </p:spTgt>
                                        </p:tgtEl>
                                        <p:attrNameLst>
                                          <p:attrName>style.visibility</p:attrName>
                                        </p:attrNameLst>
                                      </p:cBhvr>
                                      <p:to>
                                        <p:strVal val="visible"/>
                                      </p:to>
                                    </p:set>
                                    <p:animEffect transition="in" filter="fade">
                                      <p:cBhvr>
                                        <p:cTn id="20" dur="500"/>
                                        <p:tgtEl>
                                          <p:spTgt spid="4">
                                            <p:graphicEl>
                                              <a:dgm id="{419FB4F9-7C6E-4CBF-A21E-7592C323DE99}"/>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4BED8DEC-DDC5-47DA-9F89-804585141CC3}"/>
                                            </p:graphicEl>
                                          </p:spTgt>
                                        </p:tgtEl>
                                        <p:attrNameLst>
                                          <p:attrName>style.visibility</p:attrName>
                                        </p:attrNameLst>
                                      </p:cBhvr>
                                      <p:to>
                                        <p:strVal val="visible"/>
                                      </p:to>
                                    </p:set>
                                    <p:animEffect transition="in" filter="fade">
                                      <p:cBhvr>
                                        <p:cTn id="25" dur="500"/>
                                        <p:tgtEl>
                                          <p:spTgt spid="4">
                                            <p:graphicEl>
                                              <a:dgm id="{4BED8DEC-DDC5-47DA-9F89-804585141CC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Kanban Practices</a:t>
            </a:r>
            <a:endParaRPr lang="en-US" dirty="0"/>
          </a:p>
        </p:txBody>
      </p:sp>
    </p:spTree>
    <p:extLst>
      <p:ext uri="{BB962C8B-B14F-4D97-AF65-F5344CB8AC3E}">
        <p14:creationId xmlns:p14="http://schemas.microsoft.com/office/powerpoint/2010/main" val="3743989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smtClean="0"/>
              <a:t>Tanes Jedsadawaranon (Tim)</a:t>
            </a:r>
          </a:p>
          <a:p>
            <a:pPr lvl="1"/>
            <a:r>
              <a:rPr lang="en-US" sz="2000" dirty="0" smtClean="0">
                <a:hlinkClick r:id="rId2"/>
              </a:rPr>
              <a:t>http://goto/timfrombangkok</a:t>
            </a:r>
            <a:endParaRPr lang="en-US" sz="2000" dirty="0" smtClean="0"/>
          </a:p>
          <a:p>
            <a:r>
              <a:rPr lang="en-US" sz="2400" dirty="0" smtClean="0"/>
              <a:t>Married last year</a:t>
            </a:r>
          </a:p>
          <a:p>
            <a:r>
              <a:rPr lang="en-US" sz="2400" dirty="0" smtClean="0"/>
              <a:t>Work history</a:t>
            </a:r>
          </a:p>
          <a:p>
            <a:pPr lvl="1"/>
            <a:r>
              <a:rPr lang="en-US" sz="2000" dirty="0" smtClean="0"/>
              <a:t>2007 – 2015: SAP Programming Services (HR, DS, E&amp;D)</a:t>
            </a:r>
          </a:p>
          <a:p>
            <a:pPr lvl="1"/>
            <a:r>
              <a:rPr lang="en-US" sz="2000" dirty="0" smtClean="0"/>
              <a:t>2015 – present: Agile Support Center (Expat to the US)</a:t>
            </a:r>
          </a:p>
          <a:p>
            <a:r>
              <a:rPr lang="en-US" sz="2400" dirty="0"/>
              <a:t>Hobbies</a:t>
            </a:r>
          </a:p>
          <a:p>
            <a:pPr lvl="1"/>
            <a:r>
              <a:rPr lang="en-US" sz="2000" dirty="0"/>
              <a:t>Drumming, </a:t>
            </a:r>
            <a:r>
              <a:rPr lang="en-US" sz="2000" dirty="0" smtClean="0"/>
              <a:t>board gaming</a:t>
            </a:r>
            <a:r>
              <a:rPr lang="en-US" sz="2000" dirty="0"/>
              <a:t>, puzzles &amp; music</a:t>
            </a:r>
          </a:p>
          <a:p>
            <a:endParaRPr lang="en-US" sz="2400" dirty="0" smtClean="0"/>
          </a:p>
        </p:txBody>
      </p:sp>
      <p:sp>
        <p:nvSpPr>
          <p:cNvPr id="3" name="Title 2"/>
          <p:cNvSpPr>
            <a:spLocks noGrp="1"/>
          </p:cNvSpPr>
          <p:nvPr>
            <p:ph type="title"/>
          </p:nvPr>
        </p:nvSpPr>
        <p:spPr/>
        <p:txBody>
          <a:bodyPr/>
          <a:lstStyle/>
          <a:p>
            <a:r>
              <a:rPr lang="en-US" dirty="0" smtClean="0"/>
              <a:t>Tanes Jedsadawaranon (Tim)</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9456" t="-2771" r="19061" b="-3723"/>
          <a:stretch/>
        </p:blipFill>
        <p:spPr>
          <a:xfrm>
            <a:off x="8166265" y="-190005"/>
            <a:ext cx="4267200" cy="7303324"/>
          </a:xfrm>
          <a:prstGeom prst="rect">
            <a:avLst/>
          </a:prstGeom>
          <a:ln>
            <a:noFill/>
          </a:ln>
          <a:effectLst>
            <a:softEdge rad="112500"/>
          </a:effectLst>
        </p:spPr>
      </p:pic>
    </p:spTree>
    <p:extLst>
      <p:ext uri="{BB962C8B-B14F-4D97-AF65-F5344CB8AC3E}">
        <p14:creationId xmlns:p14="http://schemas.microsoft.com/office/powerpoint/2010/main" val="706442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3100278178"/>
              </p:ext>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Tree>
    <p:extLst>
      <p:ext uri="{BB962C8B-B14F-4D97-AF65-F5344CB8AC3E}">
        <p14:creationId xmlns:p14="http://schemas.microsoft.com/office/powerpoint/2010/main" val="3414580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168EB3F-0ACE-4062-94D2-82D040DA2C6F}"/>
                                            </p:graphicEl>
                                          </p:spTgt>
                                        </p:tgtEl>
                                        <p:attrNameLst>
                                          <p:attrName>style.visibility</p:attrName>
                                        </p:attrNameLst>
                                      </p:cBhvr>
                                      <p:to>
                                        <p:strVal val="visible"/>
                                      </p:to>
                                    </p:set>
                                    <p:animEffect transition="in" filter="fade">
                                      <p:cBhvr>
                                        <p:cTn id="7" dur="500"/>
                                        <p:tgtEl>
                                          <p:spTgt spid="4">
                                            <p:graphicEl>
                                              <a:dgm id="{F168EB3F-0ACE-4062-94D2-82D040DA2C6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4656A343-A1EB-44A3-893B-CD965895CA7E}"/>
                                            </p:graphicEl>
                                          </p:spTgt>
                                        </p:tgtEl>
                                        <p:attrNameLst>
                                          <p:attrName>style.visibility</p:attrName>
                                        </p:attrNameLst>
                                      </p:cBhvr>
                                      <p:to>
                                        <p:strVal val="visible"/>
                                      </p:to>
                                    </p:set>
                                    <p:animEffect transition="in" filter="fade">
                                      <p:cBhvr>
                                        <p:cTn id="12" dur="500"/>
                                        <p:tgtEl>
                                          <p:spTgt spid="4">
                                            <p:graphicEl>
                                              <a:dgm id="{4656A343-A1EB-44A3-893B-CD965895CA7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C402686-4099-4E07-A7EE-CF141521552A}"/>
                                            </p:graphicEl>
                                          </p:spTgt>
                                        </p:tgtEl>
                                        <p:attrNameLst>
                                          <p:attrName>style.visibility</p:attrName>
                                        </p:attrNameLst>
                                      </p:cBhvr>
                                      <p:to>
                                        <p:strVal val="visible"/>
                                      </p:to>
                                    </p:set>
                                    <p:animEffect transition="in" filter="fade">
                                      <p:cBhvr>
                                        <p:cTn id="17" dur="500"/>
                                        <p:tgtEl>
                                          <p:spTgt spid="4">
                                            <p:graphicEl>
                                              <a:dgm id="{3C402686-4099-4E07-A7EE-CF141521552A}"/>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7C9229EE-8D7A-4D46-9350-AF57FB09F3AB}"/>
                                            </p:graphicEl>
                                          </p:spTgt>
                                        </p:tgtEl>
                                        <p:attrNameLst>
                                          <p:attrName>style.visibility</p:attrName>
                                        </p:attrNameLst>
                                      </p:cBhvr>
                                      <p:to>
                                        <p:strVal val="visible"/>
                                      </p:to>
                                    </p:set>
                                    <p:animEffect transition="in" filter="fade">
                                      <p:cBhvr>
                                        <p:cTn id="20" dur="500"/>
                                        <p:tgtEl>
                                          <p:spTgt spid="4">
                                            <p:graphicEl>
                                              <a:dgm id="{7C9229EE-8D7A-4D46-9350-AF57FB09F3AB}"/>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02B471A0-C65E-4730-9361-41D7D626412A}"/>
                                            </p:graphicEl>
                                          </p:spTgt>
                                        </p:tgtEl>
                                        <p:attrNameLst>
                                          <p:attrName>style.visibility</p:attrName>
                                        </p:attrNameLst>
                                      </p:cBhvr>
                                      <p:to>
                                        <p:strVal val="visible"/>
                                      </p:to>
                                    </p:set>
                                    <p:animEffect transition="in" filter="fade">
                                      <p:cBhvr>
                                        <p:cTn id="25" dur="500"/>
                                        <p:tgtEl>
                                          <p:spTgt spid="4">
                                            <p:graphicEl>
                                              <a:dgm id="{02B471A0-C65E-4730-9361-41D7D626412A}"/>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2EE47987-B909-4732-AE28-FF95FAE7823C}"/>
                                            </p:graphicEl>
                                          </p:spTgt>
                                        </p:tgtEl>
                                        <p:attrNameLst>
                                          <p:attrName>style.visibility</p:attrName>
                                        </p:attrNameLst>
                                      </p:cBhvr>
                                      <p:to>
                                        <p:strVal val="visible"/>
                                      </p:to>
                                    </p:set>
                                    <p:animEffect transition="in" filter="fade">
                                      <p:cBhvr>
                                        <p:cTn id="28" dur="500"/>
                                        <p:tgtEl>
                                          <p:spTgt spid="4">
                                            <p:graphicEl>
                                              <a:dgm id="{2EE47987-B909-4732-AE28-FF95FAE7823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C39BE947-5126-4E96-9721-7C15DA6F98CC}"/>
                                            </p:graphicEl>
                                          </p:spTgt>
                                        </p:tgtEl>
                                        <p:attrNameLst>
                                          <p:attrName>style.visibility</p:attrName>
                                        </p:attrNameLst>
                                      </p:cBhvr>
                                      <p:to>
                                        <p:strVal val="visible"/>
                                      </p:to>
                                    </p:set>
                                    <p:animEffect transition="in" filter="fade">
                                      <p:cBhvr>
                                        <p:cTn id="33" dur="500"/>
                                        <p:tgtEl>
                                          <p:spTgt spid="4">
                                            <p:graphicEl>
                                              <a:dgm id="{C39BE947-5126-4E96-9721-7C15DA6F98CC}"/>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908F2782-2A41-401D-B0AE-EB6AE4A4F753}"/>
                                            </p:graphicEl>
                                          </p:spTgt>
                                        </p:tgtEl>
                                        <p:attrNameLst>
                                          <p:attrName>style.visibility</p:attrName>
                                        </p:attrNameLst>
                                      </p:cBhvr>
                                      <p:to>
                                        <p:strVal val="visible"/>
                                      </p:to>
                                    </p:set>
                                    <p:animEffect transition="in" filter="fade">
                                      <p:cBhvr>
                                        <p:cTn id="36" dur="500"/>
                                        <p:tgtEl>
                                          <p:spTgt spid="4">
                                            <p:graphicEl>
                                              <a:dgm id="{908F2782-2A41-401D-B0AE-EB6AE4A4F75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C37A049A-4E82-4567-8EBE-EFBE2E7FDD4B}"/>
                                            </p:graphicEl>
                                          </p:spTgt>
                                        </p:tgtEl>
                                        <p:attrNameLst>
                                          <p:attrName>style.visibility</p:attrName>
                                        </p:attrNameLst>
                                      </p:cBhvr>
                                      <p:to>
                                        <p:strVal val="visible"/>
                                      </p:to>
                                    </p:set>
                                    <p:animEffect transition="in" filter="fade">
                                      <p:cBhvr>
                                        <p:cTn id="41" dur="500"/>
                                        <p:tgtEl>
                                          <p:spTgt spid="4">
                                            <p:graphicEl>
                                              <a:dgm id="{C37A049A-4E82-4567-8EBE-EFBE2E7FDD4B}"/>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BB42D9AE-1957-4748-8063-44B94C392B05}"/>
                                            </p:graphicEl>
                                          </p:spTgt>
                                        </p:tgtEl>
                                        <p:attrNameLst>
                                          <p:attrName>style.visibility</p:attrName>
                                        </p:attrNameLst>
                                      </p:cBhvr>
                                      <p:to>
                                        <p:strVal val="visible"/>
                                      </p:to>
                                    </p:set>
                                    <p:animEffect transition="in" filter="fade">
                                      <p:cBhvr>
                                        <p:cTn id="44" dur="500"/>
                                        <p:tgtEl>
                                          <p:spTgt spid="4">
                                            <p:graphicEl>
                                              <a:dgm id="{BB42D9AE-1957-4748-8063-44B94C392B05}"/>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3C0FB93C-87F2-427F-86E9-65B754BE53E0}"/>
                                            </p:graphicEl>
                                          </p:spTgt>
                                        </p:tgtEl>
                                        <p:attrNameLst>
                                          <p:attrName>style.visibility</p:attrName>
                                        </p:attrNameLst>
                                      </p:cBhvr>
                                      <p:to>
                                        <p:strVal val="visible"/>
                                      </p:to>
                                    </p:set>
                                    <p:animEffect transition="in" filter="fade">
                                      <p:cBhvr>
                                        <p:cTn id="52" dur="500"/>
                                        <p:tgtEl>
                                          <p:spTgt spid="4">
                                            <p:graphicEl>
                                              <a:dgm id="{3C0FB93C-87F2-427F-86E9-65B754BE53E0}"/>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D3237196-55E9-4C3E-B582-63E831BF5591}"/>
                                            </p:graphicEl>
                                          </p:spTgt>
                                        </p:tgtEl>
                                        <p:attrNameLst>
                                          <p:attrName>style.visibility</p:attrName>
                                        </p:attrNameLst>
                                      </p:cBhvr>
                                      <p:to>
                                        <p:strVal val="visible"/>
                                      </p:to>
                                    </p:set>
                                    <p:animEffect transition="in" filter="fade">
                                      <p:cBhvr>
                                        <p:cTn id="55" dur="500"/>
                                        <p:tgtEl>
                                          <p:spTgt spid="4">
                                            <p:graphicEl>
                                              <a:dgm id="{D3237196-55E9-4C3E-B582-63E831BF5591}"/>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1C48EF99-C8AA-444A-BC9B-A746C14838C6}"/>
                                            </p:graphicEl>
                                          </p:spTgt>
                                        </p:tgtEl>
                                        <p:attrNameLst>
                                          <p:attrName>style.visibility</p:attrName>
                                        </p:attrNameLst>
                                      </p:cBhvr>
                                      <p:to>
                                        <p:strVal val="visible"/>
                                      </p:to>
                                    </p:set>
                                    <p:animEffect transition="in" filter="fade">
                                      <p:cBhvr>
                                        <p:cTn id="61" dur="500"/>
                                        <p:tgtEl>
                                          <p:spTgt spid="4">
                                            <p:graphicEl>
                                              <a:dgm id="{1C48EF99-C8AA-444A-BC9B-A746C14838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7405852" y="18158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740585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325676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25592" y="540862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3256762" y="1828043"/>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3925318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76253" y="1309689"/>
            <a:ext cx="6102677" cy="4813300"/>
          </a:xfrm>
        </p:spPr>
        <p:txBody>
          <a:bodyPr/>
          <a:lstStyle/>
          <a:p>
            <a:pPr marL="0" indent="0">
              <a:lnSpc>
                <a:spcPct val="150000"/>
              </a:lnSpc>
              <a:buNone/>
            </a:pPr>
            <a:r>
              <a:rPr lang="en-US" sz="2000" dirty="0" smtClean="0"/>
              <a:t>Unlike manufacturing, IT work is invisible and prevents us from managing our work</a:t>
            </a:r>
          </a:p>
          <a:p>
            <a:pPr lvl="1">
              <a:lnSpc>
                <a:spcPct val="150000"/>
              </a:lnSpc>
            </a:pPr>
            <a:r>
              <a:rPr lang="en-US" sz="1800" dirty="0" smtClean="0"/>
              <a:t>Types of work: Project, SWI, Base support, Initiative</a:t>
            </a:r>
            <a:br>
              <a:rPr lang="en-US" sz="1800" dirty="0" smtClean="0"/>
            </a:br>
            <a:endParaRPr lang="en-US" sz="1800" dirty="0" smtClean="0"/>
          </a:p>
          <a:p>
            <a:pPr marL="0" indent="0">
              <a:lnSpc>
                <a:spcPct val="150000"/>
              </a:lnSpc>
              <a:buNone/>
            </a:pPr>
            <a:r>
              <a:rPr lang="en-US" sz="2000" dirty="0" smtClean="0"/>
              <a:t>ITSM is </a:t>
            </a:r>
            <a:r>
              <a:rPr lang="en-US" sz="2000" u="sng" dirty="0" smtClean="0"/>
              <a:t>not</a:t>
            </a:r>
            <a:r>
              <a:rPr lang="en-US" sz="2000" dirty="0" smtClean="0"/>
              <a:t> a work management tool </a:t>
            </a:r>
          </a:p>
          <a:p>
            <a:pPr lvl="1">
              <a:lnSpc>
                <a:spcPct val="150000"/>
              </a:lnSpc>
            </a:pPr>
            <a:r>
              <a:rPr lang="en-US" sz="1800" dirty="0" smtClean="0"/>
              <a:t>Does not have </a:t>
            </a:r>
            <a:r>
              <a:rPr lang="en-US" sz="1800" dirty="0"/>
              <a:t>all types of work</a:t>
            </a:r>
          </a:p>
          <a:p>
            <a:pPr lvl="1">
              <a:lnSpc>
                <a:spcPct val="150000"/>
              </a:lnSpc>
            </a:pPr>
            <a:r>
              <a:rPr lang="en-US" sz="1800" dirty="0" smtClean="0"/>
              <a:t>No work breakdown &amp; hierarchical structure</a:t>
            </a:r>
          </a:p>
          <a:p>
            <a:pPr lvl="1">
              <a:lnSpc>
                <a:spcPct val="150000"/>
              </a:lnSpc>
            </a:pPr>
            <a:r>
              <a:rPr lang="en-US" sz="1800" dirty="0" smtClean="0"/>
              <a:t>No ability to plan &amp; prioritize the work</a:t>
            </a:r>
          </a:p>
        </p:txBody>
      </p:sp>
      <p:sp>
        <p:nvSpPr>
          <p:cNvPr id="3" name="Title 2"/>
          <p:cNvSpPr>
            <a:spLocks noGrp="1"/>
          </p:cNvSpPr>
          <p:nvPr>
            <p:ph type="title"/>
          </p:nvPr>
        </p:nvSpPr>
        <p:spPr/>
        <p:txBody>
          <a:bodyPr/>
          <a:lstStyle/>
          <a:p>
            <a:r>
              <a:rPr lang="en-US" dirty="0" smtClean="0"/>
              <a:t>Visualize </a:t>
            </a:r>
            <a:r>
              <a:rPr lang="en-US" dirty="0"/>
              <a:t>Workflow</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980725" y="-95003"/>
            <a:ext cx="5211275" cy="695300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896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611875" y="1155014"/>
            <a:ext cx="3237838" cy="3237838"/>
          </a:xfrm>
          <a:prstGeom prst="rect">
            <a:avLst/>
          </a:prstGeom>
        </p:spPr>
      </p:pic>
      <p:sp>
        <p:nvSpPr>
          <p:cNvPr id="2" name="Title 1"/>
          <p:cNvSpPr>
            <a:spLocks noGrp="1"/>
          </p:cNvSpPr>
          <p:nvPr>
            <p:ph type="title"/>
          </p:nvPr>
        </p:nvSpPr>
        <p:spPr/>
        <p:txBody>
          <a:bodyPr/>
          <a:lstStyle/>
          <a:p>
            <a:r>
              <a:rPr lang="en-US" dirty="0" smtClean="0">
                <a:latin typeface="EMprint" panose="020B0503020204020204" pitchFamily="34" charset="0"/>
              </a:rPr>
              <a:t>Team Types</a:t>
            </a:r>
            <a:endParaRPr lang="en-US" dirty="0">
              <a:latin typeface="EMprint" panose="020B0503020204020204" pitchFamily="34" charset="0"/>
            </a:endParaRPr>
          </a:p>
        </p:txBody>
      </p:sp>
      <p:sp>
        <p:nvSpPr>
          <p:cNvPr id="21" name="TextBox 20"/>
          <p:cNvSpPr txBox="1"/>
          <p:nvPr/>
        </p:nvSpPr>
        <p:spPr>
          <a:xfrm>
            <a:off x="2492802" y="1288160"/>
            <a:ext cx="1418253" cy="584775"/>
          </a:xfrm>
          <a:prstGeom prst="rect">
            <a:avLst/>
          </a:prstGeom>
          <a:noFill/>
        </p:spPr>
        <p:txBody>
          <a:bodyPr wrap="square" rtlCol="0">
            <a:spAutoFit/>
          </a:bodyPr>
          <a:lstStyle/>
          <a:p>
            <a:pPr algn="ctr"/>
            <a:r>
              <a:rPr lang="en-US" sz="1600" dirty="0">
                <a:latin typeface="EMprint" panose="020B0503020204020204" pitchFamily="34" charset="0"/>
              </a:rPr>
              <a:t>Command &amp; Control</a:t>
            </a:r>
          </a:p>
        </p:txBody>
      </p:sp>
      <p:sp>
        <p:nvSpPr>
          <p:cNvPr id="22" name="TextBox 21"/>
          <p:cNvSpPr txBox="1"/>
          <p:nvPr/>
        </p:nvSpPr>
        <p:spPr>
          <a:xfrm>
            <a:off x="2365368" y="4564765"/>
            <a:ext cx="3494436" cy="338554"/>
          </a:xfrm>
          <a:prstGeom prst="rect">
            <a:avLst/>
          </a:prstGeom>
          <a:noFill/>
        </p:spPr>
        <p:txBody>
          <a:bodyPr wrap="square" rtlCol="0">
            <a:spAutoFit/>
          </a:bodyPr>
          <a:lstStyle/>
          <a:p>
            <a:pPr algn="ctr"/>
            <a:r>
              <a:rPr lang="en-US" sz="1600" dirty="0">
                <a:latin typeface="EMprint" panose="020B0503020204020204" pitchFamily="34" charset="0"/>
              </a:rPr>
              <a:t>Management-directed team</a:t>
            </a:r>
          </a:p>
        </p:txBody>
      </p:sp>
      <p:sp>
        <p:nvSpPr>
          <p:cNvPr id="23" name="TextBox 22"/>
          <p:cNvSpPr txBox="1"/>
          <p:nvPr/>
        </p:nvSpPr>
        <p:spPr>
          <a:xfrm>
            <a:off x="7554987" y="2688233"/>
            <a:ext cx="1418253" cy="523220"/>
          </a:xfrm>
          <a:prstGeom prst="rect">
            <a:avLst/>
          </a:prstGeom>
          <a:noFill/>
        </p:spPr>
        <p:txBody>
          <a:bodyPr wrap="square" rtlCol="0">
            <a:spAutoFit/>
          </a:bodyPr>
          <a:lstStyle/>
          <a:p>
            <a:pPr algn="ctr"/>
            <a:r>
              <a:rPr lang="en-US" sz="1400" dirty="0">
                <a:latin typeface="EMprint" panose="020B0503020204020204" pitchFamily="34" charset="0"/>
              </a:rPr>
              <a:t>Self-Organizing team</a:t>
            </a:r>
          </a:p>
        </p:txBody>
      </p:sp>
      <p:sp>
        <p:nvSpPr>
          <p:cNvPr id="24" name="TextBox 23"/>
          <p:cNvSpPr txBox="1"/>
          <p:nvPr/>
        </p:nvSpPr>
        <p:spPr>
          <a:xfrm>
            <a:off x="6096001" y="3982370"/>
            <a:ext cx="1418253" cy="584775"/>
          </a:xfrm>
          <a:prstGeom prst="rect">
            <a:avLst/>
          </a:prstGeom>
          <a:noFill/>
        </p:spPr>
        <p:txBody>
          <a:bodyPr wrap="square" rtlCol="0">
            <a:spAutoFit/>
          </a:bodyPr>
          <a:lstStyle/>
          <a:p>
            <a:pPr algn="ctr"/>
            <a:r>
              <a:rPr lang="en-US" sz="1600" dirty="0">
                <a:latin typeface="EMprint" panose="020B0503020204020204" pitchFamily="34" charset="0"/>
              </a:rPr>
              <a:t>Servant Leadership</a:t>
            </a:r>
          </a:p>
        </p:txBody>
      </p:sp>
      <p:sp>
        <p:nvSpPr>
          <p:cNvPr id="25" name="TextBox 24"/>
          <p:cNvSpPr txBox="1"/>
          <p:nvPr/>
        </p:nvSpPr>
        <p:spPr>
          <a:xfrm>
            <a:off x="2804035" y="5161049"/>
            <a:ext cx="2497810"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2000" dirty="0">
                <a:latin typeface="EMprint" panose="020B0503020204020204" pitchFamily="34" charset="0"/>
              </a:rPr>
              <a:t>Traditional Team</a:t>
            </a:r>
          </a:p>
        </p:txBody>
      </p:sp>
      <p:sp>
        <p:nvSpPr>
          <p:cNvPr id="26" name="TextBox 25"/>
          <p:cNvSpPr txBox="1"/>
          <p:nvPr/>
        </p:nvSpPr>
        <p:spPr>
          <a:xfrm>
            <a:off x="7015207" y="5147105"/>
            <a:ext cx="2497810"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2000" dirty="0">
                <a:latin typeface="EMprint" panose="020B0503020204020204" pitchFamily="34" charset="0"/>
              </a:rPr>
              <a:t>Agile Team</a:t>
            </a:r>
          </a:p>
        </p:txBody>
      </p:sp>
      <p:pic>
        <p:nvPicPr>
          <p:cNvPr id="5" name="Picture 4"/>
          <p:cNvPicPr>
            <a:picLocks noChangeAspect="1"/>
          </p:cNvPicPr>
          <p:nvPr/>
        </p:nvPicPr>
        <p:blipFill>
          <a:blip r:embed="rId4"/>
          <a:stretch>
            <a:fillRect/>
          </a:stretch>
        </p:blipFill>
        <p:spPr>
          <a:xfrm>
            <a:off x="2739343" y="1288159"/>
            <a:ext cx="2627197" cy="3066622"/>
          </a:xfrm>
          <a:prstGeom prst="rect">
            <a:avLst/>
          </a:prstGeom>
        </p:spPr>
      </p:pic>
    </p:spTree>
    <p:extLst>
      <p:ext uri="{BB962C8B-B14F-4D97-AF65-F5344CB8AC3E}">
        <p14:creationId xmlns:p14="http://schemas.microsoft.com/office/powerpoint/2010/main" val="319317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Content Placeholder 37"/>
          <p:cNvPicPr>
            <a:picLocks noGrp="1" noChangeAspect="1"/>
          </p:cNvPicPr>
          <p:nvPr>
            <p:ph sz="quarter" idx="10"/>
          </p:nvPr>
        </p:nvPicPr>
        <p:blipFill>
          <a:blip r:embed="rId3"/>
          <a:stretch>
            <a:fillRect/>
          </a:stretch>
        </p:blipFill>
        <p:spPr>
          <a:xfrm>
            <a:off x="4359118" y="1742644"/>
            <a:ext cx="3138190" cy="1808948"/>
          </a:xfrm>
          <a:prstGeom prst="rect">
            <a:avLst/>
          </a:prstGeom>
        </p:spPr>
      </p:pic>
      <p:grpSp>
        <p:nvGrpSpPr>
          <p:cNvPr id="46" name="Group 45"/>
          <p:cNvGrpSpPr/>
          <p:nvPr/>
        </p:nvGrpSpPr>
        <p:grpSpPr>
          <a:xfrm>
            <a:off x="4279192" y="4342436"/>
            <a:ext cx="3303102" cy="1470754"/>
            <a:chOff x="2341950" y="4142868"/>
            <a:chExt cx="4128612" cy="1838324"/>
          </a:xfrm>
        </p:grpSpPr>
        <p:pic>
          <p:nvPicPr>
            <p:cNvPr id="39" name="Picture 3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37393" y="4142868"/>
              <a:ext cx="819150" cy="1828800"/>
            </a:xfrm>
            <a:prstGeom prst="rect">
              <a:avLst/>
            </a:prstGeom>
          </p:spPr>
        </p:pic>
        <p:pic>
          <p:nvPicPr>
            <p:cNvPr id="40" name="Picture 3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884362" y="4161917"/>
              <a:ext cx="762000" cy="1819275"/>
            </a:xfrm>
            <a:prstGeom prst="rect">
              <a:avLst/>
            </a:prstGeom>
          </p:spPr>
        </p:pic>
        <p:pic>
          <p:nvPicPr>
            <p:cNvPr id="41" name="Picture 4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16218" y="4180967"/>
              <a:ext cx="781051" cy="1790701"/>
            </a:xfrm>
            <a:prstGeom prst="rect">
              <a:avLst/>
            </a:prstGeom>
          </p:spPr>
        </p:pic>
        <p:pic>
          <p:nvPicPr>
            <p:cNvPr id="42" name="Picture 41"/>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51412" y="4142868"/>
              <a:ext cx="819150" cy="1828800"/>
            </a:xfrm>
            <a:prstGeom prst="rect">
              <a:avLst/>
            </a:prstGeom>
          </p:spPr>
        </p:pic>
        <p:pic>
          <p:nvPicPr>
            <p:cNvPr id="43" name="Picture 42"/>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41950" y="4142868"/>
              <a:ext cx="819150" cy="1828800"/>
            </a:xfrm>
            <a:prstGeom prst="rect">
              <a:avLst/>
            </a:prstGeom>
          </p:spPr>
        </p:pic>
      </p:grpSp>
      <p:sp>
        <p:nvSpPr>
          <p:cNvPr id="44" name="TextBox 43"/>
          <p:cNvSpPr txBox="1"/>
          <p:nvPr/>
        </p:nvSpPr>
        <p:spPr>
          <a:xfrm>
            <a:off x="4359118" y="3693024"/>
            <a:ext cx="3143250" cy="523220"/>
          </a:xfrm>
          <a:prstGeom prst="rect">
            <a:avLst/>
          </a:prstGeom>
          <a:noFill/>
        </p:spPr>
        <p:txBody>
          <a:bodyPr wrap="square" rtlCol="0">
            <a:spAutoFit/>
          </a:bodyPr>
          <a:lstStyle/>
          <a:p>
            <a:pPr algn="ctr"/>
            <a:r>
              <a:rPr lang="en-US" sz="2800" dirty="0">
                <a:latin typeface="EMprint" panose="020B0503020204020204" pitchFamily="34" charset="0"/>
              </a:rPr>
              <a:t>Kanban Board</a:t>
            </a:r>
          </a:p>
        </p:txBody>
      </p:sp>
      <p:sp>
        <p:nvSpPr>
          <p:cNvPr id="45" name="TextBox 44"/>
          <p:cNvSpPr txBox="1"/>
          <p:nvPr/>
        </p:nvSpPr>
        <p:spPr>
          <a:xfrm>
            <a:off x="4359118" y="5813190"/>
            <a:ext cx="3143250" cy="523220"/>
          </a:xfrm>
          <a:prstGeom prst="rect">
            <a:avLst/>
          </a:prstGeom>
          <a:noFill/>
        </p:spPr>
        <p:txBody>
          <a:bodyPr wrap="square" rtlCol="0">
            <a:spAutoFit/>
          </a:bodyPr>
          <a:lstStyle/>
          <a:p>
            <a:pPr algn="ctr"/>
            <a:r>
              <a:rPr lang="en-US" sz="2800" dirty="0">
                <a:latin typeface="EMprint" panose="020B0503020204020204" pitchFamily="34" charset="0"/>
              </a:rPr>
              <a:t>Kanban Team</a:t>
            </a:r>
          </a:p>
        </p:txBody>
      </p:sp>
      <p:cxnSp>
        <p:nvCxnSpPr>
          <p:cNvPr id="3" name="Straight Arrow Connector 2"/>
          <p:cNvCxnSpPr/>
          <p:nvPr/>
        </p:nvCxnSpPr>
        <p:spPr>
          <a:xfrm>
            <a:off x="3124201" y="1395664"/>
            <a:ext cx="950495" cy="7700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313253" y="629878"/>
            <a:ext cx="793151" cy="785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7684169" y="1415138"/>
            <a:ext cx="998620" cy="750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69810" y="106658"/>
            <a:ext cx="2975421" cy="461665"/>
          </a:xfrm>
          <a:prstGeom prst="rect">
            <a:avLst/>
          </a:prstGeom>
          <a:noFill/>
        </p:spPr>
        <p:txBody>
          <a:bodyPr wrap="square" rtlCol="0">
            <a:spAutoFit/>
          </a:bodyPr>
          <a:lstStyle/>
          <a:p>
            <a:pPr algn="ctr"/>
            <a:r>
              <a:rPr lang="en-US" sz="2400" dirty="0">
                <a:latin typeface="EMprint" panose="020B0503020204020204" pitchFamily="34" charset="0"/>
              </a:rPr>
              <a:t>Project work</a:t>
            </a:r>
          </a:p>
        </p:txBody>
      </p:sp>
      <p:sp>
        <p:nvSpPr>
          <p:cNvPr id="19" name="TextBox 18"/>
          <p:cNvSpPr txBox="1"/>
          <p:nvPr/>
        </p:nvSpPr>
        <p:spPr>
          <a:xfrm>
            <a:off x="1631453" y="870903"/>
            <a:ext cx="2975421" cy="461665"/>
          </a:xfrm>
          <a:prstGeom prst="rect">
            <a:avLst/>
          </a:prstGeom>
          <a:noFill/>
        </p:spPr>
        <p:txBody>
          <a:bodyPr wrap="square" rtlCol="0">
            <a:spAutoFit/>
          </a:bodyPr>
          <a:lstStyle/>
          <a:p>
            <a:pPr algn="ctr"/>
            <a:r>
              <a:rPr lang="en-US" sz="2400" dirty="0">
                <a:latin typeface="EMprint" panose="020B0503020204020204" pitchFamily="34" charset="0"/>
              </a:rPr>
              <a:t>SharePoint List</a:t>
            </a:r>
          </a:p>
        </p:txBody>
      </p:sp>
      <p:sp>
        <p:nvSpPr>
          <p:cNvPr id="20" name="TextBox 19"/>
          <p:cNvSpPr txBox="1"/>
          <p:nvPr/>
        </p:nvSpPr>
        <p:spPr>
          <a:xfrm>
            <a:off x="7424456" y="584142"/>
            <a:ext cx="2975421" cy="830997"/>
          </a:xfrm>
          <a:prstGeom prst="rect">
            <a:avLst/>
          </a:prstGeom>
          <a:noFill/>
        </p:spPr>
        <p:txBody>
          <a:bodyPr wrap="square" rtlCol="0">
            <a:spAutoFit/>
          </a:bodyPr>
          <a:lstStyle/>
          <a:p>
            <a:pPr algn="ctr"/>
            <a:r>
              <a:rPr lang="en-US" sz="2400" dirty="0">
                <a:latin typeface="EMprint" panose="020B0503020204020204" pitchFamily="34" charset="0"/>
              </a:rPr>
              <a:t>INC or WO via </a:t>
            </a:r>
            <a:br>
              <a:rPr lang="en-US" sz="2400" dirty="0">
                <a:latin typeface="EMprint" panose="020B0503020204020204" pitchFamily="34" charset="0"/>
              </a:rPr>
            </a:br>
            <a:r>
              <a:rPr lang="en-US" sz="2400" dirty="0">
                <a:latin typeface="EMprint" panose="020B0503020204020204" pitchFamily="34" charset="0"/>
              </a:rPr>
              <a:t>emails, phone calls</a:t>
            </a:r>
          </a:p>
        </p:txBody>
      </p:sp>
      <p:cxnSp>
        <p:nvCxnSpPr>
          <p:cNvPr id="21" name="Straight Arrow Connector 20"/>
          <p:cNvCxnSpPr/>
          <p:nvPr/>
        </p:nvCxnSpPr>
        <p:spPr>
          <a:xfrm>
            <a:off x="4660794" y="629877"/>
            <a:ext cx="641122" cy="7657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24201" y="106658"/>
            <a:ext cx="2975421" cy="461665"/>
          </a:xfrm>
          <a:prstGeom prst="rect">
            <a:avLst/>
          </a:prstGeom>
          <a:noFill/>
        </p:spPr>
        <p:txBody>
          <a:bodyPr wrap="square" rtlCol="0">
            <a:spAutoFit/>
          </a:bodyPr>
          <a:lstStyle/>
          <a:p>
            <a:pPr algn="ctr"/>
            <a:r>
              <a:rPr lang="en-US" sz="2400" dirty="0">
                <a:latin typeface="EMprint" panose="020B0503020204020204" pitchFamily="34" charset="0"/>
              </a:rPr>
              <a:t>ITSM</a:t>
            </a:r>
          </a:p>
        </p:txBody>
      </p:sp>
    </p:spTree>
    <p:extLst>
      <p:ext uri="{BB962C8B-B14F-4D97-AF65-F5344CB8AC3E}">
        <p14:creationId xmlns:p14="http://schemas.microsoft.com/office/powerpoint/2010/main" val="341425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7" grpId="0"/>
      <p:bldP spid="19" grpId="0"/>
      <p:bldP spid="20"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Workflow</a:t>
            </a:r>
          </a:p>
        </p:txBody>
      </p:sp>
      <p:cxnSp>
        <p:nvCxnSpPr>
          <p:cNvPr id="62" name="Straight Connector 61"/>
          <p:cNvCxnSpPr/>
          <p:nvPr/>
        </p:nvCxnSpPr>
        <p:spPr>
          <a:xfrm>
            <a:off x="4057924" y="2180981"/>
            <a:ext cx="21317" cy="4077248"/>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6702778" y="2205827"/>
            <a:ext cx="0" cy="4052402"/>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9300188" y="2180982"/>
            <a:ext cx="26129" cy="408516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flipV="1">
            <a:off x="1497281" y="3155782"/>
            <a:ext cx="9144000" cy="22860"/>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8005029" y="2205827"/>
            <a:ext cx="9518" cy="4052402"/>
          </a:xfrm>
          <a:prstGeom prst="line">
            <a:avLst/>
          </a:prstGeom>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2740746" y="2345217"/>
            <a:ext cx="1311760"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p:txBody>
      </p:sp>
      <p:sp>
        <p:nvSpPr>
          <p:cNvPr id="69" name="TextBox 68"/>
          <p:cNvSpPr txBox="1"/>
          <p:nvPr/>
        </p:nvSpPr>
        <p:spPr>
          <a:xfrm>
            <a:off x="4052514" y="2345216"/>
            <a:ext cx="1311766"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p:txBody>
      </p:sp>
      <p:sp>
        <p:nvSpPr>
          <p:cNvPr id="70" name="TextBox 69"/>
          <p:cNvSpPr txBox="1"/>
          <p:nvPr/>
        </p:nvSpPr>
        <p:spPr>
          <a:xfrm>
            <a:off x="5364289" y="2345216"/>
            <a:ext cx="131176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p:txBody>
      </p:sp>
      <p:sp>
        <p:nvSpPr>
          <p:cNvPr id="71" name="TextBox 70"/>
          <p:cNvSpPr txBox="1"/>
          <p:nvPr/>
        </p:nvSpPr>
        <p:spPr>
          <a:xfrm>
            <a:off x="6676058" y="2345216"/>
            <a:ext cx="1311765"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p:txBody>
      </p:sp>
      <p:sp>
        <p:nvSpPr>
          <p:cNvPr id="72" name="TextBox 71"/>
          <p:cNvSpPr txBox="1"/>
          <p:nvPr/>
        </p:nvSpPr>
        <p:spPr>
          <a:xfrm>
            <a:off x="9299584" y="2345217"/>
            <a:ext cx="1341696"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cxnSp>
        <p:nvCxnSpPr>
          <p:cNvPr id="25" name="Straight Connector 24"/>
          <p:cNvCxnSpPr/>
          <p:nvPr/>
        </p:nvCxnSpPr>
        <p:spPr>
          <a:xfrm flipH="1">
            <a:off x="5391009" y="2205827"/>
            <a:ext cx="8902" cy="4052402"/>
          </a:xfrm>
          <a:prstGeom prst="line">
            <a:avLst/>
          </a:prstGeom>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7987823" y="2345216"/>
            <a:ext cx="1311767"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p:txBody>
      </p:sp>
      <p:cxnSp>
        <p:nvCxnSpPr>
          <p:cNvPr id="31" name="Straight Connector 30"/>
          <p:cNvCxnSpPr/>
          <p:nvPr/>
        </p:nvCxnSpPr>
        <p:spPr>
          <a:xfrm>
            <a:off x="2767471" y="2239964"/>
            <a:ext cx="0" cy="4026186"/>
          </a:xfrm>
          <a:prstGeom prst="line">
            <a:avLst/>
          </a:prstGeom>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1706880" y="2337972"/>
            <a:ext cx="103385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grpSp>
        <p:nvGrpSpPr>
          <p:cNvPr id="35" name="Group 34"/>
          <p:cNvGrpSpPr/>
          <p:nvPr/>
        </p:nvGrpSpPr>
        <p:grpSpPr>
          <a:xfrm>
            <a:off x="2895735" y="4707879"/>
            <a:ext cx="1106727" cy="1577407"/>
            <a:chOff x="533555" y="3194255"/>
            <a:chExt cx="1661386" cy="2723133"/>
          </a:xfrm>
        </p:grpSpPr>
        <p:pic>
          <p:nvPicPr>
            <p:cNvPr id="36" name="Picture 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5800" y="3194255"/>
              <a:ext cx="1331609" cy="164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533555" y="4801604"/>
              <a:ext cx="1661386" cy="1115784"/>
            </a:xfrm>
            <a:prstGeom prst="rect">
              <a:avLst/>
            </a:prstGeom>
            <a:noFill/>
          </p:spPr>
          <p:txBody>
            <a:bodyPr wrap="square" rtlCol="0">
              <a:spAutoFit/>
            </a:bodyPr>
            <a:lstStyle/>
            <a:p>
              <a:pPr algn="ctr">
                <a:defRPr/>
              </a:pPr>
              <a:r>
                <a:rPr lang="en-US" kern="0" dirty="0">
                  <a:solidFill>
                    <a:prstClr val="black"/>
                  </a:solidFill>
                </a:rPr>
                <a:t>Power User</a:t>
              </a:r>
            </a:p>
          </p:txBody>
        </p:sp>
      </p:grpSp>
      <p:grpSp>
        <p:nvGrpSpPr>
          <p:cNvPr id="38" name="Group 37"/>
          <p:cNvGrpSpPr/>
          <p:nvPr/>
        </p:nvGrpSpPr>
        <p:grpSpPr>
          <a:xfrm>
            <a:off x="4162031" y="4707878"/>
            <a:ext cx="1199064" cy="1281134"/>
            <a:chOff x="3070788" y="4572097"/>
            <a:chExt cx="1798428" cy="1921520"/>
          </a:xfrm>
        </p:grpSpPr>
        <p:pic>
          <p:nvPicPr>
            <p:cNvPr id="39" name="Picture 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2734" y="4572097"/>
              <a:ext cx="954527" cy="1490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TextBox 39"/>
            <p:cNvSpPr txBox="1"/>
            <p:nvPr/>
          </p:nvSpPr>
          <p:spPr>
            <a:xfrm>
              <a:off x="3070788" y="5939671"/>
              <a:ext cx="1798428" cy="553946"/>
            </a:xfrm>
            <a:prstGeom prst="rect">
              <a:avLst/>
            </a:prstGeom>
            <a:noFill/>
          </p:spPr>
          <p:txBody>
            <a:bodyPr wrap="square" rtlCol="0">
              <a:spAutoFit/>
            </a:bodyPr>
            <a:lstStyle/>
            <a:p>
              <a:pPr algn="ctr">
                <a:defRPr/>
              </a:pPr>
              <a:r>
                <a:rPr lang="en-US" kern="0" dirty="0">
                  <a:solidFill>
                    <a:prstClr val="black"/>
                  </a:solidFill>
                </a:rPr>
                <a:t>Designer</a:t>
              </a:r>
            </a:p>
          </p:txBody>
        </p:sp>
      </p:grpSp>
      <p:grpSp>
        <p:nvGrpSpPr>
          <p:cNvPr id="41" name="Group 40"/>
          <p:cNvGrpSpPr/>
          <p:nvPr/>
        </p:nvGrpSpPr>
        <p:grpSpPr>
          <a:xfrm>
            <a:off x="5399912" y="4699163"/>
            <a:ext cx="1311173" cy="1263374"/>
            <a:chOff x="6094106" y="3810000"/>
            <a:chExt cx="2248952" cy="2493775"/>
          </a:xfrm>
        </p:grpSpPr>
        <p:pic>
          <p:nvPicPr>
            <p:cNvPr id="42" name="Picture 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95197" y="3810000"/>
              <a:ext cx="1123331" cy="189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2"/>
            <p:cNvSpPr txBox="1"/>
            <p:nvPr/>
          </p:nvSpPr>
          <p:spPr>
            <a:xfrm>
              <a:off x="6094106" y="5574750"/>
              <a:ext cx="2248952" cy="729025"/>
            </a:xfrm>
            <a:prstGeom prst="rect">
              <a:avLst/>
            </a:prstGeom>
            <a:noFill/>
          </p:spPr>
          <p:txBody>
            <a:bodyPr wrap="square" rtlCol="0">
              <a:spAutoFit/>
            </a:bodyPr>
            <a:lstStyle/>
            <a:p>
              <a:pPr algn="ctr">
                <a:defRPr/>
              </a:pPr>
              <a:r>
                <a:rPr lang="en-US" kern="0" dirty="0">
                  <a:solidFill>
                    <a:prstClr val="black"/>
                  </a:solidFill>
                </a:rPr>
                <a:t>Developer</a:t>
              </a:r>
            </a:p>
          </p:txBody>
        </p:sp>
      </p:grpSp>
      <p:grpSp>
        <p:nvGrpSpPr>
          <p:cNvPr id="44" name="Group 43"/>
          <p:cNvGrpSpPr/>
          <p:nvPr/>
        </p:nvGrpSpPr>
        <p:grpSpPr>
          <a:xfrm>
            <a:off x="6774088" y="4707878"/>
            <a:ext cx="1199064" cy="1281134"/>
            <a:chOff x="3070788" y="4572097"/>
            <a:chExt cx="1798428" cy="1921520"/>
          </a:xfrm>
        </p:grpSpPr>
        <p:pic>
          <p:nvPicPr>
            <p:cNvPr id="45" name="Picture 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2734" y="4572097"/>
              <a:ext cx="954527" cy="1490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TextBox 45"/>
            <p:cNvSpPr txBox="1"/>
            <p:nvPr/>
          </p:nvSpPr>
          <p:spPr>
            <a:xfrm>
              <a:off x="3070788" y="5939671"/>
              <a:ext cx="1798428" cy="553946"/>
            </a:xfrm>
            <a:prstGeom prst="rect">
              <a:avLst/>
            </a:prstGeom>
            <a:noFill/>
          </p:spPr>
          <p:txBody>
            <a:bodyPr wrap="square" rtlCol="0">
              <a:spAutoFit/>
            </a:bodyPr>
            <a:lstStyle/>
            <a:p>
              <a:pPr algn="ctr">
                <a:defRPr/>
              </a:pPr>
              <a:r>
                <a:rPr lang="en-US" kern="0" dirty="0">
                  <a:solidFill>
                    <a:prstClr val="black"/>
                  </a:solidFill>
                </a:rPr>
                <a:t>Designer</a:t>
              </a:r>
            </a:p>
          </p:txBody>
        </p:sp>
      </p:grpSp>
      <p:cxnSp>
        <p:nvCxnSpPr>
          <p:cNvPr id="96" name="Straight Connector 95"/>
          <p:cNvCxnSpPr/>
          <p:nvPr/>
        </p:nvCxnSpPr>
        <p:spPr>
          <a:xfrm flipV="1">
            <a:off x="1497281" y="2182967"/>
            <a:ext cx="9144000" cy="22860"/>
          </a:xfrm>
          <a:prstGeom prst="line">
            <a:avLst/>
          </a:prstGeom>
        </p:spPr>
        <p:style>
          <a:lnRef idx="2">
            <a:schemeClr val="dk1"/>
          </a:lnRef>
          <a:fillRef idx="0">
            <a:schemeClr val="dk1"/>
          </a:fillRef>
          <a:effectRef idx="1">
            <a:schemeClr val="dk1"/>
          </a:effectRef>
          <a:fontRef idx="minor">
            <a:schemeClr val="tx1"/>
          </a:fontRef>
        </p:style>
      </p:cxnSp>
      <p:grpSp>
        <p:nvGrpSpPr>
          <p:cNvPr id="4" name="Group 3"/>
          <p:cNvGrpSpPr/>
          <p:nvPr/>
        </p:nvGrpSpPr>
        <p:grpSpPr>
          <a:xfrm>
            <a:off x="6338436" y="472802"/>
            <a:ext cx="2894467" cy="1363341"/>
            <a:chOff x="4814435" y="472801"/>
            <a:chExt cx="2894467" cy="1363341"/>
          </a:xfrm>
        </p:grpSpPr>
        <p:grpSp>
          <p:nvGrpSpPr>
            <p:cNvPr id="5" name="Group 4"/>
            <p:cNvGrpSpPr/>
            <p:nvPr/>
          </p:nvGrpSpPr>
          <p:grpSpPr>
            <a:xfrm>
              <a:off x="4814435" y="637993"/>
              <a:ext cx="2894467" cy="1198149"/>
              <a:chOff x="7816635" y="4594244"/>
              <a:chExt cx="2894467" cy="1198149"/>
            </a:xfrm>
          </p:grpSpPr>
          <p:pic>
            <p:nvPicPr>
              <p:cNvPr id="56" name="Picture 55"/>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99825" y="4594244"/>
                <a:ext cx="782857" cy="784151"/>
              </a:xfrm>
              <a:prstGeom prst="rect">
                <a:avLst/>
              </a:prstGeom>
            </p:spPr>
          </p:pic>
          <p:sp>
            <p:nvSpPr>
              <p:cNvPr id="57" name="TextBox 56"/>
              <p:cNvSpPr txBox="1"/>
              <p:nvPr/>
            </p:nvSpPr>
            <p:spPr>
              <a:xfrm>
                <a:off x="7816635" y="5417098"/>
                <a:ext cx="1606060" cy="369332"/>
              </a:xfrm>
              <a:prstGeom prst="rect">
                <a:avLst/>
              </a:prstGeom>
              <a:noFill/>
            </p:spPr>
            <p:txBody>
              <a:bodyPr wrap="square" rtlCol="0">
                <a:spAutoFit/>
              </a:bodyPr>
              <a:lstStyle/>
              <a:p>
                <a:pPr algn="ctr">
                  <a:defRPr/>
                </a:pPr>
                <a:r>
                  <a:rPr lang="en-US" kern="0" dirty="0">
                    <a:solidFill>
                      <a:prstClr val="black"/>
                    </a:solidFill>
                  </a:rPr>
                  <a:t>Manager</a:t>
                </a:r>
              </a:p>
            </p:txBody>
          </p:sp>
          <p:sp>
            <p:nvSpPr>
              <p:cNvPr id="102" name="TextBox 101"/>
              <p:cNvSpPr txBox="1"/>
              <p:nvPr/>
            </p:nvSpPr>
            <p:spPr>
              <a:xfrm>
                <a:off x="9105042" y="5423061"/>
                <a:ext cx="1606060" cy="369332"/>
              </a:xfrm>
              <a:prstGeom prst="rect">
                <a:avLst/>
              </a:prstGeom>
              <a:noFill/>
            </p:spPr>
            <p:txBody>
              <a:bodyPr wrap="square" rtlCol="0">
                <a:spAutoFit/>
              </a:bodyPr>
              <a:lstStyle/>
              <a:p>
                <a:pPr algn="ctr">
                  <a:defRPr/>
                </a:pPr>
                <a:r>
                  <a:rPr lang="en-US" kern="0" dirty="0">
                    <a:solidFill>
                      <a:prstClr val="black"/>
                    </a:solidFill>
                  </a:rPr>
                  <a:t>Stakeholders</a:t>
                </a:r>
              </a:p>
            </p:txBody>
          </p:sp>
        </p:grpSp>
        <p:pic>
          <p:nvPicPr>
            <p:cNvPr id="107" name="Picture 106"/>
            <p:cNvPicPr>
              <a:picLocks noChangeAspect="1"/>
            </p:cNvPicPr>
            <p:nvPr/>
          </p:nvPicPr>
          <p:blipFill rotWithShape="1">
            <a:blip r:embed="rId7" cstate="screen">
              <a:clrChange>
                <a:clrFrom>
                  <a:srgbClr val="FFFFF7"/>
                </a:clrFrom>
                <a:clrTo>
                  <a:srgbClr val="FFFFF7">
                    <a:alpha val="0"/>
                  </a:srgbClr>
                </a:clrTo>
              </a:clrChange>
              <a:extLst>
                <a:ext uri="{28A0092B-C50C-407E-A947-70E740481C1C}">
                  <a14:useLocalDpi xmlns:a14="http://schemas.microsoft.com/office/drawing/2010/main"/>
                </a:ext>
              </a:extLst>
            </a:blip>
            <a:srcRect/>
            <a:stretch/>
          </p:blipFill>
          <p:spPr>
            <a:xfrm>
              <a:off x="6268366" y="472801"/>
              <a:ext cx="1275012" cy="944567"/>
            </a:xfrm>
            <a:prstGeom prst="rect">
              <a:avLst/>
            </a:prstGeom>
          </p:spPr>
        </p:pic>
      </p:grpSp>
      <p:grpSp>
        <p:nvGrpSpPr>
          <p:cNvPr id="3" name="Group 2"/>
          <p:cNvGrpSpPr/>
          <p:nvPr/>
        </p:nvGrpSpPr>
        <p:grpSpPr>
          <a:xfrm>
            <a:off x="8148447" y="4649350"/>
            <a:ext cx="1106727" cy="1635930"/>
            <a:chOff x="6624446" y="4649350"/>
            <a:chExt cx="1106727" cy="1635930"/>
          </a:xfrm>
        </p:grpSpPr>
        <p:sp>
          <p:nvSpPr>
            <p:cNvPr id="49" name="TextBox 48"/>
            <p:cNvSpPr txBox="1"/>
            <p:nvPr/>
          </p:nvSpPr>
          <p:spPr>
            <a:xfrm>
              <a:off x="6624446" y="5638949"/>
              <a:ext cx="1106727" cy="646331"/>
            </a:xfrm>
            <a:prstGeom prst="rect">
              <a:avLst/>
            </a:prstGeom>
            <a:noFill/>
          </p:spPr>
          <p:txBody>
            <a:bodyPr wrap="square" rtlCol="0">
              <a:spAutoFit/>
            </a:bodyPr>
            <a:lstStyle/>
            <a:p>
              <a:pPr algn="ctr">
                <a:defRPr/>
              </a:pPr>
              <a:r>
                <a:rPr lang="en-US" kern="0" dirty="0">
                  <a:solidFill>
                    <a:prstClr val="black"/>
                  </a:solidFill>
                </a:rPr>
                <a:t>Business User</a:t>
              </a:r>
            </a:p>
          </p:txBody>
        </p:sp>
        <p:pic>
          <p:nvPicPr>
            <p:cNvPr id="108" name="Picture 107"/>
            <p:cNvPicPr>
              <a:picLocks noChangeAspect="1"/>
            </p:cNvPicPr>
            <p:nvPr/>
          </p:nvPicPr>
          <p:blipFill rotWithShape="1">
            <a:blip r:embed="rId8" cstate="screen">
              <a:clrChange>
                <a:clrFrom>
                  <a:srgbClr val="FFFFF7"/>
                </a:clrFrom>
                <a:clrTo>
                  <a:srgbClr val="FFFFF7">
                    <a:alpha val="0"/>
                  </a:srgbClr>
                </a:clrTo>
              </a:clrChange>
              <a:extLst>
                <a:ext uri="{28A0092B-C50C-407E-A947-70E740481C1C}">
                  <a14:useLocalDpi xmlns:a14="http://schemas.microsoft.com/office/drawing/2010/main"/>
                </a:ext>
              </a:extLst>
            </a:blip>
            <a:srcRect/>
            <a:stretch/>
          </p:blipFill>
          <p:spPr>
            <a:xfrm>
              <a:off x="6829126" y="4649350"/>
              <a:ext cx="760285" cy="1008838"/>
            </a:xfrm>
            <a:prstGeom prst="rect">
              <a:avLst/>
            </a:prstGeom>
          </p:spPr>
        </p:pic>
      </p:grpSp>
    </p:spTree>
    <p:extLst>
      <p:ext uri="{BB962C8B-B14F-4D97-AF65-F5344CB8AC3E}">
        <p14:creationId xmlns:p14="http://schemas.microsoft.com/office/powerpoint/2010/main" val="1797926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P spid="29"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1846580" y="1626467"/>
            <a:ext cx="8892540"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881453" y="856238"/>
            <a:ext cx="0" cy="5498843"/>
          </a:xfrm>
          <a:prstGeom prst="line">
            <a:avLst/>
          </a:prstGeom>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a:bodyPr>
          <a:lstStyle/>
          <a:p>
            <a:r>
              <a:rPr lang="en-US" dirty="0"/>
              <a:t>Visualize </a:t>
            </a:r>
            <a:r>
              <a:rPr lang="en-US" dirty="0" smtClean="0"/>
              <a:t>Workflow – Priority &amp; Blockers</a:t>
            </a:r>
            <a:endParaRPr lang="en-US" dirty="0"/>
          </a:p>
        </p:txBody>
      </p:sp>
      <p:cxnSp>
        <p:nvCxnSpPr>
          <p:cNvPr id="62" name="Straight Connector 61"/>
          <p:cNvCxnSpPr/>
          <p:nvPr/>
        </p:nvCxnSpPr>
        <p:spPr>
          <a:xfrm>
            <a:off x="4152814" y="856238"/>
            <a:ext cx="0" cy="5498843"/>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6695536" y="856238"/>
            <a:ext cx="0" cy="5498843"/>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9238258" y="856238"/>
            <a:ext cx="0" cy="5498843"/>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7966897" y="925550"/>
            <a:ext cx="0" cy="5468781"/>
          </a:xfrm>
          <a:prstGeom prst="line">
            <a:avLst/>
          </a:prstGeom>
        </p:spPr>
        <p:style>
          <a:lnRef idx="2">
            <a:schemeClr val="dk1"/>
          </a:lnRef>
          <a:fillRef idx="0">
            <a:schemeClr val="dk1"/>
          </a:fillRef>
          <a:effectRef idx="1">
            <a:schemeClr val="dk1"/>
          </a:effectRef>
          <a:fontRef idx="minor">
            <a:schemeClr val="tx1"/>
          </a:fontRef>
        </p:style>
      </p:cxnSp>
      <p:sp>
        <p:nvSpPr>
          <p:cNvPr id="68" name="TextBox 67"/>
          <p:cNvSpPr txBox="1"/>
          <p:nvPr/>
        </p:nvSpPr>
        <p:spPr>
          <a:xfrm>
            <a:off x="1524000" y="965482"/>
            <a:ext cx="155955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sp>
        <p:nvSpPr>
          <p:cNvPr id="69" name="TextBox 68"/>
          <p:cNvSpPr txBox="1"/>
          <p:nvPr/>
        </p:nvSpPr>
        <p:spPr>
          <a:xfrm>
            <a:off x="4129659" y="965482"/>
            <a:ext cx="127029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p:txBody>
      </p:sp>
      <p:sp>
        <p:nvSpPr>
          <p:cNvPr id="70" name="TextBox 69"/>
          <p:cNvSpPr txBox="1"/>
          <p:nvPr/>
        </p:nvSpPr>
        <p:spPr>
          <a:xfrm>
            <a:off x="5443497" y="965482"/>
            <a:ext cx="1252034"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p:txBody>
      </p:sp>
      <p:sp>
        <p:nvSpPr>
          <p:cNvPr id="71" name="TextBox 70"/>
          <p:cNvSpPr txBox="1"/>
          <p:nvPr/>
        </p:nvSpPr>
        <p:spPr>
          <a:xfrm>
            <a:off x="6695535" y="965482"/>
            <a:ext cx="1271361"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p:txBody>
      </p:sp>
      <p:sp>
        <p:nvSpPr>
          <p:cNvPr id="72" name="TextBox 71"/>
          <p:cNvSpPr txBox="1"/>
          <p:nvPr/>
        </p:nvSpPr>
        <p:spPr>
          <a:xfrm>
            <a:off x="9238258" y="965482"/>
            <a:ext cx="1328142"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sp>
        <p:nvSpPr>
          <p:cNvPr id="73" name="Rectangle 72"/>
          <p:cNvSpPr/>
          <p:nvPr/>
        </p:nvSpPr>
        <p:spPr>
          <a:xfrm>
            <a:off x="1885806" y="1909179"/>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4/21</a:t>
            </a:r>
          </a:p>
          <a:p>
            <a:pPr algn="ctr"/>
            <a:r>
              <a:rPr lang="en-US" sz="1600" dirty="0">
                <a:latin typeface="MV Boli" panose="02000500030200090000" pitchFamily="2" charset="0"/>
                <a:cs typeface="MV Boli" panose="02000500030200090000" pitchFamily="2" charset="0"/>
              </a:rPr>
              <a:t>Work 4</a:t>
            </a:r>
          </a:p>
          <a:p>
            <a:pPr algn="ctr"/>
            <a:endParaRPr lang="th-TH" sz="1600" dirty="0">
              <a:latin typeface="MV Boli" panose="02000500030200090000" pitchFamily="2" charset="0"/>
              <a:cs typeface="MV Boli" panose="02000500030200090000" pitchFamily="2" charset="0"/>
            </a:endParaRPr>
          </a:p>
        </p:txBody>
      </p:sp>
      <p:sp>
        <p:nvSpPr>
          <p:cNvPr id="74" name="Rectangle 73"/>
          <p:cNvSpPr/>
          <p:nvPr/>
        </p:nvSpPr>
        <p:spPr>
          <a:xfrm>
            <a:off x="5565655" y="3316216"/>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5/1</a:t>
            </a:r>
          </a:p>
          <a:p>
            <a:pPr algn="ctr"/>
            <a:r>
              <a:rPr lang="en-US" sz="1600" dirty="0">
                <a:latin typeface="MV Boli" panose="02000500030200090000" pitchFamily="2" charset="0"/>
                <a:cs typeface="MV Boli" panose="02000500030200090000" pitchFamily="2" charset="0"/>
              </a:rPr>
              <a:t>Work 3</a:t>
            </a:r>
          </a:p>
          <a:p>
            <a:pPr algn="ctr"/>
            <a:r>
              <a:rPr lang="en-US" sz="1600" dirty="0">
                <a:solidFill>
                  <a:srgbClr val="0070C0"/>
                </a:solidFill>
                <a:latin typeface="MV Boli" panose="02000500030200090000" pitchFamily="2" charset="0"/>
                <a:cs typeface="MV Boli" panose="02000500030200090000" pitchFamily="2" charset="0"/>
              </a:rPr>
              <a:t>Mike</a:t>
            </a:r>
          </a:p>
        </p:txBody>
      </p:sp>
      <p:sp>
        <p:nvSpPr>
          <p:cNvPr id="75" name="Rectangle 74"/>
          <p:cNvSpPr/>
          <p:nvPr/>
        </p:nvSpPr>
        <p:spPr>
          <a:xfrm>
            <a:off x="6752240" y="2435263"/>
            <a:ext cx="1041415" cy="88095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3/27</a:t>
            </a:r>
          </a:p>
          <a:p>
            <a:pPr algn="ctr"/>
            <a:r>
              <a:rPr lang="en-US" sz="1600" dirty="0">
                <a:latin typeface="MV Boli" panose="02000500030200090000" pitchFamily="2" charset="0"/>
                <a:cs typeface="MV Boli" panose="02000500030200090000" pitchFamily="2" charset="0"/>
              </a:rPr>
              <a:t>Work 2</a:t>
            </a:r>
          </a:p>
          <a:p>
            <a:pPr algn="ctr"/>
            <a:r>
              <a:rPr lang="en-US" sz="1600" dirty="0">
                <a:solidFill>
                  <a:srgbClr val="0070C0"/>
                </a:solidFill>
                <a:latin typeface="MV Boli" panose="02000500030200090000" pitchFamily="2" charset="0"/>
                <a:cs typeface="MV Boli" panose="02000500030200090000" pitchFamily="2" charset="0"/>
              </a:rPr>
              <a:t>John</a:t>
            </a:r>
          </a:p>
        </p:txBody>
      </p:sp>
      <p:sp>
        <p:nvSpPr>
          <p:cNvPr id="76" name="Rectangle 75"/>
          <p:cNvSpPr/>
          <p:nvPr/>
        </p:nvSpPr>
        <p:spPr>
          <a:xfrm>
            <a:off x="9317406" y="2476809"/>
            <a:ext cx="1041415" cy="88095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4/13</a:t>
            </a:r>
          </a:p>
          <a:p>
            <a:pPr algn="ctr"/>
            <a:r>
              <a:rPr lang="en-US" sz="1600" dirty="0">
                <a:latin typeface="MV Boli" panose="02000500030200090000" pitchFamily="2" charset="0"/>
                <a:cs typeface="MV Boli" panose="02000500030200090000" pitchFamily="2" charset="0"/>
              </a:rPr>
              <a:t>Work 1</a:t>
            </a:r>
          </a:p>
        </p:txBody>
      </p:sp>
      <p:sp>
        <p:nvSpPr>
          <p:cNvPr id="77" name="Rectangle 76"/>
          <p:cNvSpPr/>
          <p:nvPr/>
        </p:nvSpPr>
        <p:spPr>
          <a:xfrm>
            <a:off x="5516327" y="2308063"/>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4/15</a:t>
            </a:r>
          </a:p>
          <a:p>
            <a:pPr algn="ctr"/>
            <a:r>
              <a:rPr lang="en-US" sz="1600" dirty="0">
                <a:latin typeface="MV Boli" panose="02000500030200090000" pitchFamily="2" charset="0"/>
                <a:cs typeface="MV Boli" panose="02000500030200090000" pitchFamily="2" charset="0"/>
              </a:rPr>
              <a:t>Work 7</a:t>
            </a:r>
          </a:p>
          <a:p>
            <a:pPr algn="ctr"/>
            <a:r>
              <a:rPr lang="en-US" sz="1600" dirty="0">
                <a:solidFill>
                  <a:srgbClr val="0070C0"/>
                </a:solidFill>
                <a:latin typeface="MV Boli" panose="02000500030200090000" pitchFamily="2" charset="0"/>
                <a:cs typeface="MV Boli" panose="02000500030200090000" pitchFamily="2" charset="0"/>
              </a:rPr>
              <a:t>Mike</a:t>
            </a:r>
          </a:p>
        </p:txBody>
      </p:sp>
      <p:sp>
        <p:nvSpPr>
          <p:cNvPr id="79" name="Rectangle 78"/>
          <p:cNvSpPr/>
          <p:nvPr/>
        </p:nvSpPr>
        <p:spPr>
          <a:xfrm>
            <a:off x="5445587" y="4214698"/>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4/23</a:t>
            </a:r>
          </a:p>
          <a:p>
            <a:pPr algn="ctr"/>
            <a:r>
              <a:rPr lang="en-US" sz="1600" dirty="0">
                <a:latin typeface="MV Boli" panose="02000500030200090000" pitchFamily="2" charset="0"/>
                <a:cs typeface="MV Boli" panose="02000500030200090000" pitchFamily="2" charset="0"/>
              </a:rPr>
              <a:t>Work 5</a:t>
            </a:r>
          </a:p>
          <a:p>
            <a:pPr algn="ctr"/>
            <a:r>
              <a:rPr lang="en-US" sz="1600" dirty="0">
                <a:solidFill>
                  <a:srgbClr val="0070C0"/>
                </a:solidFill>
                <a:latin typeface="MV Boli" panose="02000500030200090000" pitchFamily="2" charset="0"/>
                <a:cs typeface="MV Boli" panose="02000500030200090000" pitchFamily="2" charset="0"/>
              </a:rPr>
              <a:t>Chris</a:t>
            </a:r>
          </a:p>
        </p:txBody>
      </p:sp>
      <p:sp>
        <p:nvSpPr>
          <p:cNvPr id="22" name="Rectangle 21"/>
          <p:cNvSpPr/>
          <p:nvPr/>
        </p:nvSpPr>
        <p:spPr>
          <a:xfrm>
            <a:off x="5516327" y="5099912"/>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4/22</a:t>
            </a:r>
          </a:p>
          <a:p>
            <a:pPr algn="ctr"/>
            <a:r>
              <a:rPr lang="en-US" sz="1600" dirty="0">
                <a:latin typeface="MV Boli" panose="02000500030200090000" pitchFamily="2" charset="0"/>
                <a:cs typeface="MV Boli" panose="02000500030200090000" pitchFamily="2" charset="0"/>
              </a:rPr>
              <a:t>Work 9</a:t>
            </a:r>
          </a:p>
          <a:p>
            <a:pPr algn="ctr"/>
            <a:r>
              <a:rPr lang="en-US" sz="1600" dirty="0">
                <a:solidFill>
                  <a:srgbClr val="0070C0"/>
                </a:solidFill>
                <a:latin typeface="MV Boli" panose="02000500030200090000" pitchFamily="2" charset="0"/>
                <a:cs typeface="MV Boli" panose="02000500030200090000" pitchFamily="2" charset="0"/>
              </a:rPr>
              <a:t>Mike</a:t>
            </a:r>
          </a:p>
        </p:txBody>
      </p:sp>
      <p:sp>
        <p:nvSpPr>
          <p:cNvPr id="23" name="Rectangle 22"/>
          <p:cNvSpPr/>
          <p:nvPr/>
        </p:nvSpPr>
        <p:spPr>
          <a:xfrm>
            <a:off x="5527812" y="5899091"/>
            <a:ext cx="1246210" cy="44448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Wait on architect</a:t>
            </a:r>
          </a:p>
        </p:txBody>
      </p:sp>
      <p:sp>
        <p:nvSpPr>
          <p:cNvPr id="24" name="Rectangle 23"/>
          <p:cNvSpPr/>
          <p:nvPr/>
        </p:nvSpPr>
        <p:spPr>
          <a:xfrm>
            <a:off x="9524986" y="3447666"/>
            <a:ext cx="1041415" cy="88095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5/2</a:t>
            </a:r>
          </a:p>
          <a:p>
            <a:pPr algn="ctr"/>
            <a:r>
              <a:rPr lang="en-US" sz="1600" dirty="0">
                <a:latin typeface="MV Boli" panose="02000500030200090000" pitchFamily="2" charset="0"/>
                <a:cs typeface="MV Boli" panose="02000500030200090000" pitchFamily="2" charset="0"/>
              </a:rPr>
              <a:t>Work 10</a:t>
            </a:r>
          </a:p>
        </p:txBody>
      </p:sp>
      <p:cxnSp>
        <p:nvCxnSpPr>
          <p:cNvPr id="25" name="Straight Connector 24"/>
          <p:cNvCxnSpPr/>
          <p:nvPr/>
        </p:nvCxnSpPr>
        <p:spPr>
          <a:xfrm>
            <a:off x="5424175" y="856238"/>
            <a:ext cx="0" cy="5468781"/>
          </a:xfrm>
          <a:prstGeom prst="line">
            <a:avLst/>
          </a:prstGeom>
        </p:spPr>
        <p:style>
          <a:lnRef idx="2">
            <a:schemeClr val="dk1"/>
          </a:lnRef>
          <a:fillRef idx="0">
            <a:schemeClr val="dk1"/>
          </a:fillRef>
          <a:effectRef idx="1">
            <a:schemeClr val="dk1"/>
          </a:effectRef>
          <a:fontRef idx="minor">
            <a:schemeClr val="tx1"/>
          </a:fontRef>
        </p:style>
      </p:cxnSp>
      <p:sp>
        <p:nvSpPr>
          <p:cNvPr id="78" name="Rectangle 77"/>
          <p:cNvSpPr/>
          <p:nvPr/>
        </p:nvSpPr>
        <p:spPr>
          <a:xfrm>
            <a:off x="1720100" y="2899395"/>
            <a:ext cx="1039650" cy="889144"/>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5/4</a:t>
            </a:r>
          </a:p>
          <a:p>
            <a:pPr algn="ctr"/>
            <a:r>
              <a:rPr lang="en-US" sz="1600" dirty="0">
                <a:latin typeface="MV Boli" panose="02000500030200090000" pitchFamily="2" charset="0"/>
                <a:cs typeface="MV Boli" panose="02000500030200090000" pitchFamily="2" charset="0"/>
              </a:rPr>
              <a:t>Work 15</a:t>
            </a:r>
          </a:p>
        </p:txBody>
      </p:sp>
      <p:sp>
        <p:nvSpPr>
          <p:cNvPr id="21" name="Rectangle 20"/>
          <p:cNvSpPr/>
          <p:nvPr/>
        </p:nvSpPr>
        <p:spPr>
          <a:xfrm>
            <a:off x="1665180" y="3864461"/>
            <a:ext cx="1039650" cy="889144"/>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4/5</a:t>
            </a:r>
          </a:p>
          <a:p>
            <a:pPr algn="ctr"/>
            <a:r>
              <a:rPr lang="en-US" sz="1600" dirty="0">
                <a:latin typeface="MV Boli" panose="02000500030200090000" pitchFamily="2" charset="0"/>
                <a:cs typeface="MV Boli" panose="02000500030200090000" pitchFamily="2" charset="0"/>
              </a:rPr>
              <a:t>Work 8</a:t>
            </a:r>
          </a:p>
        </p:txBody>
      </p:sp>
      <p:sp>
        <p:nvSpPr>
          <p:cNvPr id="27" name="Rectangle 26"/>
          <p:cNvSpPr/>
          <p:nvPr/>
        </p:nvSpPr>
        <p:spPr>
          <a:xfrm>
            <a:off x="1727997" y="5610439"/>
            <a:ext cx="1039650" cy="889144"/>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5/9</a:t>
            </a:r>
          </a:p>
          <a:p>
            <a:pPr algn="ctr"/>
            <a:r>
              <a:rPr lang="en-US" sz="1600" dirty="0">
                <a:latin typeface="MV Boli" panose="02000500030200090000" pitchFamily="2" charset="0"/>
                <a:cs typeface="MV Boli" panose="02000500030200090000" pitchFamily="2" charset="0"/>
              </a:rPr>
              <a:t>Work 11</a:t>
            </a:r>
          </a:p>
        </p:txBody>
      </p:sp>
      <p:sp>
        <p:nvSpPr>
          <p:cNvPr id="28" name="Rectangle 27"/>
          <p:cNvSpPr/>
          <p:nvPr/>
        </p:nvSpPr>
        <p:spPr>
          <a:xfrm>
            <a:off x="8041346" y="2486651"/>
            <a:ext cx="1041415" cy="88095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5/9</a:t>
            </a:r>
          </a:p>
          <a:p>
            <a:pPr algn="ctr"/>
            <a:r>
              <a:rPr lang="en-US" sz="1600" dirty="0">
                <a:latin typeface="MV Boli" panose="02000500030200090000" pitchFamily="2" charset="0"/>
                <a:cs typeface="MV Boli" panose="02000500030200090000" pitchFamily="2" charset="0"/>
              </a:rPr>
              <a:t>Work 12</a:t>
            </a:r>
          </a:p>
          <a:p>
            <a:pPr algn="ctr"/>
            <a:r>
              <a:rPr lang="en-US" sz="1600" dirty="0">
                <a:solidFill>
                  <a:srgbClr val="0070C0"/>
                </a:solidFill>
                <a:latin typeface="MV Boli" panose="02000500030200090000" pitchFamily="2" charset="0"/>
                <a:cs typeface="MV Boli" panose="02000500030200090000" pitchFamily="2" charset="0"/>
              </a:rPr>
              <a:t>Victoria</a:t>
            </a:r>
          </a:p>
        </p:txBody>
      </p:sp>
      <p:sp>
        <p:nvSpPr>
          <p:cNvPr id="29" name="TextBox 28"/>
          <p:cNvSpPr txBox="1"/>
          <p:nvPr/>
        </p:nvSpPr>
        <p:spPr>
          <a:xfrm>
            <a:off x="7986219" y="943296"/>
            <a:ext cx="1252038"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p:txBody>
      </p:sp>
      <p:sp>
        <p:nvSpPr>
          <p:cNvPr id="33" name="Rectangle 32"/>
          <p:cNvSpPr/>
          <p:nvPr/>
        </p:nvSpPr>
        <p:spPr>
          <a:xfrm>
            <a:off x="4269663" y="3776290"/>
            <a:ext cx="1005966" cy="914295"/>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5/4</a:t>
            </a:r>
          </a:p>
          <a:p>
            <a:pPr algn="ctr"/>
            <a:r>
              <a:rPr lang="en-US" sz="1600" dirty="0">
                <a:latin typeface="MV Boli" panose="02000500030200090000" pitchFamily="2" charset="0"/>
                <a:cs typeface="MV Boli" panose="02000500030200090000" pitchFamily="2" charset="0"/>
              </a:rPr>
              <a:t>Work 6</a:t>
            </a:r>
          </a:p>
          <a:p>
            <a:pPr algn="ctr"/>
            <a:r>
              <a:rPr lang="en-US" sz="1600" dirty="0">
                <a:solidFill>
                  <a:srgbClr val="0070C0"/>
                </a:solidFill>
                <a:latin typeface="MV Boli" panose="02000500030200090000" pitchFamily="2" charset="0"/>
                <a:cs typeface="MV Boli" panose="02000500030200090000" pitchFamily="2" charset="0"/>
              </a:rPr>
              <a:t>Sarah</a:t>
            </a:r>
          </a:p>
        </p:txBody>
      </p:sp>
      <p:sp>
        <p:nvSpPr>
          <p:cNvPr id="34" name="Rectangle 33"/>
          <p:cNvSpPr/>
          <p:nvPr/>
        </p:nvSpPr>
        <p:spPr>
          <a:xfrm>
            <a:off x="1747318" y="4813045"/>
            <a:ext cx="1054042" cy="797394"/>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5/7</a:t>
            </a:r>
          </a:p>
          <a:p>
            <a:pPr algn="ctr"/>
            <a:r>
              <a:rPr lang="en-US" sz="1600" dirty="0">
                <a:latin typeface="MV Boli" panose="02000500030200090000" pitchFamily="2" charset="0"/>
                <a:cs typeface="MV Boli" panose="02000500030200090000" pitchFamily="2" charset="0"/>
              </a:rPr>
              <a:t>Work 14</a:t>
            </a:r>
          </a:p>
        </p:txBody>
      </p:sp>
      <p:sp>
        <p:nvSpPr>
          <p:cNvPr id="36" name="Rectangle 35"/>
          <p:cNvSpPr/>
          <p:nvPr/>
        </p:nvSpPr>
        <p:spPr>
          <a:xfrm>
            <a:off x="6893797" y="4015946"/>
            <a:ext cx="1041415" cy="880953"/>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5/4</a:t>
            </a:r>
          </a:p>
          <a:p>
            <a:pPr algn="ctr"/>
            <a:r>
              <a:rPr lang="en-US" sz="1600" dirty="0">
                <a:latin typeface="MV Boli" panose="02000500030200090000" pitchFamily="2" charset="0"/>
                <a:cs typeface="MV Boli" panose="02000500030200090000" pitchFamily="2" charset="0"/>
              </a:rPr>
              <a:t>Work 13</a:t>
            </a:r>
          </a:p>
          <a:p>
            <a:pPr algn="ctr"/>
            <a:r>
              <a:rPr lang="en-US" sz="1600" dirty="0">
                <a:solidFill>
                  <a:srgbClr val="0070C0"/>
                </a:solidFill>
                <a:latin typeface="MV Boli" panose="02000500030200090000" pitchFamily="2" charset="0"/>
                <a:cs typeface="MV Boli" panose="02000500030200090000" pitchFamily="2" charset="0"/>
              </a:rPr>
              <a:t>Sarah</a:t>
            </a:r>
            <a:endParaRPr lang="en-US" sz="1600" dirty="0">
              <a:latin typeface="MV Boli" panose="02000500030200090000" pitchFamily="2" charset="0"/>
              <a:cs typeface="MV Boli" panose="02000500030200090000" pitchFamily="2" charset="0"/>
            </a:endParaRPr>
          </a:p>
        </p:txBody>
      </p:sp>
      <p:sp>
        <p:nvSpPr>
          <p:cNvPr id="35" name="Rectangle 34"/>
          <p:cNvSpPr/>
          <p:nvPr/>
        </p:nvSpPr>
        <p:spPr>
          <a:xfrm>
            <a:off x="6774683" y="3218887"/>
            <a:ext cx="1151691" cy="4703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Test fails</a:t>
            </a:r>
          </a:p>
          <a:p>
            <a:pPr algn="ctr"/>
            <a:r>
              <a:rPr lang="en-US" sz="1600" dirty="0">
                <a:solidFill>
                  <a:srgbClr val="0070C0"/>
                </a:solidFill>
                <a:latin typeface="MV Boli" panose="02000500030200090000" pitchFamily="2" charset="0"/>
                <a:cs typeface="MV Boli" panose="02000500030200090000" pitchFamily="2" charset="0"/>
              </a:rPr>
              <a:t>Mike</a:t>
            </a:r>
          </a:p>
        </p:txBody>
      </p:sp>
      <p:sp>
        <p:nvSpPr>
          <p:cNvPr id="37" name="Rounded Rectangular Callout 36"/>
          <p:cNvSpPr/>
          <p:nvPr/>
        </p:nvSpPr>
        <p:spPr>
          <a:xfrm>
            <a:off x="3925945" y="1631514"/>
            <a:ext cx="1923883" cy="846906"/>
          </a:xfrm>
          <a:prstGeom prst="wedgeRoundRectCallout">
            <a:avLst>
              <a:gd name="adj1" fmla="val 2958"/>
              <a:gd name="adj2" fmla="val 85123"/>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latin typeface="MV Boli" panose="02000500030200090000" pitchFamily="2" charset="0"/>
                <a:cs typeface="MV Boli" panose="02000500030200090000" pitchFamily="2" charset="0"/>
              </a:rPr>
              <a:t>Question for customer</a:t>
            </a:r>
          </a:p>
        </p:txBody>
      </p:sp>
      <p:sp>
        <p:nvSpPr>
          <p:cNvPr id="38" name="Rounded Rectangular Callout 37"/>
          <p:cNvSpPr/>
          <p:nvPr/>
        </p:nvSpPr>
        <p:spPr>
          <a:xfrm>
            <a:off x="6817113" y="5053971"/>
            <a:ext cx="1786135" cy="760560"/>
          </a:xfrm>
          <a:prstGeom prst="wedgeRoundRectCallout">
            <a:avLst>
              <a:gd name="adj1" fmla="val -66523"/>
              <a:gd name="adj2" fmla="val 40586"/>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latin typeface="MV Boli" panose="02000500030200090000" pitchFamily="2" charset="0"/>
                <a:cs typeface="MV Boli" panose="02000500030200090000" pitchFamily="2" charset="0"/>
              </a:rPr>
              <a:t>Need help on design</a:t>
            </a:r>
          </a:p>
        </p:txBody>
      </p:sp>
      <p:sp>
        <p:nvSpPr>
          <p:cNvPr id="5" name="Rectangle 4"/>
          <p:cNvSpPr/>
          <p:nvPr/>
        </p:nvSpPr>
        <p:spPr>
          <a:xfrm>
            <a:off x="4325972" y="2875738"/>
            <a:ext cx="906667" cy="338554"/>
          </a:xfrm>
          <a:prstGeom prst="rect">
            <a:avLst/>
          </a:prstGeom>
        </p:spPr>
        <p:txBody>
          <a:bodyPr wrap="square">
            <a:spAutoFit/>
          </a:bodyPr>
          <a:lstStyle/>
          <a:p>
            <a:pPr algn="ctr"/>
            <a:r>
              <a:rPr lang="en-US" sz="1600" dirty="0">
                <a:solidFill>
                  <a:srgbClr val="0070C0"/>
                </a:solidFill>
                <a:latin typeface="MV Boli" panose="02000500030200090000" pitchFamily="2" charset="0"/>
                <a:cs typeface="MV Boli" panose="02000500030200090000" pitchFamily="2" charset="0"/>
              </a:rPr>
              <a:t>John</a:t>
            </a:r>
          </a:p>
        </p:txBody>
      </p:sp>
      <p:sp>
        <p:nvSpPr>
          <p:cNvPr id="20" name="Rectangle 19"/>
          <p:cNvSpPr/>
          <p:nvPr/>
        </p:nvSpPr>
        <p:spPr>
          <a:xfrm>
            <a:off x="4307034" y="3150628"/>
            <a:ext cx="1101652" cy="5189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Wait for business</a:t>
            </a:r>
          </a:p>
        </p:txBody>
      </p:sp>
      <p:sp>
        <p:nvSpPr>
          <p:cNvPr id="42" name="TextBox 41"/>
          <p:cNvSpPr txBox="1"/>
          <p:nvPr/>
        </p:nvSpPr>
        <p:spPr>
          <a:xfrm>
            <a:off x="2843487" y="965483"/>
            <a:ext cx="1328650"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p:txBody>
      </p:sp>
      <p:sp>
        <p:nvSpPr>
          <p:cNvPr id="45" name="Rounded Rectangular Callout 44"/>
          <p:cNvSpPr/>
          <p:nvPr/>
        </p:nvSpPr>
        <p:spPr>
          <a:xfrm>
            <a:off x="3134093" y="5149382"/>
            <a:ext cx="1923883" cy="846906"/>
          </a:xfrm>
          <a:prstGeom prst="wedgeRoundRectCallout">
            <a:avLst>
              <a:gd name="adj1" fmla="val -30555"/>
              <a:gd name="adj2" fmla="val -80984"/>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latin typeface="MV Boli" panose="02000500030200090000" pitchFamily="2" charset="0"/>
                <a:cs typeface="MV Boli" panose="02000500030200090000" pitchFamily="2" charset="0"/>
              </a:rPr>
              <a:t>Prioritized by customers</a:t>
            </a:r>
          </a:p>
        </p:txBody>
      </p:sp>
      <p:sp>
        <p:nvSpPr>
          <p:cNvPr id="3" name="Rounded Rectangular Callout 2"/>
          <p:cNvSpPr/>
          <p:nvPr/>
        </p:nvSpPr>
        <p:spPr>
          <a:xfrm>
            <a:off x="7630602" y="2116861"/>
            <a:ext cx="1683935" cy="555738"/>
          </a:xfrm>
          <a:prstGeom prst="wedgeRoundRectCallout">
            <a:avLst>
              <a:gd name="adj1" fmla="val -46391"/>
              <a:gd name="adj2" fmla="val 82940"/>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latin typeface="MV Boli" panose="02000500030200090000" pitchFamily="2" charset="0"/>
                <a:cs typeface="MV Boli" panose="02000500030200090000" pitchFamily="2" charset="0"/>
              </a:rPr>
              <a:t>Test fails</a:t>
            </a:r>
          </a:p>
        </p:txBody>
      </p:sp>
      <p:sp>
        <p:nvSpPr>
          <p:cNvPr id="46" name="Rounded Rectangular Callout 45"/>
          <p:cNvSpPr/>
          <p:nvPr/>
        </p:nvSpPr>
        <p:spPr>
          <a:xfrm>
            <a:off x="8096090" y="3716186"/>
            <a:ext cx="1428896" cy="804470"/>
          </a:xfrm>
          <a:prstGeom prst="wedgeRoundRectCallout">
            <a:avLst>
              <a:gd name="adj1" fmla="val -67699"/>
              <a:gd name="adj2" fmla="val -52439"/>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400" dirty="0">
                <a:latin typeface="MV Boli" panose="02000500030200090000" pitchFamily="2" charset="0"/>
                <a:cs typeface="MV Boli" panose="02000500030200090000" pitchFamily="2" charset="0"/>
              </a:rPr>
              <a:t>Blocker created</a:t>
            </a:r>
          </a:p>
        </p:txBody>
      </p:sp>
    </p:spTree>
    <p:extLst>
      <p:ext uri="{BB962C8B-B14F-4D97-AF65-F5344CB8AC3E}">
        <p14:creationId xmlns:p14="http://schemas.microsoft.com/office/powerpoint/2010/main" val="3323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54167E-6 1.11111E-6 L 0.09115 0.02523 " pathEditMode="relative" rAng="0" ptsTypes="AA">
                                      <p:cBhvr>
                                        <p:cTn id="11" dur="2000" fill="hold"/>
                                        <p:tgtEl>
                                          <p:spTgt spid="73"/>
                                        </p:tgtEl>
                                        <p:attrNameLst>
                                          <p:attrName>ppt_x</p:attrName>
                                          <p:attrName>ppt_y</p:attrName>
                                        </p:attrNameLst>
                                      </p:cBhvr>
                                      <p:rCtr x="4557" y="1250"/>
                                    </p:animMotion>
                                  </p:childTnLst>
                                </p:cTn>
                              </p:par>
                              <p:par>
                                <p:cTn id="12" presetID="42" presetClass="path" presetSubtype="0" accel="50000" decel="50000" fill="hold" grpId="0" nodeType="withEffect">
                                  <p:stCondLst>
                                    <p:cond delay="0"/>
                                  </p:stCondLst>
                                  <p:childTnLst>
                                    <p:animMotion origin="layout" path="M 3.33333E-6 -7.40741E-7 L 0.11211 0.01157 " pathEditMode="relative" rAng="0" ptsTypes="AA">
                                      <p:cBhvr>
                                        <p:cTn id="13" dur="2000" fill="hold"/>
                                        <p:tgtEl>
                                          <p:spTgt spid="21"/>
                                        </p:tgtEl>
                                        <p:attrNameLst>
                                          <p:attrName>ppt_x</p:attrName>
                                          <p:attrName>ppt_y</p:attrName>
                                        </p:attrNameLst>
                                      </p:cBhvr>
                                      <p:rCtr x="5599" y="579"/>
                                    </p:animMotion>
                                  </p:childTnLst>
                                </p:cTn>
                              </p:par>
                              <p:par>
                                <p:cTn id="14" presetID="42" presetClass="path" presetSubtype="0" accel="50000" decel="50000" fill="hold" grpId="0" nodeType="withEffect">
                                  <p:stCondLst>
                                    <p:cond delay="0"/>
                                  </p:stCondLst>
                                  <p:childTnLst>
                                    <p:animMotion origin="layout" path="M 1.45833E-6 -3.7037E-6 L 0.09531 -0.25717 " pathEditMode="relative" rAng="0" ptsTypes="AA">
                                      <p:cBhvr>
                                        <p:cTn id="15" dur="2000" fill="hold"/>
                                        <p:tgtEl>
                                          <p:spTgt spid="34"/>
                                        </p:tgtEl>
                                        <p:attrNameLst>
                                          <p:attrName>ppt_x</p:attrName>
                                          <p:attrName>ppt_y</p:attrName>
                                        </p:attrNameLst>
                                      </p:cBhvr>
                                      <p:rCtr x="4766" y="-12870"/>
                                    </p:animMotion>
                                  </p:childTnLst>
                                </p:cTn>
                              </p:par>
                            </p:childTnLst>
                          </p:cTn>
                        </p:par>
                        <p:par>
                          <p:cTn id="16" fill="hold">
                            <p:stCondLst>
                              <p:cond delay="2000"/>
                            </p:stCondLst>
                            <p:childTnLst>
                              <p:par>
                                <p:cTn id="17" presetID="10" presetClass="entr" presetSubtype="0" fill="hold" grpId="1"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0.09115 0.02523 L 0.19519 0.06319 " pathEditMode="relative" rAng="0" ptsTypes="AA">
                                      <p:cBhvr>
                                        <p:cTn id="42" dur="2000" fill="hold"/>
                                        <p:tgtEl>
                                          <p:spTgt spid="73"/>
                                        </p:tgtEl>
                                        <p:attrNameLst>
                                          <p:attrName>ppt_x</p:attrName>
                                          <p:attrName>ppt_y</p:attrName>
                                        </p:attrNameLst>
                                      </p:cBhvr>
                                      <p:rCtr x="5195" y="1898"/>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1"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nodeType="withEffect">
                                  <p:stCondLst>
                                    <p:cond delay="0"/>
                                  </p:stCondLst>
                                  <p:childTnLst>
                                    <p:set>
                                      <p:cBhvr>
                                        <p:cTn id="91" dur="1" fill="hold">
                                          <p:stCondLst>
                                            <p:cond delay="0"/>
                                          </p:stCondLst>
                                        </p:cTn>
                                        <p:tgtEl>
                                          <p:spTgt spid="35">
                                            <p:txEl>
                                              <p:pRg st="0" end="0"/>
                                            </p:txEl>
                                          </p:spTgt>
                                        </p:tgtEl>
                                        <p:attrNameLst>
                                          <p:attrName>style.visibility</p:attrName>
                                        </p:attrNameLst>
                                      </p:cBhvr>
                                      <p:to>
                                        <p:strVal val="visible"/>
                                      </p:to>
                                    </p:set>
                                    <p:animEffect transition="in" filter="fade">
                                      <p:cBhvr>
                                        <p:cTn id="92" dur="500"/>
                                        <p:tgtEl>
                                          <p:spTgt spid="35">
                                            <p:txEl>
                                              <p:pRg st="0" end="0"/>
                                            </p:txEl>
                                          </p:spTgt>
                                        </p:tgtEl>
                                      </p:cBhvr>
                                    </p:animEffect>
                                  </p:childTnLst>
                                </p:cTn>
                              </p:par>
                            </p:childTnLst>
                          </p:cTn>
                        </p:par>
                        <p:par>
                          <p:cTn id="93" fill="hold">
                            <p:stCondLst>
                              <p:cond delay="500"/>
                            </p:stCondLst>
                            <p:childTnLst>
                              <p:par>
                                <p:cTn id="94" presetID="10" presetClass="exit" presetSubtype="0" fill="hold" grpId="0" nodeType="after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childTnLst>
                          </p:cTn>
                        </p:par>
                        <p:par>
                          <p:cTn id="97" fill="hold">
                            <p:stCondLst>
                              <p:cond delay="1000"/>
                            </p:stCondLst>
                            <p:childTnLst>
                              <p:par>
                                <p:cTn id="98" presetID="10" presetClass="entr" presetSubtype="0" fill="hold" grpId="1"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5">
                                            <p:txEl>
                                              <p:pRg st="1" end="1"/>
                                            </p:txEl>
                                          </p:spTgt>
                                        </p:tgtEl>
                                        <p:attrNameLst>
                                          <p:attrName>style.visibility</p:attrName>
                                        </p:attrNameLst>
                                      </p:cBhvr>
                                      <p:to>
                                        <p:strVal val="visible"/>
                                      </p:to>
                                    </p:set>
                                    <p:animEffect transition="in" filter="fade">
                                      <p:cBhvr>
                                        <p:cTn id="105" dur="500"/>
                                        <p:tgtEl>
                                          <p:spTgt spid="35">
                                            <p:txEl>
                                              <p:pRg st="1" end="1"/>
                                            </p:txEl>
                                          </p:spTgt>
                                        </p:tgtEl>
                                      </p:cBhvr>
                                    </p:animEffect>
                                  </p:childTnLst>
                                </p:cTn>
                              </p:par>
                            </p:childTnLst>
                          </p:cTn>
                        </p:par>
                        <p:par>
                          <p:cTn id="106" fill="hold">
                            <p:stCondLst>
                              <p:cond delay="500"/>
                            </p:stCondLst>
                            <p:childTnLst>
                              <p:par>
                                <p:cTn id="107" presetID="10" presetClass="exit" presetSubtype="0" fill="hold" grpId="0" nodeType="afterEffect">
                                  <p:stCondLst>
                                    <p:cond delay="0"/>
                                  </p:stCondLst>
                                  <p:childTnLst>
                                    <p:animEffect transition="out" filter="fade">
                                      <p:cBhvr>
                                        <p:cTn id="108" dur="500"/>
                                        <p:tgtEl>
                                          <p:spTgt spid="46"/>
                                        </p:tgtEl>
                                      </p:cBhvr>
                                    </p:animEffect>
                                    <p:set>
                                      <p:cBhvr>
                                        <p:cTn id="109" dur="1" fill="hold">
                                          <p:stCondLst>
                                            <p:cond delay="499"/>
                                          </p:stCondLst>
                                        </p:cTn>
                                        <p:tgtEl>
                                          <p:spTgt spid="4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1" nodeType="click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3"/>
                                        </p:tgtEl>
                                        <p:attrNameLst>
                                          <p:attrName>style.visibility</p:attrName>
                                        </p:attrNameLst>
                                      </p:cBhvr>
                                      <p:to>
                                        <p:strVal val="visible"/>
                                      </p:to>
                                    </p:set>
                                    <p:animEffect transition="in" filter="fade">
                                      <p:cBhvr>
                                        <p:cTn id="125" dur="500"/>
                                        <p:tgtEl>
                                          <p:spTgt spid="23"/>
                                        </p:tgtEl>
                                      </p:cBhvr>
                                    </p:animEffect>
                                  </p:childTnLst>
                                </p:cTn>
                              </p:par>
                            </p:childTnLst>
                          </p:cTn>
                        </p:par>
                        <p:par>
                          <p:cTn id="126" fill="hold">
                            <p:stCondLst>
                              <p:cond delay="500"/>
                            </p:stCondLst>
                            <p:childTnLst>
                              <p:par>
                                <p:cTn id="127" presetID="10" presetClass="exit" presetSubtype="0" fill="hold" grpId="0" nodeType="afterEffect">
                                  <p:stCondLst>
                                    <p:cond delay="0"/>
                                  </p:stCondLst>
                                  <p:childTnLst>
                                    <p:animEffect transition="out" filter="fade">
                                      <p:cBhvr>
                                        <p:cTn id="128" dur="500"/>
                                        <p:tgtEl>
                                          <p:spTgt spid="37"/>
                                        </p:tgtEl>
                                      </p:cBhvr>
                                    </p:animEffect>
                                    <p:set>
                                      <p:cBhvr>
                                        <p:cTn id="129" dur="1" fill="hold">
                                          <p:stCondLst>
                                            <p:cond delay="499"/>
                                          </p:stCondLst>
                                        </p:cTn>
                                        <p:tgtEl>
                                          <p:spTgt spid="37"/>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38"/>
                                        </p:tgtEl>
                                      </p:cBhvr>
                                    </p:animEffect>
                                    <p:set>
                                      <p:cBhvr>
                                        <p:cTn id="1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3" grpId="0" animBg="1"/>
      <p:bldP spid="73" grpId="1" animBg="1"/>
      <p:bldP spid="74" grpId="0" animBg="1"/>
      <p:bldP spid="75" grpId="0" animBg="1"/>
      <p:bldP spid="76" grpId="0" animBg="1"/>
      <p:bldP spid="77" grpId="0" animBg="1"/>
      <p:bldP spid="79" grpId="0" animBg="1"/>
      <p:bldP spid="22" grpId="0" animBg="1"/>
      <p:bldP spid="23" grpId="0" animBg="1"/>
      <p:bldP spid="24" grpId="0" animBg="1"/>
      <p:bldP spid="21" grpId="0" animBg="1"/>
      <p:bldP spid="28" grpId="0" animBg="1"/>
      <p:bldP spid="29" grpId="0"/>
      <p:bldP spid="33" grpId="0" animBg="1"/>
      <p:bldP spid="34" grpId="0" animBg="1"/>
      <p:bldP spid="36" grpId="0" animBg="1"/>
      <p:bldP spid="35" grpId="0" animBg="1"/>
      <p:bldP spid="37" grpId="0" animBg="1"/>
      <p:bldP spid="37" grpId="1" animBg="1"/>
      <p:bldP spid="38" grpId="0" animBg="1"/>
      <p:bldP spid="38" grpId="1" animBg="1"/>
      <p:bldP spid="5" grpId="0"/>
      <p:bldP spid="20" grpId="0" animBg="1"/>
      <p:bldP spid="42" grpId="0"/>
      <p:bldP spid="45" grpId="0" animBg="1"/>
      <p:bldP spid="45" grpId="1" animBg="1"/>
      <p:bldP spid="3" grpId="0" animBg="1"/>
      <p:bldP spid="3" grpId="1" animBg="1"/>
      <p:bldP spid="46" grpId="0" animBg="1"/>
      <p:bldP spid="4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Workflow</a:t>
            </a:r>
            <a:endParaRPr lang="en-US" dirty="0"/>
          </a:p>
        </p:txBody>
      </p:sp>
      <p:sp>
        <p:nvSpPr>
          <p:cNvPr id="5" name="Oval Callout 4"/>
          <p:cNvSpPr/>
          <p:nvPr/>
        </p:nvSpPr>
        <p:spPr>
          <a:xfrm>
            <a:off x="2055712" y="949179"/>
            <a:ext cx="3611880" cy="2000250"/>
          </a:xfrm>
          <a:prstGeom prst="wedgeEllipseCallou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solidFill>
                  <a:schemeClr val="accent3"/>
                </a:solidFill>
                <a:latin typeface="EMprint" panose="020B0503020204020204" pitchFamily="34" charset="0"/>
              </a:rPr>
              <a:t>Priority</a:t>
            </a:r>
            <a:endParaRPr lang="en-US" sz="5400" dirty="0">
              <a:latin typeface="EMprint" panose="020B0503020204020204" pitchFamily="34" charset="0"/>
            </a:endParaRPr>
          </a:p>
        </p:txBody>
      </p:sp>
      <p:sp>
        <p:nvSpPr>
          <p:cNvPr id="7" name="Oval Callout 6"/>
          <p:cNvSpPr/>
          <p:nvPr/>
        </p:nvSpPr>
        <p:spPr>
          <a:xfrm>
            <a:off x="6861810" y="391223"/>
            <a:ext cx="3348990" cy="1578310"/>
          </a:xfrm>
          <a:prstGeom prst="wedgeEllipseCallout">
            <a:avLst>
              <a:gd name="adj1" fmla="val 22369"/>
              <a:gd name="adj2" fmla="val 67634"/>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accent2"/>
                </a:solidFill>
                <a:latin typeface="EMprint" panose="020B0503020204020204" pitchFamily="34" charset="0"/>
              </a:rPr>
              <a:t>Blockers</a:t>
            </a:r>
            <a:endParaRPr lang="en-US" sz="4400" dirty="0">
              <a:solidFill>
                <a:schemeClr val="accent2"/>
              </a:solidFill>
              <a:latin typeface="EMprint" panose="020B0503020204020204" pitchFamily="34" charset="0"/>
            </a:endParaRPr>
          </a:p>
        </p:txBody>
      </p:sp>
      <p:sp>
        <p:nvSpPr>
          <p:cNvPr id="8" name="Oval Callout 7"/>
          <p:cNvSpPr/>
          <p:nvPr/>
        </p:nvSpPr>
        <p:spPr>
          <a:xfrm>
            <a:off x="5867400" y="4224437"/>
            <a:ext cx="4343400" cy="1837972"/>
          </a:xfrm>
          <a:prstGeom prst="wedgeEllipseCallout">
            <a:avLst>
              <a:gd name="adj1" fmla="val 42973"/>
              <a:gd name="adj2" fmla="val 56262"/>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accent1"/>
                </a:solidFill>
                <a:latin typeface="EMprint" panose="020B0503020204020204" pitchFamily="34" charset="0"/>
              </a:rPr>
              <a:t>Work In Progress</a:t>
            </a:r>
            <a:endParaRPr lang="en-US" sz="4400" dirty="0">
              <a:solidFill>
                <a:schemeClr val="accent1"/>
              </a:solidFill>
              <a:latin typeface="EMprint" panose="020B0503020204020204" pitchFamily="34" charset="0"/>
            </a:endParaRPr>
          </a:p>
        </p:txBody>
      </p:sp>
      <p:sp>
        <p:nvSpPr>
          <p:cNvPr id="9" name="Oval Callout 8"/>
          <p:cNvSpPr/>
          <p:nvPr/>
        </p:nvSpPr>
        <p:spPr>
          <a:xfrm>
            <a:off x="1752600" y="4046472"/>
            <a:ext cx="3303270" cy="1887564"/>
          </a:xfrm>
          <a:prstGeom prst="wedgeEllipseCallout">
            <a:avLst>
              <a:gd name="adj1" fmla="val -50056"/>
              <a:gd name="adj2" fmla="val 53486"/>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accent2"/>
                </a:solidFill>
                <a:latin typeface="EMprint" panose="020B0503020204020204" pitchFamily="34" charset="0"/>
              </a:rPr>
              <a:t>Workload</a:t>
            </a:r>
            <a:endParaRPr lang="en-US" sz="3600" dirty="0">
              <a:solidFill>
                <a:schemeClr val="accent2"/>
              </a:solidFill>
              <a:latin typeface="EMprint" panose="020B0503020204020204" pitchFamily="34" charset="0"/>
            </a:endParaRPr>
          </a:p>
        </p:txBody>
      </p:sp>
      <p:sp>
        <p:nvSpPr>
          <p:cNvPr id="10" name="Oval Callout 9"/>
          <p:cNvSpPr/>
          <p:nvPr/>
        </p:nvSpPr>
        <p:spPr>
          <a:xfrm>
            <a:off x="4695933" y="2644075"/>
            <a:ext cx="2560320" cy="1457679"/>
          </a:xfrm>
          <a:prstGeom prst="wedgeEllipseCallout">
            <a:avLst>
              <a:gd name="adj1" fmla="val -33558"/>
              <a:gd name="adj2" fmla="val 55441"/>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accent1"/>
                </a:solidFill>
                <a:latin typeface="EMprint" panose="020B0503020204020204" pitchFamily="34" charset="0"/>
              </a:rPr>
              <a:t>Status</a:t>
            </a:r>
            <a:endParaRPr lang="en-US" sz="4000" dirty="0">
              <a:solidFill>
                <a:schemeClr val="accent1"/>
              </a:solidFill>
              <a:latin typeface="EMprint" panose="020B0503020204020204" pitchFamily="34" charset="0"/>
            </a:endParaRPr>
          </a:p>
        </p:txBody>
      </p:sp>
      <p:sp>
        <p:nvSpPr>
          <p:cNvPr id="11" name="Oval Callout 10"/>
          <p:cNvSpPr/>
          <p:nvPr/>
        </p:nvSpPr>
        <p:spPr>
          <a:xfrm>
            <a:off x="7508038" y="2355551"/>
            <a:ext cx="2954222" cy="1500829"/>
          </a:xfrm>
          <a:prstGeom prst="wedgeEllipseCallout">
            <a:avLst>
              <a:gd name="adj1" fmla="val -33558"/>
              <a:gd name="adj2" fmla="val 55441"/>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solidFill>
                  <a:schemeClr val="accent3"/>
                </a:solidFill>
                <a:latin typeface="EMprint" panose="020B0503020204020204" pitchFamily="34" charset="0"/>
              </a:rPr>
              <a:t>Bottlenecks</a:t>
            </a:r>
            <a:endParaRPr lang="en-US" sz="2800" dirty="0">
              <a:solidFill>
                <a:schemeClr val="accent3"/>
              </a:solidFill>
              <a:latin typeface="EMprint" panose="020B0503020204020204" pitchFamily="34" charset="0"/>
            </a:endParaRPr>
          </a:p>
        </p:txBody>
      </p:sp>
    </p:spTree>
    <p:extLst>
      <p:ext uri="{BB962C8B-B14F-4D97-AF65-F5344CB8AC3E}">
        <p14:creationId xmlns:p14="http://schemas.microsoft.com/office/powerpoint/2010/main" val="1200785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TFS</a:t>
            </a:r>
            <a:endParaRPr lang="en-US" dirty="0"/>
          </a:p>
        </p:txBody>
      </p:sp>
      <p:pic>
        <p:nvPicPr>
          <p:cNvPr id="4" name="Picture 3"/>
          <p:cNvPicPr>
            <a:picLocks noChangeAspect="1"/>
          </p:cNvPicPr>
          <p:nvPr/>
        </p:nvPicPr>
        <p:blipFill>
          <a:blip r:embed="rId3"/>
          <a:stretch>
            <a:fillRect/>
          </a:stretch>
        </p:blipFill>
        <p:spPr>
          <a:xfrm>
            <a:off x="407128" y="1277815"/>
            <a:ext cx="11377744" cy="4460904"/>
          </a:xfrm>
          <a:prstGeom prst="rect">
            <a:avLst/>
          </a:prstGeom>
        </p:spPr>
      </p:pic>
    </p:spTree>
    <p:extLst>
      <p:ext uri="{BB962C8B-B14F-4D97-AF65-F5344CB8AC3E}">
        <p14:creationId xmlns:p14="http://schemas.microsoft.com/office/powerpoint/2010/main" val="11990123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sz="quarter" idx="10"/>
          </p:nvPr>
        </p:nvSpPr>
        <p:spPr/>
        <p:txBody>
          <a:bodyPr>
            <a:normAutofit/>
          </a:bodyPr>
          <a:lstStyle/>
          <a:p>
            <a:pPr>
              <a:lnSpc>
                <a:spcPct val="150000"/>
              </a:lnSpc>
            </a:pPr>
            <a:r>
              <a:rPr lang="en-US" sz="2400" dirty="0" smtClean="0"/>
              <a:t>Make sure that everything the team is working is on the board</a:t>
            </a:r>
          </a:p>
          <a:p>
            <a:pPr>
              <a:lnSpc>
                <a:spcPct val="150000"/>
              </a:lnSpc>
            </a:pPr>
            <a:r>
              <a:rPr lang="en-US" sz="2400" dirty="0" smtClean="0"/>
              <a:t>Keep the board up to date</a:t>
            </a:r>
          </a:p>
          <a:p>
            <a:pPr>
              <a:lnSpc>
                <a:spcPct val="150000"/>
              </a:lnSpc>
            </a:pPr>
            <a:r>
              <a:rPr lang="en-US" sz="2400" dirty="0" smtClean="0"/>
              <a:t>Blockers - Put on a blocker for these scenarios</a:t>
            </a:r>
          </a:p>
          <a:p>
            <a:pPr lvl="1">
              <a:lnSpc>
                <a:spcPct val="150000"/>
              </a:lnSpc>
            </a:pPr>
            <a:r>
              <a:rPr lang="en-US" sz="2000" dirty="0" smtClean="0"/>
              <a:t>Waiting for someone to take an action (internal or external)</a:t>
            </a:r>
          </a:p>
          <a:p>
            <a:pPr lvl="1">
              <a:lnSpc>
                <a:spcPct val="150000"/>
              </a:lnSpc>
            </a:pPr>
            <a:r>
              <a:rPr lang="en-US" sz="2000" dirty="0" smtClean="0"/>
              <a:t>Need help from someone in the team</a:t>
            </a:r>
          </a:p>
        </p:txBody>
      </p:sp>
      <p:sp>
        <p:nvSpPr>
          <p:cNvPr id="2" name="Title 1"/>
          <p:cNvSpPr>
            <a:spLocks noGrp="1"/>
          </p:cNvSpPr>
          <p:nvPr>
            <p:ph type="title"/>
          </p:nvPr>
        </p:nvSpPr>
        <p:spPr/>
        <p:txBody>
          <a:bodyPr/>
          <a:lstStyle/>
          <a:p>
            <a:r>
              <a:rPr lang="en-US" dirty="0" smtClean="0"/>
              <a:t>Critical Practices in a Kanban Team</a:t>
            </a:r>
            <a:endParaRPr lang="en-US" dirty="0"/>
          </a:p>
        </p:txBody>
      </p:sp>
    </p:spTree>
    <p:extLst>
      <p:ext uri="{BB962C8B-B14F-4D97-AF65-F5344CB8AC3E}">
        <p14:creationId xmlns:p14="http://schemas.microsoft.com/office/powerpoint/2010/main" val="2313327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Revision History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80926700"/>
              </p:ext>
            </p:extLst>
          </p:nvPr>
        </p:nvGraphicFramePr>
        <p:xfrm>
          <a:off x="2080312" y="980722"/>
          <a:ext cx="8130488" cy="5623560"/>
        </p:xfrm>
        <a:graphic>
          <a:graphicData uri="http://schemas.openxmlformats.org/drawingml/2006/table">
            <a:tbl>
              <a:tblPr firstRow="1" bandRow="1">
                <a:tableStyleId>{5C22544A-7EE6-4342-B048-85BDC9FD1C3A}</a:tableStyleId>
              </a:tblPr>
              <a:tblGrid>
                <a:gridCol w="985973"/>
                <a:gridCol w="1049160"/>
                <a:gridCol w="4583078"/>
                <a:gridCol w="1512277"/>
              </a:tblGrid>
              <a:tr h="370840">
                <a:tc>
                  <a:txBody>
                    <a:bodyPr/>
                    <a:lstStyle/>
                    <a:p>
                      <a:r>
                        <a:rPr lang="en-US" dirty="0" smtClean="0"/>
                        <a:t>Version</a:t>
                      </a:r>
                      <a:endParaRPr lang="en-US" dirty="0"/>
                    </a:p>
                  </a:txBody>
                  <a:tcPr/>
                </a:tc>
                <a:tc>
                  <a:txBody>
                    <a:bodyPr/>
                    <a:lstStyle/>
                    <a:p>
                      <a:r>
                        <a:rPr lang="en-US" dirty="0" smtClean="0"/>
                        <a:t>Date</a:t>
                      </a:r>
                      <a:endParaRPr lang="en-US" dirty="0"/>
                    </a:p>
                  </a:txBody>
                  <a:tcPr/>
                </a:tc>
                <a:tc>
                  <a:txBody>
                    <a:bodyPr/>
                    <a:lstStyle/>
                    <a:p>
                      <a:r>
                        <a:rPr lang="en-US" dirty="0" smtClean="0"/>
                        <a:t>Reason</a:t>
                      </a:r>
                      <a:endParaRPr lang="en-US" dirty="0"/>
                    </a:p>
                  </a:txBody>
                  <a:tcPr/>
                </a:tc>
                <a:tc>
                  <a:txBody>
                    <a:bodyPr/>
                    <a:lstStyle/>
                    <a:p>
                      <a:r>
                        <a:rPr lang="en-US" dirty="0" smtClean="0"/>
                        <a:t>Changed</a:t>
                      </a:r>
                      <a:r>
                        <a:rPr lang="en-US" baseline="0" dirty="0" smtClean="0"/>
                        <a:t> By</a:t>
                      </a:r>
                      <a:endParaRPr lang="en-US" dirty="0"/>
                    </a:p>
                  </a:txBody>
                  <a:tcPr/>
                </a:tc>
              </a:tr>
              <a:tr h="370840">
                <a:tc>
                  <a:txBody>
                    <a:bodyPr/>
                    <a:lstStyle/>
                    <a:p>
                      <a:r>
                        <a:rPr lang="en-US" sz="1400" dirty="0" smtClean="0"/>
                        <a:t>1.0</a:t>
                      </a:r>
                      <a:endParaRPr lang="en-US" sz="1400" dirty="0"/>
                    </a:p>
                  </a:txBody>
                  <a:tcPr/>
                </a:tc>
                <a:tc>
                  <a:txBody>
                    <a:bodyPr/>
                    <a:lstStyle/>
                    <a:p>
                      <a:r>
                        <a:rPr lang="en-US" sz="1400" dirty="0" smtClean="0"/>
                        <a:t>5/8/15</a:t>
                      </a:r>
                      <a:endParaRPr lang="en-US" sz="1400" dirty="0"/>
                    </a:p>
                  </a:txBody>
                  <a:tcPr/>
                </a:tc>
                <a:tc>
                  <a:txBody>
                    <a:bodyPr/>
                    <a:lstStyle/>
                    <a:p>
                      <a:r>
                        <a:rPr lang="en-US" sz="1400" dirty="0" smtClean="0"/>
                        <a:t>Original</a:t>
                      </a:r>
                      <a:r>
                        <a:rPr lang="en-US" sz="1400" baseline="0" dirty="0" smtClean="0"/>
                        <a:t> Creation</a:t>
                      </a:r>
                      <a:endParaRPr lang="en-US" sz="1400" dirty="0"/>
                    </a:p>
                  </a:txBody>
                  <a:tcPr/>
                </a:tc>
                <a:tc>
                  <a:txBody>
                    <a:bodyPr/>
                    <a:lstStyle/>
                    <a:p>
                      <a:r>
                        <a:rPr lang="en-US" sz="1400" dirty="0" smtClean="0"/>
                        <a:t>Tanes</a:t>
                      </a:r>
                      <a:endParaRPr lang="en-US" sz="1400" dirty="0"/>
                    </a:p>
                  </a:txBody>
                  <a:tcPr/>
                </a:tc>
              </a:tr>
              <a:tr h="370840">
                <a:tc>
                  <a:txBody>
                    <a:bodyPr/>
                    <a:lstStyle/>
                    <a:p>
                      <a:r>
                        <a:rPr lang="en-US" sz="1400" dirty="0" smtClean="0"/>
                        <a:t>1.1</a:t>
                      </a:r>
                      <a:endParaRPr lang="en-US" sz="1400" dirty="0"/>
                    </a:p>
                  </a:txBody>
                  <a:tcPr/>
                </a:tc>
                <a:tc>
                  <a:txBody>
                    <a:bodyPr/>
                    <a:lstStyle/>
                    <a:p>
                      <a:r>
                        <a:rPr lang="en-US" sz="1400" dirty="0" smtClean="0"/>
                        <a:t>5/11/15</a:t>
                      </a:r>
                      <a:endParaRPr lang="en-US" sz="1400" dirty="0"/>
                    </a:p>
                  </a:txBody>
                  <a:tcPr/>
                </a:tc>
                <a:tc>
                  <a:txBody>
                    <a:bodyPr/>
                    <a:lstStyle/>
                    <a:p>
                      <a:r>
                        <a:rPr lang="en-US" sz="1400" dirty="0" smtClean="0"/>
                        <a:t>Reviewed</a:t>
                      </a:r>
                      <a:r>
                        <a:rPr lang="en-US" sz="1400" baseline="0" dirty="0" smtClean="0"/>
                        <a:t> / Copy Edit</a:t>
                      </a:r>
                      <a:endParaRPr lang="en-US" sz="1400" dirty="0"/>
                    </a:p>
                  </a:txBody>
                  <a:tcPr/>
                </a:tc>
                <a:tc>
                  <a:txBody>
                    <a:bodyPr/>
                    <a:lstStyle/>
                    <a:p>
                      <a:r>
                        <a:rPr lang="en-US" sz="1400" dirty="0" smtClean="0"/>
                        <a:t>Bryan</a:t>
                      </a:r>
                      <a:endParaRPr lang="en-US" sz="1400" dirty="0"/>
                    </a:p>
                  </a:txBody>
                  <a:tcPr/>
                </a:tc>
              </a:tr>
              <a:tr h="370840">
                <a:tc>
                  <a:txBody>
                    <a:bodyPr/>
                    <a:lstStyle/>
                    <a:p>
                      <a:r>
                        <a:rPr lang="en-US" sz="1400" dirty="0" smtClean="0"/>
                        <a:t>2.0</a:t>
                      </a:r>
                      <a:endParaRPr lang="en-US" sz="1400" dirty="0"/>
                    </a:p>
                  </a:txBody>
                  <a:tcPr/>
                </a:tc>
                <a:tc>
                  <a:txBody>
                    <a:bodyPr/>
                    <a:lstStyle/>
                    <a:p>
                      <a:r>
                        <a:rPr lang="en-US" sz="1400" dirty="0" smtClean="0"/>
                        <a:t>5/18/15</a:t>
                      </a:r>
                      <a:endParaRPr lang="en-US" sz="1400" dirty="0"/>
                    </a:p>
                  </a:txBody>
                  <a:tcPr/>
                </a:tc>
                <a:tc>
                  <a:txBody>
                    <a:bodyPr/>
                    <a:lstStyle/>
                    <a:p>
                      <a:r>
                        <a:rPr lang="en-US" sz="1400" dirty="0" smtClean="0"/>
                        <a:t>Updated with feedback from Na; Added distinction between principles and practices; Added burger</a:t>
                      </a:r>
                      <a:r>
                        <a:rPr lang="en-US" sz="1400" baseline="0" dirty="0" smtClean="0"/>
                        <a:t> animations</a:t>
                      </a:r>
                      <a:endParaRPr lang="en-US" sz="1400" dirty="0"/>
                    </a:p>
                  </a:txBody>
                  <a:tcPr/>
                </a:tc>
                <a:tc>
                  <a:txBody>
                    <a:bodyPr/>
                    <a:lstStyle/>
                    <a:p>
                      <a:r>
                        <a:rPr lang="en-US" sz="1400" dirty="0" smtClean="0"/>
                        <a:t>Tanes</a:t>
                      </a:r>
                      <a:endParaRPr lang="en-US" sz="1400" dirty="0"/>
                    </a:p>
                  </a:txBody>
                  <a:tcPr/>
                </a:tc>
              </a:tr>
              <a:tr h="370840">
                <a:tc>
                  <a:txBody>
                    <a:bodyPr/>
                    <a:lstStyle/>
                    <a:p>
                      <a:r>
                        <a:rPr lang="en-US" sz="1400" dirty="0" smtClean="0"/>
                        <a:t>2.1</a:t>
                      </a:r>
                      <a:endParaRPr lang="en-US" sz="1400" dirty="0"/>
                    </a:p>
                  </a:txBody>
                  <a:tcPr/>
                </a:tc>
                <a:tc>
                  <a:txBody>
                    <a:bodyPr/>
                    <a:lstStyle/>
                    <a:p>
                      <a:r>
                        <a:rPr lang="en-US" sz="1400" dirty="0" smtClean="0"/>
                        <a:t>5/19/15</a:t>
                      </a:r>
                      <a:endParaRPr lang="en-US" sz="1400" dirty="0"/>
                    </a:p>
                  </a:txBody>
                  <a:tcPr/>
                </a:tc>
                <a:tc>
                  <a:txBody>
                    <a:bodyPr/>
                    <a:lstStyle/>
                    <a:p>
                      <a:r>
                        <a:rPr lang="en-US" sz="1400" dirty="0" smtClean="0"/>
                        <a:t>Feedback from PAS training</a:t>
                      </a:r>
                      <a:endParaRPr lang="en-US" sz="1400" dirty="0"/>
                    </a:p>
                  </a:txBody>
                  <a:tcPr/>
                </a:tc>
                <a:tc>
                  <a:txBody>
                    <a:bodyPr/>
                    <a:lstStyle/>
                    <a:p>
                      <a:r>
                        <a:rPr lang="en-US" sz="1400" dirty="0" smtClean="0"/>
                        <a:t>Tanes / Bryan</a:t>
                      </a:r>
                      <a:endParaRPr lang="en-US" sz="1400" dirty="0"/>
                    </a:p>
                  </a:txBody>
                  <a:tcPr/>
                </a:tc>
              </a:tr>
              <a:tr h="370840">
                <a:tc>
                  <a:txBody>
                    <a:bodyPr/>
                    <a:lstStyle/>
                    <a:p>
                      <a:r>
                        <a:rPr lang="en-US" sz="1400" dirty="0" smtClean="0"/>
                        <a:t>2.2</a:t>
                      </a:r>
                      <a:endParaRPr lang="en-US" sz="1400" dirty="0"/>
                    </a:p>
                  </a:txBody>
                  <a:tcPr/>
                </a:tc>
                <a:tc>
                  <a:txBody>
                    <a:bodyPr/>
                    <a:lstStyle/>
                    <a:p>
                      <a:r>
                        <a:rPr lang="en-US" sz="1400" dirty="0" smtClean="0"/>
                        <a:t>5/20/15</a:t>
                      </a:r>
                      <a:endParaRPr lang="en-US" sz="1400" dirty="0"/>
                    </a:p>
                  </a:txBody>
                  <a:tcPr/>
                </a:tc>
                <a:tc>
                  <a:txBody>
                    <a:bodyPr/>
                    <a:lstStyle/>
                    <a:p>
                      <a:r>
                        <a:rPr lang="en-US" sz="1400" dirty="0" smtClean="0"/>
                        <a:t>Slow</a:t>
                      </a:r>
                      <a:r>
                        <a:rPr lang="en-US" sz="1400" baseline="0" dirty="0" smtClean="0"/>
                        <a:t> down + add work in progress in burger process</a:t>
                      </a:r>
                      <a:endParaRPr lang="en-US" sz="1400" dirty="0"/>
                    </a:p>
                  </a:txBody>
                  <a:tcPr/>
                </a:tc>
                <a:tc>
                  <a:txBody>
                    <a:bodyPr/>
                    <a:lstStyle/>
                    <a:p>
                      <a:r>
                        <a:rPr lang="en-US" sz="1400" dirty="0" smtClean="0"/>
                        <a:t>Tanes</a:t>
                      </a:r>
                      <a:endParaRPr lang="en-US" sz="1400" dirty="0"/>
                    </a:p>
                  </a:txBody>
                  <a:tcPr/>
                </a:tc>
              </a:tr>
              <a:tr h="370840">
                <a:tc>
                  <a:txBody>
                    <a:bodyPr/>
                    <a:lstStyle/>
                    <a:p>
                      <a:r>
                        <a:rPr lang="en-US" sz="1400" dirty="0" smtClean="0"/>
                        <a:t>2.3</a:t>
                      </a:r>
                      <a:endParaRPr lang="en-US" sz="1400" dirty="0"/>
                    </a:p>
                  </a:txBody>
                  <a:tcPr/>
                </a:tc>
                <a:tc>
                  <a:txBody>
                    <a:bodyPr/>
                    <a:lstStyle/>
                    <a:p>
                      <a:r>
                        <a:rPr lang="en-US" sz="1400" dirty="0" smtClean="0"/>
                        <a:t>7/20/15</a:t>
                      </a:r>
                      <a:endParaRPr lang="en-US" sz="1400" dirty="0"/>
                    </a:p>
                  </a:txBody>
                  <a:tcPr/>
                </a:tc>
                <a:tc>
                  <a:txBody>
                    <a:bodyPr/>
                    <a:lstStyle/>
                    <a:p>
                      <a:r>
                        <a:rPr lang="en-US" sz="1400" dirty="0" smtClean="0"/>
                        <a:t>Added</a:t>
                      </a:r>
                      <a:r>
                        <a:rPr lang="en-US" sz="1400" baseline="0" dirty="0" smtClean="0"/>
                        <a:t> infrastructure example (hidden by default)</a:t>
                      </a:r>
                      <a:endParaRPr lang="en-US" sz="1400" dirty="0"/>
                    </a:p>
                  </a:txBody>
                  <a:tcPr/>
                </a:tc>
                <a:tc>
                  <a:txBody>
                    <a:bodyPr/>
                    <a:lstStyle/>
                    <a:p>
                      <a:r>
                        <a:rPr lang="en-US" sz="1400" dirty="0" smtClean="0"/>
                        <a:t>Bryan</a:t>
                      </a:r>
                      <a:endParaRPr lang="en-US" sz="1400" dirty="0"/>
                    </a:p>
                  </a:txBody>
                  <a:tcPr/>
                </a:tc>
              </a:tr>
              <a:tr h="370840">
                <a:tc>
                  <a:txBody>
                    <a:bodyPr/>
                    <a:lstStyle/>
                    <a:p>
                      <a:r>
                        <a:rPr lang="en-US" sz="1400" dirty="0" smtClean="0"/>
                        <a:t>2.4</a:t>
                      </a:r>
                      <a:endParaRPr lang="en-US" sz="1400" dirty="0"/>
                    </a:p>
                  </a:txBody>
                  <a:tcPr/>
                </a:tc>
                <a:tc>
                  <a:txBody>
                    <a:bodyPr/>
                    <a:lstStyle/>
                    <a:p>
                      <a:r>
                        <a:rPr lang="en-US" sz="1400" dirty="0" smtClean="0"/>
                        <a:t>9/15/15</a:t>
                      </a:r>
                      <a:endParaRPr lang="en-US" sz="1400" dirty="0"/>
                    </a:p>
                  </a:txBody>
                  <a:tcPr/>
                </a:tc>
                <a:tc>
                  <a:txBody>
                    <a:bodyPr/>
                    <a:lstStyle/>
                    <a:p>
                      <a:r>
                        <a:rPr lang="en-US" sz="1400" dirty="0" smtClean="0"/>
                        <a:t>Added additional notes</a:t>
                      </a:r>
                      <a:endParaRPr lang="en-US" sz="1400" dirty="0"/>
                    </a:p>
                  </a:txBody>
                  <a:tcPr/>
                </a:tc>
                <a:tc>
                  <a:txBody>
                    <a:bodyPr/>
                    <a:lstStyle/>
                    <a:p>
                      <a:r>
                        <a:rPr lang="en-US" sz="1400" dirty="0" smtClean="0"/>
                        <a:t>Tanes</a:t>
                      </a:r>
                      <a:endParaRPr lang="en-US" sz="1400" dirty="0"/>
                    </a:p>
                  </a:txBody>
                  <a:tcPr/>
                </a:tc>
              </a:tr>
              <a:tr h="370840">
                <a:tc>
                  <a:txBody>
                    <a:bodyPr/>
                    <a:lstStyle/>
                    <a:p>
                      <a:r>
                        <a:rPr lang="en-US" sz="1200" dirty="0" smtClean="0"/>
                        <a:t>2.5</a:t>
                      </a:r>
                      <a:endParaRPr lang="en-US" sz="1200" dirty="0"/>
                    </a:p>
                  </a:txBody>
                  <a:tcPr/>
                </a:tc>
                <a:tc>
                  <a:txBody>
                    <a:bodyPr/>
                    <a:lstStyle/>
                    <a:p>
                      <a:r>
                        <a:rPr lang="en-US" sz="1200" dirty="0" smtClean="0"/>
                        <a:t>10/19/15</a:t>
                      </a:r>
                      <a:endParaRPr lang="en-US" sz="1200" dirty="0"/>
                    </a:p>
                  </a:txBody>
                  <a:tcPr/>
                </a:tc>
                <a:tc>
                  <a:txBody>
                    <a:bodyPr/>
                    <a:lstStyle/>
                    <a:p>
                      <a:r>
                        <a:rPr lang="en-US" sz="1200" dirty="0" smtClean="0"/>
                        <a:t>Updated the TFS info in the Appendix +</a:t>
                      </a:r>
                      <a:r>
                        <a:rPr lang="en-US" sz="1200" baseline="0" dirty="0" smtClean="0"/>
                        <a:t> minor clean ups</a:t>
                      </a:r>
                      <a:endParaRPr lang="en-US" sz="1200" dirty="0"/>
                    </a:p>
                  </a:txBody>
                  <a:tcPr/>
                </a:tc>
                <a:tc>
                  <a:txBody>
                    <a:bodyPr/>
                    <a:lstStyle/>
                    <a:p>
                      <a:r>
                        <a:rPr lang="en-US" sz="1200" dirty="0" smtClean="0"/>
                        <a:t>Bryan</a:t>
                      </a:r>
                      <a:endParaRPr lang="en-US" sz="1200" dirty="0"/>
                    </a:p>
                  </a:txBody>
                  <a:tcPr/>
                </a:tc>
              </a:tr>
              <a:tr h="370840">
                <a:tc>
                  <a:txBody>
                    <a:bodyPr/>
                    <a:lstStyle/>
                    <a:p>
                      <a:r>
                        <a:rPr lang="en-US" sz="1200" dirty="0" smtClean="0"/>
                        <a:t>2.6</a:t>
                      </a:r>
                      <a:endParaRPr lang="en-US" sz="1200" dirty="0"/>
                    </a:p>
                  </a:txBody>
                  <a:tcPr/>
                </a:tc>
                <a:tc>
                  <a:txBody>
                    <a:bodyPr/>
                    <a:lstStyle/>
                    <a:p>
                      <a:r>
                        <a:rPr lang="en-US" sz="1200" dirty="0" smtClean="0"/>
                        <a:t>11/16/15</a:t>
                      </a:r>
                      <a:endParaRPr lang="en-US" sz="1200" dirty="0"/>
                    </a:p>
                  </a:txBody>
                  <a:tcPr/>
                </a:tc>
                <a:tc>
                  <a:txBody>
                    <a:bodyPr/>
                    <a:lstStyle/>
                    <a:p>
                      <a:r>
                        <a:rPr lang="en-US" sz="1200" dirty="0" smtClean="0"/>
                        <a:t>Update with “Project” related</a:t>
                      </a:r>
                      <a:r>
                        <a:rPr lang="en-US" sz="1200" baseline="0" dirty="0" smtClean="0"/>
                        <a:t> info</a:t>
                      </a:r>
                      <a:endParaRPr lang="en-US" sz="1200" dirty="0"/>
                    </a:p>
                  </a:txBody>
                  <a:tcPr/>
                </a:tc>
                <a:tc>
                  <a:txBody>
                    <a:bodyPr/>
                    <a:lstStyle/>
                    <a:p>
                      <a:r>
                        <a:rPr lang="en-US" sz="1200" dirty="0" smtClean="0"/>
                        <a:t>Bryan</a:t>
                      </a:r>
                      <a:endParaRPr lang="en-US" sz="1200" dirty="0"/>
                    </a:p>
                  </a:txBody>
                  <a:tcPr/>
                </a:tc>
              </a:tr>
              <a:tr h="370840">
                <a:tc>
                  <a:txBody>
                    <a:bodyPr/>
                    <a:lstStyle/>
                    <a:p>
                      <a:r>
                        <a:rPr lang="en-US" sz="1200" dirty="0" smtClean="0"/>
                        <a:t>3.0</a:t>
                      </a:r>
                      <a:endParaRPr lang="en-US" sz="1200" dirty="0"/>
                    </a:p>
                  </a:txBody>
                  <a:tcPr/>
                </a:tc>
                <a:tc>
                  <a:txBody>
                    <a:bodyPr/>
                    <a:lstStyle/>
                    <a:p>
                      <a:r>
                        <a:rPr lang="en-US" sz="1200" dirty="0" smtClean="0"/>
                        <a:t>6/28/16</a:t>
                      </a:r>
                      <a:endParaRPr lang="en-US" sz="1200" dirty="0"/>
                    </a:p>
                  </a:txBody>
                  <a:tcPr/>
                </a:tc>
                <a:tc>
                  <a:txBody>
                    <a:bodyPr/>
                    <a:lstStyle/>
                    <a:p>
                      <a:r>
                        <a:rPr lang="en-US" sz="1200" dirty="0" smtClean="0"/>
                        <a:t>Move K</a:t>
                      </a:r>
                      <a:r>
                        <a:rPr lang="en-US" sz="1200" baseline="0" dirty="0" smtClean="0"/>
                        <a:t>anban value slide up before practices</a:t>
                      </a:r>
                    </a:p>
                    <a:p>
                      <a:r>
                        <a:rPr lang="en-US" sz="1200" baseline="0" dirty="0" smtClean="0"/>
                        <a:t>Remove some slides in Visualize Workflow part</a:t>
                      </a:r>
                    </a:p>
                    <a:p>
                      <a:r>
                        <a:rPr lang="en-US" sz="1200" dirty="0" smtClean="0"/>
                        <a:t>Remove Kanban vs. Task board</a:t>
                      </a:r>
                    </a:p>
                    <a:p>
                      <a:r>
                        <a:rPr lang="en-US" sz="1200" dirty="0" smtClean="0"/>
                        <a:t>Add Kanban value slide</a:t>
                      </a:r>
                    </a:p>
                    <a:p>
                      <a:r>
                        <a:rPr lang="en-US" sz="1200" dirty="0" smtClean="0"/>
                        <a:t>Replace Burger example with why WIP limit</a:t>
                      </a:r>
                    </a:p>
                    <a:p>
                      <a:r>
                        <a:rPr lang="en-US" sz="1200" dirty="0" smtClean="0"/>
                        <a:t>Add Kanban </a:t>
                      </a:r>
                      <a:r>
                        <a:rPr lang="en-US" sz="1200" dirty="0" err="1" smtClean="0"/>
                        <a:t>critial</a:t>
                      </a:r>
                      <a:r>
                        <a:rPr lang="en-US" sz="1200" baseline="0" dirty="0" smtClean="0"/>
                        <a:t> practices slides</a:t>
                      </a:r>
                    </a:p>
                    <a:p>
                      <a:r>
                        <a:rPr lang="en-US" sz="1200" baseline="0" dirty="0" smtClean="0"/>
                        <a:t>Revamp Class of Service, Metrics</a:t>
                      </a:r>
                      <a:endParaRPr lang="en-US" sz="1200" dirty="0" smtClean="0"/>
                    </a:p>
                    <a:p>
                      <a:r>
                        <a:rPr lang="en-US" sz="1200" dirty="0" smtClean="0"/>
                        <a:t>Align Retrospective slides from other decks</a:t>
                      </a:r>
                      <a:endParaRPr lang="en-US" sz="1200" dirty="0"/>
                    </a:p>
                  </a:txBody>
                  <a:tcPr/>
                </a:tc>
                <a:tc>
                  <a:txBody>
                    <a:bodyPr/>
                    <a:lstStyle/>
                    <a:p>
                      <a:r>
                        <a:rPr lang="en-US" sz="1600" dirty="0" smtClean="0"/>
                        <a:t>Tanes</a:t>
                      </a:r>
                      <a:endParaRPr lang="en-US" sz="1600" dirty="0"/>
                    </a:p>
                  </a:txBody>
                  <a:tcPr/>
                </a:tc>
              </a:tr>
            </a:tbl>
          </a:graphicData>
        </a:graphic>
      </p:graphicFrame>
    </p:spTree>
    <p:extLst>
      <p:ext uri="{BB962C8B-B14F-4D97-AF65-F5344CB8AC3E}">
        <p14:creationId xmlns:p14="http://schemas.microsoft.com/office/powerpoint/2010/main" val="249263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1051469704"/>
              </p:ext>
            </p:extLst>
          </p:nvPr>
        </p:nvGraphicFramePr>
        <p:xfrm>
          <a:off x="476255" y="1309688"/>
          <a:ext cx="11239494" cy="4813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Common problems in teams</a:t>
            </a:r>
          </a:p>
        </p:txBody>
      </p:sp>
      <p:pic>
        <p:nvPicPr>
          <p:cNvPr id="3" name="Picture 2"/>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1871009" y="4122033"/>
            <a:ext cx="729109" cy="723901"/>
          </a:xfrm>
          <a:prstGeom prst="rect">
            <a:avLst/>
          </a:prstGeom>
        </p:spPr>
      </p:pic>
      <p:pic>
        <p:nvPicPr>
          <p:cNvPr id="6" name="Picture 5"/>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4149423" y="4122033"/>
            <a:ext cx="382033" cy="723901"/>
          </a:xfrm>
          <a:prstGeom prst="rect">
            <a:avLst/>
          </a:prstGeom>
        </p:spPr>
      </p:pic>
      <p:pic>
        <p:nvPicPr>
          <p:cNvPr id="7" name="Picture 6"/>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6449329" y="4090194"/>
            <a:ext cx="382033" cy="723901"/>
          </a:xfrm>
          <a:prstGeom prst="rect">
            <a:avLst/>
          </a:prstGeom>
        </p:spPr>
      </p:pic>
      <p:grpSp>
        <p:nvGrpSpPr>
          <p:cNvPr id="9" name="Group 8"/>
          <p:cNvGrpSpPr/>
          <p:nvPr/>
        </p:nvGrpSpPr>
        <p:grpSpPr>
          <a:xfrm>
            <a:off x="8769684" y="4082574"/>
            <a:ext cx="729109" cy="727710"/>
            <a:chOff x="801305" y="4133849"/>
            <a:chExt cx="729109" cy="727710"/>
          </a:xfrm>
        </p:grpSpPr>
        <p:sp>
          <p:nvSpPr>
            <p:cNvPr id="10" name="Oval 9"/>
            <p:cNvSpPr/>
            <p:nvPr/>
          </p:nvSpPr>
          <p:spPr>
            <a:xfrm>
              <a:off x="801305" y="4133849"/>
              <a:ext cx="729109" cy="723901"/>
            </a:xfrm>
            <a:prstGeom prst="ellipse">
              <a:avLst/>
            </a:prstGeom>
            <a:solidFill>
              <a:srgbClr val="FFFFFF"/>
            </a:solidFill>
            <a:ln w="571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821754" y="4152899"/>
              <a:ext cx="708660" cy="708660"/>
            </a:xfrm>
            <a:prstGeom prst="mathMultiply">
              <a:avLst>
                <a:gd name="adj1" fmla="val 154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1056714" y="4078765"/>
            <a:ext cx="729109" cy="727710"/>
            <a:chOff x="801305" y="4133849"/>
            <a:chExt cx="729109" cy="727710"/>
          </a:xfrm>
        </p:grpSpPr>
        <p:sp>
          <p:nvSpPr>
            <p:cNvPr id="13" name="Oval 12"/>
            <p:cNvSpPr/>
            <p:nvPr/>
          </p:nvSpPr>
          <p:spPr>
            <a:xfrm>
              <a:off x="801305" y="4133849"/>
              <a:ext cx="729109" cy="723901"/>
            </a:xfrm>
            <a:prstGeom prst="ellipse">
              <a:avLst/>
            </a:prstGeom>
            <a:solidFill>
              <a:srgbClr val="FFFFFF"/>
            </a:solidFill>
            <a:ln w="571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821754" y="4152899"/>
              <a:ext cx="708660" cy="708660"/>
            </a:xfrm>
            <a:prstGeom prst="mathMultiply">
              <a:avLst>
                <a:gd name="adj1" fmla="val 154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9812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5325591" y="605546"/>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740585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325676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25592" y="540862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3256762" y="1828043"/>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4127281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76253" y="407624"/>
            <a:ext cx="11239500" cy="5715365"/>
          </a:xfrm>
        </p:spPr>
        <p:txBody>
          <a:bodyPr anchor="ctr"/>
          <a:lstStyle/>
          <a:p>
            <a:pPr marL="0" indent="0">
              <a:buNone/>
            </a:pPr>
            <a:r>
              <a:rPr lang="en-US" sz="5400" dirty="0">
                <a:solidFill>
                  <a:schemeClr val="tx2"/>
                </a:solidFill>
              </a:rPr>
              <a:t>Work in </a:t>
            </a:r>
            <a:r>
              <a:rPr lang="en-US" sz="5400" dirty="0" smtClean="0">
                <a:solidFill>
                  <a:schemeClr val="tx2"/>
                </a:solidFill>
              </a:rPr>
              <a:t>Progress (WIP) </a:t>
            </a:r>
          </a:p>
          <a:p>
            <a:pPr marL="0" indent="0">
              <a:buNone/>
            </a:pPr>
            <a:endParaRPr lang="en-US" sz="5400" dirty="0">
              <a:solidFill>
                <a:schemeClr val="accent3"/>
              </a:solidFill>
            </a:endParaRPr>
          </a:p>
          <a:p>
            <a:pPr marL="0" indent="0">
              <a:buNone/>
            </a:pPr>
            <a:r>
              <a:rPr lang="en-US" sz="5400" dirty="0" smtClean="0"/>
              <a:t>A team’s </a:t>
            </a:r>
            <a:r>
              <a:rPr lang="en-US" sz="5400" dirty="0"/>
              <a:t>partially finished work </a:t>
            </a:r>
            <a:r>
              <a:rPr lang="en-US" sz="5400" dirty="0">
                <a:solidFill>
                  <a:schemeClr val="tx2"/>
                </a:solidFill>
              </a:rPr>
              <a:t>waiting for </a:t>
            </a:r>
            <a:r>
              <a:rPr lang="en-US" sz="5400" dirty="0" smtClean="0">
                <a:solidFill>
                  <a:schemeClr val="tx2"/>
                </a:solidFill>
              </a:rPr>
              <a:t>completion</a:t>
            </a:r>
          </a:p>
        </p:txBody>
      </p:sp>
    </p:spTree>
    <p:extLst>
      <p:ext uri="{BB962C8B-B14F-4D97-AF65-F5344CB8AC3E}">
        <p14:creationId xmlns:p14="http://schemas.microsoft.com/office/powerpoint/2010/main" val="3808958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Efficiency</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43</a:t>
            </a:fld>
            <a:endParaRPr lang="en-US" dirty="0"/>
          </a:p>
        </p:txBody>
      </p:sp>
      <p:sp>
        <p:nvSpPr>
          <p:cNvPr id="9" name="Rectangle 8"/>
          <p:cNvSpPr/>
          <p:nvPr/>
        </p:nvSpPr>
        <p:spPr>
          <a:xfrm>
            <a:off x="-5565" y="0"/>
            <a:ext cx="8133933" cy="6858000"/>
          </a:xfrm>
          <a:prstGeom prst="rect">
            <a:avLst/>
          </a:prstGeom>
          <a:solidFill>
            <a:srgbClr val="0B66AE"/>
          </a:solidFill>
          <a:ln w="25400" cap="flat" cmpd="sng" algn="ctr">
            <a:noFill/>
            <a:prstDash val="solid"/>
          </a:ln>
          <a:effectLst/>
        </p:spPr>
        <p:txBody>
          <a:bodyPr rtlCol="0" anchor="ctr"/>
          <a:lstStyle/>
          <a:p>
            <a:pPr algn="ctr" defTabSz="1219170">
              <a:defRPr/>
            </a:pPr>
            <a:endParaRPr lang="en-US" sz="2400" kern="0" dirty="0">
              <a:solidFill>
                <a:srgbClr val="000000"/>
              </a:solidFill>
              <a:latin typeface="Arial"/>
            </a:endParaRPr>
          </a:p>
        </p:txBody>
      </p:sp>
      <p:sp>
        <p:nvSpPr>
          <p:cNvPr id="10" name="Rectangle 9"/>
          <p:cNvSpPr/>
          <p:nvPr/>
        </p:nvSpPr>
        <p:spPr>
          <a:xfrm>
            <a:off x="6125300" y="0"/>
            <a:ext cx="6078203" cy="6858000"/>
          </a:xfrm>
          <a:prstGeom prst="rect">
            <a:avLst/>
          </a:prstGeom>
          <a:solidFill>
            <a:srgbClr val="00AAE7"/>
          </a:solidFill>
          <a:ln w="25400" cap="flat" cmpd="sng" algn="ctr">
            <a:noFill/>
            <a:prstDash val="solid"/>
          </a:ln>
          <a:effectLst/>
        </p:spPr>
        <p:txBody>
          <a:bodyPr rtlCol="0" anchor="ctr"/>
          <a:lstStyle/>
          <a:p>
            <a:pPr algn="ctr" defTabSz="1219170">
              <a:defRPr/>
            </a:pPr>
            <a:endParaRPr lang="en-US" sz="2400" kern="0" dirty="0">
              <a:solidFill>
                <a:srgbClr val="000000"/>
              </a:solidFill>
              <a:latin typeface="Arial"/>
            </a:endParaRPr>
          </a:p>
        </p:txBody>
      </p:sp>
      <p:sp>
        <p:nvSpPr>
          <p:cNvPr id="12" name="Freeform 13"/>
          <p:cNvSpPr>
            <a:spLocks noChangeArrowheads="1"/>
          </p:cNvSpPr>
          <p:nvPr/>
        </p:nvSpPr>
        <p:spPr bwMode="auto">
          <a:xfrm>
            <a:off x="2430372" y="1548474"/>
            <a:ext cx="1247491" cy="1258213"/>
          </a:xfrm>
          <a:custGeom>
            <a:avLst/>
            <a:gdLst>
              <a:gd name="T0" fmla="*/ 455 w 527"/>
              <a:gd name="T1" fmla="*/ 291 h 533"/>
              <a:gd name="T2" fmla="*/ 460 w 527"/>
              <a:gd name="T3" fmla="*/ 266 h 533"/>
              <a:gd name="T4" fmla="*/ 455 w 527"/>
              <a:gd name="T5" fmla="*/ 240 h 533"/>
              <a:gd name="T6" fmla="*/ 511 w 527"/>
              <a:gd name="T7" fmla="*/ 194 h 533"/>
              <a:gd name="T8" fmla="*/ 516 w 527"/>
              <a:gd name="T9" fmla="*/ 179 h 533"/>
              <a:gd name="T10" fmla="*/ 465 w 527"/>
              <a:gd name="T11" fmla="*/ 82 h 533"/>
              <a:gd name="T12" fmla="*/ 444 w 527"/>
              <a:gd name="T13" fmla="*/ 82 h 533"/>
              <a:gd name="T14" fmla="*/ 378 w 527"/>
              <a:gd name="T15" fmla="*/ 107 h 533"/>
              <a:gd name="T16" fmla="*/ 332 w 527"/>
              <a:gd name="T17" fmla="*/ 82 h 533"/>
              <a:gd name="T18" fmla="*/ 322 w 527"/>
              <a:gd name="T19" fmla="*/ 10 h 533"/>
              <a:gd name="T20" fmla="*/ 311 w 527"/>
              <a:gd name="T21" fmla="*/ 0 h 533"/>
              <a:gd name="T22" fmla="*/ 204 w 527"/>
              <a:gd name="T23" fmla="*/ 0 h 533"/>
              <a:gd name="T24" fmla="*/ 194 w 527"/>
              <a:gd name="T25" fmla="*/ 10 h 533"/>
              <a:gd name="T26" fmla="*/ 184 w 527"/>
              <a:gd name="T27" fmla="*/ 82 h 533"/>
              <a:gd name="T28" fmla="*/ 138 w 527"/>
              <a:gd name="T29" fmla="*/ 107 h 533"/>
              <a:gd name="T30" fmla="*/ 71 w 527"/>
              <a:gd name="T31" fmla="*/ 82 h 533"/>
              <a:gd name="T32" fmla="*/ 56 w 527"/>
              <a:gd name="T33" fmla="*/ 87 h 533"/>
              <a:gd name="T34" fmla="*/ 0 w 527"/>
              <a:gd name="T35" fmla="*/ 179 h 533"/>
              <a:gd name="T36" fmla="*/ 5 w 527"/>
              <a:gd name="T37" fmla="*/ 194 h 533"/>
              <a:gd name="T38" fmla="*/ 61 w 527"/>
              <a:gd name="T39" fmla="*/ 240 h 533"/>
              <a:gd name="T40" fmla="*/ 61 w 527"/>
              <a:gd name="T41" fmla="*/ 266 h 533"/>
              <a:gd name="T42" fmla="*/ 61 w 527"/>
              <a:gd name="T43" fmla="*/ 291 h 533"/>
              <a:gd name="T44" fmla="*/ 5 w 527"/>
              <a:gd name="T45" fmla="*/ 337 h 533"/>
              <a:gd name="T46" fmla="*/ 5 w 527"/>
              <a:gd name="T47" fmla="*/ 353 h 533"/>
              <a:gd name="T48" fmla="*/ 56 w 527"/>
              <a:gd name="T49" fmla="*/ 450 h 533"/>
              <a:gd name="T50" fmla="*/ 71 w 527"/>
              <a:gd name="T51" fmla="*/ 450 h 533"/>
              <a:gd name="T52" fmla="*/ 138 w 527"/>
              <a:gd name="T53" fmla="*/ 424 h 533"/>
              <a:gd name="T54" fmla="*/ 184 w 527"/>
              <a:gd name="T55" fmla="*/ 450 h 533"/>
              <a:gd name="T56" fmla="*/ 194 w 527"/>
              <a:gd name="T57" fmla="*/ 521 h 533"/>
              <a:gd name="T58" fmla="*/ 209 w 527"/>
              <a:gd name="T59" fmla="*/ 532 h 533"/>
              <a:gd name="T60" fmla="*/ 317 w 527"/>
              <a:gd name="T61" fmla="*/ 532 h 533"/>
              <a:gd name="T62" fmla="*/ 327 w 527"/>
              <a:gd name="T63" fmla="*/ 521 h 533"/>
              <a:gd name="T64" fmla="*/ 337 w 527"/>
              <a:gd name="T65" fmla="*/ 450 h 533"/>
              <a:gd name="T66" fmla="*/ 383 w 527"/>
              <a:gd name="T67" fmla="*/ 424 h 533"/>
              <a:gd name="T68" fmla="*/ 449 w 527"/>
              <a:gd name="T69" fmla="*/ 450 h 533"/>
              <a:gd name="T70" fmla="*/ 470 w 527"/>
              <a:gd name="T71" fmla="*/ 445 h 533"/>
              <a:gd name="T72" fmla="*/ 521 w 527"/>
              <a:gd name="T73" fmla="*/ 353 h 533"/>
              <a:gd name="T74" fmla="*/ 521 w 527"/>
              <a:gd name="T75" fmla="*/ 337 h 533"/>
              <a:gd name="T76" fmla="*/ 455 w 527"/>
              <a:gd name="T77" fmla="*/ 291 h 533"/>
              <a:gd name="T78" fmla="*/ 260 w 527"/>
              <a:gd name="T79" fmla="*/ 358 h 533"/>
              <a:gd name="T80" fmla="*/ 163 w 527"/>
              <a:gd name="T81" fmla="*/ 266 h 533"/>
              <a:gd name="T82" fmla="*/ 260 w 527"/>
              <a:gd name="T83" fmla="*/ 174 h 533"/>
              <a:gd name="T84" fmla="*/ 352 w 527"/>
              <a:gd name="T85" fmla="*/ 266 h 533"/>
              <a:gd name="T86" fmla="*/ 260 w 527"/>
              <a:gd name="T87" fmla="*/ 35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7" h="533">
                <a:moveTo>
                  <a:pt x="455" y="291"/>
                </a:moveTo>
                <a:cubicBezTo>
                  <a:pt x="455" y="286"/>
                  <a:pt x="460" y="276"/>
                  <a:pt x="460" y="266"/>
                </a:cubicBezTo>
                <a:cubicBezTo>
                  <a:pt x="460" y="256"/>
                  <a:pt x="460" y="245"/>
                  <a:pt x="455" y="240"/>
                </a:cubicBezTo>
                <a:lnTo>
                  <a:pt x="511" y="194"/>
                </a:lnTo>
                <a:cubicBezTo>
                  <a:pt x="521" y="189"/>
                  <a:pt x="521" y="184"/>
                  <a:pt x="516" y="179"/>
                </a:cubicBezTo>
                <a:lnTo>
                  <a:pt x="465" y="82"/>
                </a:lnTo>
                <a:cubicBezTo>
                  <a:pt x="460" y="82"/>
                  <a:pt x="455" y="77"/>
                  <a:pt x="444" y="82"/>
                </a:cubicBezTo>
                <a:lnTo>
                  <a:pt x="378" y="107"/>
                </a:lnTo>
                <a:cubicBezTo>
                  <a:pt x="368" y="97"/>
                  <a:pt x="352" y="92"/>
                  <a:pt x="332" y="82"/>
                </a:cubicBezTo>
                <a:lnTo>
                  <a:pt x="322" y="10"/>
                </a:lnTo>
                <a:cubicBezTo>
                  <a:pt x="327" y="5"/>
                  <a:pt x="317" y="0"/>
                  <a:pt x="311" y="0"/>
                </a:cubicBezTo>
                <a:lnTo>
                  <a:pt x="204" y="0"/>
                </a:lnTo>
                <a:cubicBezTo>
                  <a:pt x="199" y="0"/>
                  <a:pt x="194" y="5"/>
                  <a:pt x="194" y="10"/>
                </a:cubicBezTo>
                <a:lnTo>
                  <a:pt x="184" y="82"/>
                </a:lnTo>
                <a:cubicBezTo>
                  <a:pt x="163" y="87"/>
                  <a:pt x="153" y="97"/>
                  <a:pt x="138" y="107"/>
                </a:cubicBezTo>
                <a:lnTo>
                  <a:pt x="71" y="82"/>
                </a:lnTo>
                <a:cubicBezTo>
                  <a:pt x="66" y="77"/>
                  <a:pt x="61" y="82"/>
                  <a:pt x="56" y="87"/>
                </a:cubicBezTo>
                <a:lnTo>
                  <a:pt x="0" y="179"/>
                </a:lnTo>
                <a:cubicBezTo>
                  <a:pt x="0" y="184"/>
                  <a:pt x="0" y="189"/>
                  <a:pt x="5" y="194"/>
                </a:cubicBezTo>
                <a:lnTo>
                  <a:pt x="61" y="240"/>
                </a:lnTo>
                <a:cubicBezTo>
                  <a:pt x="61" y="245"/>
                  <a:pt x="61" y="256"/>
                  <a:pt x="61" y="266"/>
                </a:cubicBezTo>
                <a:cubicBezTo>
                  <a:pt x="61" y="276"/>
                  <a:pt x="61" y="286"/>
                  <a:pt x="61" y="291"/>
                </a:cubicBezTo>
                <a:lnTo>
                  <a:pt x="5" y="337"/>
                </a:lnTo>
                <a:cubicBezTo>
                  <a:pt x="0" y="343"/>
                  <a:pt x="0" y="348"/>
                  <a:pt x="5" y="353"/>
                </a:cubicBezTo>
                <a:lnTo>
                  <a:pt x="56" y="450"/>
                </a:lnTo>
                <a:cubicBezTo>
                  <a:pt x="61" y="450"/>
                  <a:pt x="66" y="455"/>
                  <a:pt x="71" y="450"/>
                </a:cubicBezTo>
                <a:lnTo>
                  <a:pt x="138" y="424"/>
                </a:lnTo>
                <a:cubicBezTo>
                  <a:pt x="153" y="434"/>
                  <a:pt x="168" y="445"/>
                  <a:pt x="184" y="450"/>
                </a:cubicBezTo>
                <a:lnTo>
                  <a:pt x="194" y="521"/>
                </a:lnTo>
                <a:cubicBezTo>
                  <a:pt x="194" y="526"/>
                  <a:pt x="199" y="532"/>
                  <a:pt x="209" y="532"/>
                </a:cubicBezTo>
                <a:lnTo>
                  <a:pt x="317" y="532"/>
                </a:lnTo>
                <a:cubicBezTo>
                  <a:pt x="322" y="532"/>
                  <a:pt x="327" y="526"/>
                  <a:pt x="327" y="521"/>
                </a:cubicBezTo>
                <a:lnTo>
                  <a:pt x="337" y="450"/>
                </a:lnTo>
                <a:cubicBezTo>
                  <a:pt x="357" y="445"/>
                  <a:pt x="373" y="434"/>
                  <a:pt x="383" y="424"/>
                </a:cubicBezTo>
                <a:lnTo>
                  <a:pt x="449" y="450"/>
                </a:lnTo>
                <a:cubicBezTo>
                  <a:pt x="455" y="455"/>
                  <a:pt x="465" y="450"/>
                  <a:pt x="470" y="445"/>
                </a:cubicBezTo>
                <a:lnTo>
                  <a:pt x="521" y="353"/>
                </a:lnTo>
                <a:cubicBezTo>
                  <a:pt x="526" y="348"/>
                  <a:pt x="526" y="337"/>
                  <a:pt x="521" y="337"/>
                </a:cubicBezTo>
                <a:lnTo>
                  <a:pt x="455" y="291"/>
                </a:lnTo>
                <a:close/>
                <a:moveTo>
                  <a:pt x="260" y="358"/>
                </a:moveTo>
                <a:cubicBezTo>
                  <a:pt x="209" y="358"/>
                  <a:pt x="163" y="317"/>
                  <a:pt x="163" y="266"/>
                </a:cubicBezTo>
                <a:cubicBezTo>
                  <a:pt x="163" y="215"/>
                  <a:pt x="209" y="174"/>
                  <a:pt x="260" y="174"/>
                </a:cubicBezTo>
                <a:cubicBezTo>
                  <a:pt x="311" y="174"/>
                  <a:pt x="352" y="215"/>
                  <a:pt x="352" y="266"/>
                </a:cubicBezTo>
                <a:cubicBezTo>
                  <a:pt x="352" y="317"/>
                  <a:pt x="311" y="358"/>
                  <a:pt x="260" y="358"/>
                </a:cubicBezTo>
                <a:close/>
              </a:path>
            </a:pathLst>
          </a:custGeom>
          <a:solidFill>
            <a:schemeClr val="bg1"/>
          </a:solidFill>
          <a:ln>
            <a:noFill/>
          </a:ln>
          <a:effectLst/>
        </p:spPr>
        <p:txBody>
          <a:bodyPr wrap="none" anchor="ctr"/>
          <a:lstStyle/>
          <a:p>
            <a:pPr defTabSz="1219170">
              <a:defRPr/>
            </a:pPr>
            <a:endParaRPr lang="en-US" sz="2400" kern="0" dirty="0">
              <a:solidFill>
                <a:srgbClr val="000000"/>
              </a:solidFill>
            </a:endParaRPr>
          </a:p>
        </p:txBody>
      </p:sp>
      <p:sp>
        <p:nvSpPr>
          <p:cNvPr id="13" name="Freeform 6"/>
          <p:cNvSpPr>
            <a:spLocks noChangeArrowheads="1"/>
          </p:cNvSpPr>
          <p:nvPr/>
        </p:nvSpPr>
        <p:spPr bwMode="auto">
          <a:xfrm>
            <a:off x="8529155" y="1548474"/>
            <a:ext cx="1247491" cy="1258213"/>
          </a:xfrm>
          <a:custGeom>
            <a:avLst/>
            <a:gdLst>
              <a:gd name="T0" fmla="*/ 0 w 597"/>
              <a:gd name="T1" fmla="*/ 544 h 545"/>
              <a:gd name="T2" fmla="*/ 109 w 597"/>
              <a:gd name="T3" fmla="*/ 544 h 545"/>
              <a:gd name="T4" fmla="*/ 109 w 597"/>
              <a:gd name="T5" fmla="*/ 218 h 545"/>
              <a:gd name="T6" fmla="*/ 0 w 597"/>
              <a:gd name="T7" fmla="*/ 218 h 545"/>
              <a:gd name="T8" fmla="*/ 0 w 597"/>
              <a:gd name="T9" fmla="*/ 544 h 545"/>
              <a:gd name="T10" fmla="*/ 596 w 597"/>
              <a:gd name="T11" fmla="*/ 243 h 545"/>
              <a:gd name="T12" fmla="*/ 539 w 597"/>
              <a:gd name="T13" fmla="*/ 192 h 545"/>
              <a:gd name="T14" fmla="*/ 368 w 597"/>
              <a:gd name="T15" fmla="*/ 192 h 545"/>
              <a:gd name="T16" fmla="*/ 399 w 597"/>
              <a:gd name="T17" fmla="*/ 62 h 545"/>
              <a:gd name="T18" fmla="*/ 399 w 597"/>
              <a:gd name="T19" fmla="*/ 57 h 545"/>
              <a:gd name="T20" fmla="*/ 389 w 597"/>
              <a:gd name="T21" fmla="*/ 26 h 545"/>
              <a:gd name="T22" fmla="*/ 358 w 597"/>
              <a:gd name="T23" fmla="*/ 0 h 545"/>
              <a:gd name="T24" fmla="*/ 176 w 597"/>
              <a:gd name="T25" fmla="*/ 176 h 545"/>
              <a:gd name="T26" fmla="*/ 161 w 597"/>
              <a:gd name="T27" fmla="*/ 218 h 545"/>
              <a:gd name="T28" fmla="*/ 161 w 597"/>
              <a:gd name="T29" fmla="*/ 487 h 545"/>
              <a:gd name="T30" fmla="*/ 218 w 597"/>
              <a:gd name="T31" fmla="*/ 544 h 545"/>
              <a:gd name="T32" fmla="*/ 461 w 597"/>
              <a:gd name="T33" fmla="*/ 544 h 545"/>
              <a:gd name="T34" fmla="*/ 508 w 597"/>
              <a:gd name="T35" fmla="*/ 508 h 545"/>
              <a:gd name="T36" fmla="*/ 591 w 597"/>
              <a:gd name="T37" fmla="*/ 316 h 545"/>
              <a:gd name="T38" fmla="*/ 591 w 597"/>
              <a:gd name="T39" fmla="*/ 295 h 545"/>
              <a:gd name="T40" fmla="*/ 591 w 597"/>
              <a:gd name="T41" fmla="*/ 243 h 545"/>
              <a:gd name="T42" fmla="*/ 596 w 597"/>
              <a:gd name="T43" fmla="*/ 24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45">
                <a:moveTo>
                  <a:pt x="0" y="544"/>
                </a:moveTo>
                <a:lnTo>
                  <a:pt x="109" y="544"/>
                </a:lnTo>
                <a:lnTo>
                  <a:pt x="109" y="218"/>
                </a:lnTo>
                <a:lnTo>
                  <a:pt x="0" y="218"/>
                </a:lnTo>
                <a:lnTo>
                  <a:pt x="0" y="544"/>
                </a:lnTo>
                <a:close/>
                <a:moveTo>
                  <a:pt x="596" y="243"/>
                </a:moveTo>
                <a:cubicBezTo>
                  <a:pt x="596" y="212"/>
                  <a:pt x="570" y="192"/>
                  <a:pt x="539" y="192"/>
                </a:cubicBezTo>
                <a:lnTo>
                  <a:pt x="368" y="192"/>
                </a:lnTo>
                <a:lnTo>
                  <a:pt x="399" y="62"/>
                </a:lnTo>
                <a:lnTo>
                  <a:pt x="399" y="57"/>
                </a:lnTo>
                <a:cubicBezTo>
                  <a:pt x="399" y="46"/>
                  <a:pt x="394" y="36"/>
                  <a:pt x="389" y="26"/>
                </a:cubicBezTo>
                <a:lnTo>
                  <a:pt x="358" y="0"/>
                </a:lnTo>
                <a:lnTo>
                  <a:pt x="176" y="176"/>
                </a:lnTo>
                <a:cubicBezTo>
                  <a:pt x="166" y="186"/>
                  <a:pt x="161" y="202"/>
                  <a:pt x="161" y="218"/>
                </a:cubicBezTo>
                <a:lnTo>
                  <a:pt x="161" y="487"/>
                </a:lnTo>
                <a:cubicBezTo>
                  <a:pt x="161" y="518"/>
                  <a:pt x="187" y="544"/>
                  <a:pt x="218" y="544"/>
                </a:cubicBezTo>
                <a:lnTo>
                  <a:pt x="461" y="544"/>
                </a:lnTo>
                <a:cubicBezTo>
                  <a:pt x="482" y="544"/>
                  <a:pt x="503" y="529"/>
                  <a:pt x="508" y="508"/>
                </a:cubicBezTo>
                <a:lnTo>
                  <a:pt x="591" y="316"/>
                </a:lnTo>
                <a:cubicBezTo>
                  <a:pt x="591" y="311"/>
                  <a:pt x="591" y="306"/>
                  <a:pt x="591" y="295"/>
                </a:cubicBezTo>
                <a:lnTo>
                  <a:pt x="591" y="243"/>
                </a:lnTo>
                <a:lnTo>
                  <a:pt x="596" y="243"/>
                </a:lnTo>
                <a:close/>
              </a:path>
            </a:pathLst>
          </a:custGeom>
          <a:solidFill>
            <a:schemeClr val="bg1"/>
          </a:solidFill>
          <a:ln>
            <a:noFill/>
          </a:ln>
          <a:effectLst/>
        </p:spPr>
        <p:txBody>
          <a:bodyPr wrap="none" anchor="ctr"/>
          <a:lstStyle/>
          <a:p>
            <a:endParaRPr lang="en-US" sz="2400" dirty="0"/>
          </a:p>
        </p:txBody>
      </p:sp>
      <p:sp>
        <p:nvSpPr>
          <p:cNvPr id="14" name="Rectangle 13"/>
          <p:cNvSpPr/>
          <p:nvPr/>
        </p:nvSpPr>
        <p:spPr>
          <a:xfrm>
            <a:off x="1059014" y="3144213"/>
            <a:ext cx="4083261" cy="830997"/>
          </a:xfrm>
          <a:prstGeom prst="rect">
            <a:avLst/>
          </a:prstGeom>
        </p:spPr>
        <p:txBody>
          <a:bodyPr wrap="square">
            <a:spAutoFit/>
          </a:bodyPr>
          <a:lstStyle/>
          <a:p>
            <a:pPr algn="ctr"/>
            <a:r>
              <a:rPr lang="en-US" sz="2400" dirty="0" smtClean="0">
                <a:solidFill>
                  <a:schemeClr val="bg1"/>
                </a:solidFill>
                <a:latin typeface="EMprint" charset="0"/>
                <a:ea typeface="EMprint" charset="0"/>
                <a:cs typeface="EMprint" charset="0"/>
              </a:rPr>
              <a:t>Higher resource utilization</a:t>
            </a:r>
            <a:endParaRPr lang="en-US" sz="2400" dirty="0">
              <a:solidFill>
                <a:schemeClr val="bg1"/>
              </a:solidFill>
              <a:latin typeface="EMprint" charset="0"/>
              <a:ea typeface="EMprint" charset="0"/>
              <a:cs typeface="EMprint" charset="0"/>
            </a:endParaRPr>
          </a:p>
          <a:p>
            <a:pPr algn="ctr"/>
            <a:r>
              <a:rPr lang="en-US" sz="2400" dirty="0">
                <a:solidFill>
                  <a:schemeClr val="bg1"/>
                </a:solidFill>
                <a:latin typeface="EMprint" charset="0"/>
                <a:ea typeface="EMprint" charset="0"/>
                <a:cs typeface="EMprint" charset="0"/>
              </a:rPr>
              <a:t>(Input / Resources)</a:t>
            </a:r>
          </a:p>
        </p:txBody>
      </p:sp>
      <p:sp>
        <p:nvSpPr>
          <p:cNvPr id="16" name="Rectangle 15"/>
          <p:cNvSpPr/>
          <p:nvPr/>
        </p:nvSpPr>
        <p:spPr>
          <a:xfrm>
            <a:off x="7122771" y="3144213"/>
            <a:ext cx="4083261" cy="830997"/>
          </a:xfrm>
          <a:prstGeom prst="rect">
            <a:avLst/>
          </a:prstGeom>
        </p:spPr>
        <p:txBody>
          <a:bodyPr wrap="square">
            <a:spAutoFit/>
          </a:bodyPr>
          <a:lstStyle/>
          <a:p>
            <a:pPr algn="ctr"/>
            <a:r>
              <a:rPr lang="en-US" sz="2400" dirty="0">
                <a:solidFill>
                  <a:schemeClr val="bg1"/>
                </a:solidFill>
                <a:latin typeface="EMprint" charset="0"/>
                <a:ea typeface="EMprint" charset="0"/>
                <a:cs typeface="EMprint" charset="0"/>
              </a:rPr>
              <a:t>Better t</a:t>
            </a:r>
            <a:r>
              <a:rPr lang="en-US" sz="2400" dirty="0" smtClean="0">
                <a:solidFill>
                  <a:schemeClr val="bg1"/>
                </a:solidFill>
                <a:latin typeface="EMprint" charset="0"/>
                <a:ea typeface="EMprint" charset="0"/>
                <a:cs typeface="EMprint" charset="0"/>
              </a:rPr>
              <a:t>hroughput</a:t>
            </a:r>
            <a:endParaRPr lang="en-US" sz="2400" dirty="0">
              <a:solidFill>
                <a:schemeClr val="bg1"/>
              </a:solidFill>
              <a:latin typeface="EMprint" charset="0"/>
              <a:ea typeface="EMprint" charset="0"/>
              <a:cs typeface="EMprint" charset="0"/>
            </a:endParaRPr>
          </a:p>
          <a:p>
            <a:pPr algn="ctr"/>
            <a:r>
              <a:rPr lang="en-US" sz="2400" dirty="0">
                <a:solidFill>
                  <a:schemeClr val="bg1"/>
                </a:solidFill>
                <a:latin typeface="EMprint" charset="0"/>
                <a:ea typeface="EMprint" charset="0"/>
                <a:cs typeface="EMprint" charset="0"/>
              </a:rPr>
              <a:t>(Output / Resources)</a:t>
            </a:r>
          </a:p>
        </p:txBody>
      </p:sp>
      <p:sp>
        <p:nvSpPr>
          <p:cNvPr id="17" name="Rectangle 16"/>
          <p:cNvSpPr/>
          <p:nvPr/>
        </p:nvSpPr>
        <p:spPr>
          <a:xfrm>
            <a:off x="1059014" y="5078521"/>
            <a:ext cx="4083261" cy="502766"/>
          </a:xfrm>
          <a:prstGeom prst="rect">
            <a:avLst/>
          </a:prstGeom>
        </p:spPr>
        <p:txBody>
          <a:bodyPr wrap="square">
            <a:spAutoFit/>
          </a:bodyPr>
          <a:lstStyle/>
          <a:p>
            <a:pPr algn="ctr"/>
            <a:r>
              <a:rPr lang="en-US" sz="2667" dirty="0">
                <a:solidFill>
                  <a:schemeClr val="bg1"/>
                </a:solidFill>
                <a:latin typeface="EMprint" charset="0"/>
                <a:ea typeface="EMprint" charset="0"/>
                <a:cs typeface="EMprint" charset="0"/>
              </a:rPr>
              <a:t>More work gets started</a:t>
            </a:r>
          </a:p>
        </p:txBody>
      </p:sp>
      <p:sp>
        <p:nvSpPr>
          <p:cNvPr id="18" name="Rectangle 17"/>
          <p:cNvSpPr/>
          <p:nvPr/>
        </p:nvSpPr>
        <p:spPr>
          <a:xfrm>
            <a:off x="7111270" y="5078521"/>
            <a:ext cx="4083261" cy="502766"/>
          </a:xfrm>
          <a:prstGeom prst="rect">
            <a:avLst/>
          </a:prstGeom>
        </p:spPr>
        <p:txBody>
          <a:bodyPr wrap="square">
            <a:spAutoFit/>
          </a:bodyPr>
          <a:lstStyle/>
          <a:p>
            <a:pPr algn="ctr"/>
            <a:r>
              <a:rPr lang="en-US" sz="2667" dirty="0">
                <a:solidFill>
                  <a:schemeClr val="bg1"/>
                </a:solidFill>
                <a:latin typeface="EMprint" charset="0"/>
                <a:ea typeface="EMprint" charset="0"/>
                <a:cs typeface="EMprint" charset="0"/>
              </a:rPr>
              <a:t>More work gets done</a:t>
            </a:r>
          </a:p>
        </p:txBody>
      </p:sp>
    </p:spTree>
    <p:extLst>
      <p:ext uri="{BB962C8B-B14F-4D97-AF65-F5344CB8AC3E}">
        <p14:creationId xmlns:p14="http://schemas.microsoft.com/office/powerpoint/2010/main" val="4115217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Highway Efficiency</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44</a:t>
            </a:fld>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28241"/>
          <a:stretch/>
        </p:blipFill>
        <p:spPr>
          <a:xfrm>
            <a:off x="725166" y="990601"/>
            <a:ext cx="10741669" cy="5139905"/>
          </a:xfrm>
          <a:prstGeom prst="rect">
            <a:avLst/>
          </a:prstGeom>
        </p:spPr>
      </p:pic>
    </p:spTree>
    <p:extLst>
      <p:ext uri="{BB962C8B-B14F-4D97-AF65-F5344CB8AC3E}">
        <p14:creationId xmlns:p14="http://schemas.microsoft.com/office/powerpoint/2010/main" val="161415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Highway Efficiency – </a:t>
            </a:r>
            <a:r>
              <a:rPr lang="en-US" dirty="0" smtClean="0"/>
              <a:t>100</a:t>
            </a:r>
            <a:r>
              <a:rPr lang="en-US" dirty="0"/>
              <a:t>%</a:t>
            </a:r>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45</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25947"/>
          <a:stretch/>
        </p:blipFill>
        <p:spPr>
          <a:xfrm>
            <a:off x="843053" y="1055688"/>
            <a:ext cx="10505897" cy="5167229"/>
          </a:xfrm>
          <a:prstGeom prst="rect">
            <a:avLst/>
          </a:prstGeom>
        </p:spPr>
      </p:pic>
    </p:spTree>
    <p:extLst>
      <p:ext uri="{BB962C8B-B14F-4D97-AF65-F5344CB8AC3E}">
        <p14:creationId xmlns:p14="http://schemas.microsoft.com/office/powerpoint/2010/main" val="2490339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Efficiency</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46</a:t>
            </a:fld>
            <a:endParaRPr lang="en-US" dirty="0"/>
          </a:p>
        </p:txBody>
      </p:sp>
      <p:sp>
        <p:nvSpPr>
          <p:cNvPr id="9" name="Rectangle 8"/>
          <p:cNvSpPr/>
          <p:nvPr/>
        </p:nvSpPr>
        <p:spPr>
          <a:xfrm>
            <a:off x="-5565" y="0"/>
            <a:ext cx="8133933" cy="6858000"/>
          </a:xfrm>
          <a:prstGeom prst="rect">
            <a:avLst/>
          </a:prstGeom>
          <a:solidFill>
            <a:srgbClr val="0B66AE"/>
          </a:solidFill>
          <a:ln w="25400" cap="flat" cmpd="sng" algn="ctr">
            <a:noFill/>
            <a:prstDash val="solid"/>
          </a:ln>
          <a:effectLst/>
        </p:spPr>
        <p:txBody>
          <a:bodyPr rtlCol="0" anchor="ctr"/>
          <a:lstStyle/>
          <a:p>
            <a:pPr algn="ctr" defTabSz="1219170">
              <a:defRPr/>
            </a:pPr>
            <a:endParaRPr lang="en-US" sz="2400" kern="0" dirty="0">
              <a:solidFill>
                <a:srgbClr val="000000"/>
              </a:solidFill>
              <a:latin typeface="Arial"/>
            </a:endParaRPr>
          </a:p>
        </p:txBody>
      </p:sp>
      <p:sp>
        <p:nvSpPr>
          <p:cNvPr id="10" name="Rectangle 9"/>
          <p:cNvSpPr/>
          <p:nvPr/>
        </p:nvSpPr>
        <p:spPr>
          <a:xfrm>
            <a:off x="6125300" y="0"/>
            <a:ext cx="6078203" cy="6858000"/>
          </a:xfrm>
          <a:prstGeom prst="rect">
            <a:avLst/>
          </a:prstGeom>
          <a:solidFill>
            <a:srgbClr val="00AAE7"/>
          </a:solidFill>
          <a:ln w="25400" cap="flat" cmpd="sng" algn="ctr">
            <a:noFill/>
            <a:prstDash val="solid"/>
          </a:ln>
          <a:effectLst/>
        </p:spPr>
        <p:txBody>
          <a:bodyPr rtlCol="0" anchor="ctr"/>
          <a:lstStyle/>
          <a:p>
            <a:pPr algn="ctr" defTabSz="1219170">
              <a:defRPr/>
            </a:pPr>
            <a:endParaRPr lang="en-US" sz="2400" kern="0" dirty="0">
              <a:solidFill>
                <a:srgbClr val="000000"/>
              </a:solidFill>
              <a:latin typeface="Arial"/>
            </a:endParaRPr>
          </a:p>
        </p:txBody>
      </p:sp>
      <p:sp>
        <p:nvSpPr>
          <p:cNvPr id="12" name="Freeform 13"/>
          <p:cNvSpPr>
            <a:spLocks noChangeArrowheads="1"/>
          </p:cNvSpPr>
          <p:nvPr/>
        </p:nvSpPr>
        <p:spPr bwMode="auto">
          <a:xfrm>
            <a:off x="2430372" y="1548474"/>
            <a:ext cx="1247491" cy="1258213"/>
          </a:xfrm>
          <a:custGeom>
            <a:avLst/>
            <a:gdLst>
              <a:gd name="T0" fmla="*/ 455 w 527"/>
              <a:gd name="T1" fmla="*/ 291 h 533"/>
              <a:gd name="T2" fmla="*/ 460 w 527"/>
              <a:gd name="T3" fmla="*/ 266 h 533"/>
              <a:gd name="T4" fmla="*/ 455 w 527"/>
              <a:gd name="T5" fmla="*/ 240 h 533"/>
              <a:gd name="T6" fmla="*/ 511 w 527"/>
              <a:gd name="T7" fmla="*/ 194 h 533"/>
              <a:gd name="T8" fmla="*/ 516 w 527"/>
              <a:gd name="T9" fmla="*/ 179 h 533"/>
              <a:gd name="T10" fmla="*/ 465 w 527"/>
              <a:gd name="T11" fmla="*/ 82 h 533"/>
              <a:gd name="T12" fmla="*/ 444 w 527"/>
              <a:gd name="T13" fmla="*/ 82 h 533"/>
              <a:gd name="T14" fmla="*/ 378 w 527"/>
              <a:gd name="T15" fmla="*/ 107 h 533"/>
              <a:gd name="T16" fmla="*/ 332 w 527"/>
              <a:gd name="T17" fmla="*/ 82 h 533"/>
              <a:gd name="T18" fmla="*/ 322 w 527"/>
              <a:gd name="T19" fmla="*/ 10 h 533"/>
              <a:gd name="T20" fmla="*/ 311 w 527"/>
              <a:gd name="T21" fmla="*/ 0 h 533"/>
              <a:gd name="T22" fmla="*/ 204 w 527"/>
              <a:gd name="T23" fmla="*/ 0 h 533"/>
              <a:gd name="T24" fmla="*/ 194 w 527"/>
              <a:gd name="T25" fmla="*/ 10 h 533"/>
              <a:gd name="T26" fmla="*/ 184 w 527"/>
              <a:gd name="T27" fmla="*/ 82 h 533"/>
              <a:gd name="T28" fmla="*/ 138 w 527"/>
              <a:gd name="T29" fmla="*/ 107 h 533"/>
              <a:gd name="T30" fmla="*/ 71 w 527"/>
              <a:gd name="T31" fmla="*/ 82 h 533"/>
              <a:gd name="T32" fmla="*/ 56 w 527"/>
              <a:gd name="T33" fmla="*/ 87 h 533"/>
              <a:gd name="T34" fmla="*/ 0 w 527"/>
              <a:gd name="T35" fmla="*/ 179 h 533"/>
              <a:gd name="T36" fmla="*/ 5 w 527"/>
              <a:gd name="T37" fmla="*/ 194 h 533"/>
              <a:gd name="T38" fmla="*/ 61 w 527"/>
              <a:gd name="T39" fmla="*/ 240 h 533"/>
              <a:gd name="T40" fmla="*/ 61 w 527"/>
              <a:gd name="T41" fmla="*/ 266 h 533"/>
              <a:gd name="T42" fmla="*/ 61 w 527"/>
              <a:gd name="T43" fmla="*/ 291 h 533"/>
              <a:gd name="T44" fmla="*/ 5 w 527"/>
              <a:gd name="T45" fmla="*/ 337 h 533"/>
              <a:gd name="T46" fmla="*/ 5 w 527"/>
              <a:gd name="T47" fmla="*/ 353 h 533"/>
              <a:gd name="T48" fmla="*/ 56 w 527"/>
              <a:gd name="T49" fmla="*/ 450 h 533"/>
              <a:gd name="T50" fmla="*/ 71 w 527"/>
              <a:gd name="T51" fmla="*/ 450 h 533"/>
              <a:gd name="T52" fmla="*/ 138 w 527"/>
              <a:gd name="T53" fmla="*/ 424 h 533"/>
              <a:gd name="T54" fmla="*/ 184 w 527"/>
              <a:gd name="T55" fmla="*/ 450 h 533"/>
              <a:gd name="T56" fmla="*/ 194 w 527"/>
              <a:gd name="T57" fmla="*/ 521 h 533"/>
              <a:gd name="T58" fmla="*/ 209 w 527"/>
              <a:gd name="T59" fmla="*/ 532 h 533"/>
              <a:gd name="T60" fmla="*/ 317 w 527"/>
              <a:gd name="T61" fmla="*/ 532 h 533"/>
              <a:gd name="T62" fmla="*/ 327 w 527"/>
              <a:gd name="T63" fmla="*/ 521 h 533"/>
              <a:gd name="T64" fmla="*/ 337 w 527"/>
              <a:gd name="T65" fmla="*/ 450 h 533"/>
              <a:gd name="T66" fmla="*/ 383 w 527"/>
              <a:gd name="T67" fmla="*/ 424 h 533"/>
              <a:gd name="T68" fmla="*/ 449 w 527"/>
              <a:gd name="T69" fmla="*/ 450 h 533"/>
              <a:gd name="T70" fmla="*/ 470 w 527"/>
              <a:gd name="T71" fmla="*/ 445 h 533"/>
              <a:gd name="T72" fmla="*/ 521 w 527"/>
              <a:gd name="T73" fmla="*/ 353 h 533"/>
              <a:gd name="T74" fmla="*/ 521 w 527"/>
              <a:gd name="T75" fmla="*/ 337 h 533"/>
              <a:gd name="T76" fmla="*/ 455 w 527"/>
              <a:gd name="T77" fmla="*/ 291 h 533"/>
              <a:gd name="T78" fmla="*/ 260 w 527"/>
              <a:gd name="T79" fmla="*/ 358 h 533"/>
              <a:gd name="T80" fmla="*/ 163 w 527"/>
              <a:gd name="T81" fmla="*/ 266 h 533"/>
              <a:gd name="T82" fmla="*/ 260 w 527"/>
              <a:gd name="T83" fmla="*/ 174 h 533"/>
              <a:gd name="T84" fmla="*/ 352 w 527"/>
              <a:gd name="T85" fmla="*/ 266 h 533"/>
              <a:gd name="T86" fmla="*/ 260 w 527"/>
              <a:gd name="T87" fmla="*/ 35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7" h="533">
                <a:moveTo>
                  <a:pt x="455" y="291"/>
                </a:moveTo>
                <a:cubicBezTo>
                  <a:pt x="455" y="286"/>
                  <a:pt x="460" y="276"/>
                  <a:pt x="460" y="266"/>
                </a:cubicBezTo>
                <a:cubicBezTo>
                  <a:pt x="460" y="256"/>
                  <a:pt x="460" y="245"/>
                  <a:pt x="455" y="240"/>
                </a:cubicBezTo>
                <a:lnTo>
                  <a:pt x="511" y="194"/>
                </a:lnTo>
                <a:cubicBezTo>
                  <a:pt x="521" y="189"/>
                  <a:pt x="521" y="184"/>
                  <a:pt x="516" y="179"/>
                </a:cubicBezTo>
                <a:lnTo>
                  <a:pt x="465" y="82"/>
                </a:lnTo>
                <a:cubicBezTo>
                  <a:pt x="460" y="82"/>
                  <a:pt x="455" y="77"/>
                  <a:pt x="444" y="82"/>
                </a:cubicBezTo>
                <a:lnTo>
                  <a:pt x="378" y="107"/>
                </a:lnTo>
                <a:cubicBezTo>
                  <a:pt x="368" y="97"/>
                  <a:pt x="352" y="92"/>
                  <a:pt x="332" y="82"/>
                </a:cubicBezTo>
                <a:lnTo>
                  <a:pt x="322" y="10"/>
                </a:lnTo>
                <a:cubicBezTo>
                  <a:pt x="327" y="5"/>
                  <a:pt x="317" y="0"/>
                  <a:pt x="311" y="0"/>
                </a:cubicBezTo>
                <a:lnTo>
                  <a:pt x="204" y="0"/>
                </a:lnTo>
                <a:cubicBezTo>
                  <a:pt x="199" y="0"/>
                  <a:pt x="194" y="5"/>
                  <a:pt x="194" y="10"/>
                </a:cubicBezTo>
                <a:lnTo>
                  <a:pt x="184" y="82"/>
                </a:lnTo>
                <a:cubicBezTo>
                  <a:pt x="163" y="87"/>
                  <a:pt x="153" y="97"/>
                  <a:pt x="138" y="107"/>
                </a:cubicBezTo>
                <a:lnTo>
                  <a:pt x="71" y="82"/>
                </a:lnTo>
                <a:cubicBezTo>
                  <a:pt x="66" y="77"/>
                  <a:pt x="61" y="82"/>
                  <a:pt x="56" y="87"/>
                </a:cubicBezTo>
                <a:lnTo>
                  <a:pt x="0" y="179"/>
                </a:lnTo>
                <a:cubicBezTo>
                  <a:pt x="0" y="184"/>
                  <a:pt x="0" y="189"/>
                  <a:pt x="5" y="194"/>
                </a:cubicBezTo>
                <a:lnTo>
                  <a:pt x="61" y="240"/>
                </a:lnTo>
                <a:cubicBezTo>
                  <a:pt x="61" y="245"/>
                  <a:pt x="61" y="256"/>
                  <a:pt x="61" y="266"/>
                </a:cubicBezTo>
                <a:cubicBezTo>
                  <a:pt x="61" y="276"/>
                  <a:pt x="61" y="286"/>
                  <a:pt x="61" y="291"/>
                </a:cubicBezTo>
                <a:lnTo>
                  <a:pt x="5" y="337"/>
                </a:lnTo>
                <a:cubicBezTo>
                  <a:pt x="0" y="343"/>
                  <a:pt x="0" y="348"/>
                  <a:pt x="5" y="353"/>
                </a:cubicBezTo>
                <a:lnTo>
                  <a:pt x="56" y="450"/>
                </a:lnTo>
                <a:cubicBezTo>
                  <a:pt x="61" y="450"/>
                  <a:pt x="66" y="455"/>
                  <a:pt x="71" y="450"/>
                </a:cubicBezTo>
                <a:lnTo>
                  <a:pt x="138" y="424"/>
                </a:lnTo>
                <a:cubicBezTo>
                  <a:pt x="153" y="434"/>
                  <a:pt x="168" y="445"/>
                  <a:pt x="184" y="450"/>
                </a:cubicBezTo>
                <a:lnTo>
                  <a:pt x="194" y="521"/>
                </a:lnTo>
                <a:cubicBezTo>
                  <a:pt x="194" y="526"/>
                  <a:pt x="199" y="532"/>
                  <a:pt x="209" y="532"/>
                </a:cubicBezTo>
                <a:lnTo>
                  <a:pt x="317" y="532"/>
                </a:lnTo>
                <a:cubicBezTo>
                  <a:pt x="322" y="532"/>
                  <a:pt x="327" y="526"/>
                  <a:pt x="327" y="521"/>
                </a:cubicBezTo>
                <a:lnTo>
                  <a:pt x="337" y="450"/>
                </a:lnTo>
                <a:cubicBezTo>
                  <a:pt x="357" y="445"/>
                  <a:pt x="373" y="434"/>
                  <a:pt x="383" y="424"/>
                </a:cubicBezTo>
                <a:lnTo>
                  <a:pt x="449" y="450"/>
                </a:lnTo>
                <a:cubicBezTo>
                  <a:pt x="455" y="455"/>
                  <a:pt x="465" y="450"/>
                  <a:pt x="470" y="445"/>
                </a:cubicBezTo>
                <a:lnTo>
                  <a:pt x="521" y="353"/>
                </a:lnTo>
                <a:cubicBezTo>
                  <a:pt x="526" y="348"/>
                  <a:pt x="526" y="337"/>
                  <a:pt x="521" y="337"/>
                </a:cubicBezTo>
                <a:lnTo>
                  <a:pt x="455" y="291"/>
                </a:lnTo>
                <a:close/>
                <a:moveTo>
                  <a:pt x="260" y="358"/>
                </a:moveTo>
                <a:cubicBezTo>
                  <a:pt x="209" y="358"/>
                  <a:pt x="163" y="317"/>
                  <a:pt x="163" y="266"/>
                </a:cubicBezTo>
                <a:cubicBezTo>
                  <a:pt x="163" y="215"/>
                  <a:pt x="209" y="174"/>
                  <a:pt x="260" y="174"/>
                </a:cubicBezTo>
                <a:cubicBezTo>
                  <a:pt x="311" y="174"/>
                  <a:pt x="352" y="215"/>
                  <a:pt x="352" y="266"/>
                </a:cubicBezTo>
                <a:cubicBezTo>
                  <a:pt x="352" y="317"/>
                  <a:pt x="311" y="358"/>
                  <a:pt x="260" y="358"/>
                </a:cubicBezTo>
                <a:close/>
              </a:path>
            </a:pathLst>
          </a:custGeom>
          <a:solidFill>
            <a:schemeClr val="bg1"/>
          </a:solidFill>
          <a:ln>
            <a:noFill/>
          </a:ln>
          <a:effectLst/>
        </p:spPr>
        <p:txBody>
          <a:bodyPr wrap="none" anchor="ctr"/>
          <a:lstStyle/>
          <a:p>
            <a:pPr defTabSz="1219170">
              <a:defRPr/>
            </a:pPr>
            <a:endParaRPr lang="en-US" sz="2400" kern="0" dirty="0">
              <a:solidFill>
                <a:srgbClr val="000000"/>
              </a:solidFill>
            </a:endParaRPr>
          </a:p>
        </p:txBody>
      </p:sp>
      <p:sp>
        <p:nvSpPr>
          <p:cNvPr id="13" name="Freeform 6"/>
          <p:cNvSpPr>
            <a:spLocks noChangeArrowheads="1"/>
          </p:cNvSpPr>
          <p:nvPr/>
        </p:nvSpPr>
        <p:spPr bwMode="auto">
          <a:xfrm>
            <a:off x="8529155" y="1548474"/>
            <a:ext cx="1247491" cy="1258213"/>
          </a:xfrm>
          <a:custGeom>
            <a:avLst/>
            <a:gdLst>
              <a:gd name="T0" fmla="*/ 0 w 597"/>
              <a:gd name="T1" fmla="*/ 544 h 545"/>
              <a:gd name="T2" fmla="*/ 109 w 597"/>
              <a:gd name="T3" fmla="*/ 544 h 545"/>
              <a:gd name="T4" fmla="*/ 109 w 597"/>
              <a:gd name="T5" fmla="*/ 218 h 545"/>
              <a:gd name="T6" fmla="*/ 0 w 597"/>
              <a:gd name="T7" fmla="*/ 218 h 545"/>
              <a:gd name="T8" fmla="*/ 0 w 597"/>
              <a:gd name="T9" fmla="*/ 544 h 545"/>
              <a:gd name="T10" fmla="*/ 596 w 597"/>
              <a:gd name="T11" fmla="*/ 243 h 545"/>
              <a:gd name="T12" fmla="*/ 539 w 597"/>
              <a:gd name="T13" fmla="*/ 192 h 545"/>
              <a:gd name="T14" fmla="*/ 368 w 597"/>
              <a:gd name="T15" fmla="*/ 192 h 545"/>
              <a:gd name="T16" fmla="*/ 399 w 597"/>
              <a:gd name="T17" fmla="*/ 62 h 545"/>
              <a:gd name="T18" fmla="*/ 399 w 597"/>
              <a:gd name="T19" fmla="*/ 57 h 545"/>
              <a:gd name="T20" fmla="*/ 389 w 597"/>
              <a:gd name="T21" fmla="*/ 26 h 545"/>
              <a:gd name="T22" fmla="*/ 358 w 597"/>
              <a:gd name="T23" fmla="*/ 0 h 545"/>
              <a:gd name="T24" fmla="*/ 176 w 597"/>
              <a:gd name="T25" fmla="*/ 176 h 545"/>
              <a:gd name="T26" fmla="*/ 161 w 597"/>
              <a:gd name="T27" fmla="*/ 218 h 545"/>
              <a:gd name="T28" fmla="*/ 161 w 597"/>
              <a:gd name="T29" fmla="*/ 487 h 545"/>
              <a:gd name="T30" fmla="*/ 218 w 597"/>
              <a:gd name="T31" fmla="*/ 544 h 545"/>
              <a:gd name="T32" fmla="*/ 461 w 597"/>
              <a:gd name="T33" fmla="*/ 544 h 545"/>
              <a:gd name="T34" fmla="*/ 508 w 597"/>
              <a:gd name="T35" fmla="*/ 508 h 545"/>
              <a:gd name="T36" fmla="*/ 591 w 597"/>
              <a:gd name="T37" fmla="*/ 316 h 545"/>
              <a:gd name="T38" fmla="*/ 591 w 597"/>
              <a:gd name="T39" fmla="*/ 295 h 545"/>
              <a:gd name="T40" fmla="*/ 591 w 597"/>
              <a:gd name="T41" fmla="*/ 243 h 545"/>
              <a:gd name="T42" fmla="*/ 596 w 597"/>
              <a:gd name="T43" fmla="*/ 24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45">
                <a:moveTo>
                  <a:pt x="0" y="544"/>
                </a:moveTo>
                <a:lnTo>
                  <a:pt x="109" y="544"/>
                </a:lnTo>
                <a:lnTo>
                  <a:pt x="109" y="218"/>
                </a:lnTo>
                <a:lnTo>
                  <a:pt x="0" y="218"/>
                </a:lnTo>
                <a:lnTo>
                  <a:pt x="0" y="544"/>
                </a:lnTo>
                <a:close/>
                <a:moveTo>
                  <a:pt x="596" y="243"/>
                </a:moveTo>
                <a:cubicBezTo>
                  <a:pt x="596" y="212"/>
                  <a:pt x="570" y="192"/>
                  <a:pt x="539" y="192"/>
                </a:cubicBezTo>
                <a:lnTo>
                  <a:pt x="368" y="192"/>
                </a:lnTo>
                <a:lnTo>
                  <a:pt x="399" y="62"/>
                </a:lnTo>
                <a:lnTo>
                  <a:pt x="399" y="57"/>
                </a:lnTo>
                <a:cubicBezTo>
                  <a:pt x="399" y="46"/>
                  <a:pt x="394" y="36"/>
                  <a:pt x="389" y="26"/>
                </a:cubicBezTo>
                <a:lnTo>
                  <a:pt x="358" y="0"/>
                </a:lnTo>
                <a:lnTo>
                  <a:pt x="176" y="176"/>
                </a:lnTo>
                <a:cubicBezTo>
                  <a:pt x="166" y="186"/>
                  <a:pt x="161" y="202"/>
                  <a:pt x="161" y="218"/>
                </a:cubicBezTo>
                <a:lnTo>
                  <a:pt x="161" y="487"/>
                </a:lnTo>
                <a:cubicBezTo>
                  <a:pt x="161" y="518"/>
                  <a:pt x="187" y="544"/>
                  <a:pt x="218" y="544"/>
                </a:cubicBezTo>
                <a:lnTo>
                  <a:pt x="461" y="544"/>
                </a:lnTo>
                <a:cubicBezTo>
                  <a:pt x="482" y="544"/>
                  <a:pt x="503" y="529"/>
                  <a:pt x="508" y="508"/>
                </a:cubicBezTo>
                <a:lnTo>
                  <a:pt x="591" y="316"/>
                </a:lnTo>
                <a:cubicBezTo>
                  <a:pt x="591" y="311"/>
                  <a:pt x="591" y="306"/>
                  <a:pt x="591" y="295"/>
                </a:cubicBezTo>
                <a:lnTo>
                  <a:pt x="591" y="243"/>
                </a:lnTo>
                <a:lnTo>
                  <a:pt x="596" y="243"/>
                </a:lnTo>
                <a:close/>
              </a:path>
            </a:pathLst>
          </a:custGeom>
          <a:solidFill>
            <a:schemeClr val="bg1"/>
          </a:solidFill>
          <a:ln>
            <a:noFill/>
          </a:ln>
          <a:effectLst/>
        </p:spPr>
        <p:txBody>
          <a:bodyPr wrap="none" anchor="ctr"/>
          <a:lstStyle/>
          <a:p>
            <a:endParaRPr lang="en-US" sz="2400" dirty="0"/>
          </a:p>
        </p:txBody>
      </p:sp>
      <p:sp>
        <p:nvSpPr>
          <p:cNvPr id="14" name="Rectangle 13"/>
          <p:cNvSpPr/>
          <p:nvPr/>
        </p:nvSpPr>
        <p:spPr>
          <a:xfrm>
            <a:off x="1059014" y="3144213"/>
            <a:ext cx="4083261" cy="830997"/>
          </a:xfrm>
          <a:prstGeom prst="rect">
            <a:avLst/>
          </a:prstGeom>
        </p:spPr>
        <p:txBody>
          <a:bodyPr wrap="square">
            <a:spAutoFit/>
          </a:bodyPr>
          <a:lstStyle/>
          <a:p>
            <a:pPr algn="ctr"/>
            <a:r>
              <a:rPr lang="en-US" sz="2400" dirty="0" smtClean="0">
                <a:solidFill>
                  <a:schemeClr val="bg1"/>
                </a:solidFill>
                <a:latin typeface="EMprint" charset="0"/>
                <a:ea typeface="EMprint" charset="0"/>
                <a:cs typeface="EMprint" charset="0"/>
              </a:rPr>
              <a:t>Higher resource utilization</a:t>
            </a:r>
            <a:endParaRPr lang="en-US" sz="2400" dirty="0">
              <a:solidFill>
                <a:schemeClr val="bg1"/>
              </a:solidFill>
              <a:latin typeface="EMprint" charset="0"/>
              <a:ea typeface="EMprint" charset="0"/>
              <a:cs typeface="EMprint" charset="0"/>
            </a:endParaRPr>
          </a:p>
          <a:p>
            <a:pPr algn="ctr"/>
            <a:r>
              <a:rPr lang="en-US" sz="2400" dirty="0">
                <a:solidFill>
                  <a:schemeClr val="bg1"/>
                </a:solidFill>
                <a:latin typeface="EMprint" charset="0"/>
                <a:ea typeface="EMprint" charset="0"/>
                <a:cs typeface="EMprint" charset="0"/>
              </a:rPr>
              <a:t>(Input / Resources)</a:t>
            </a:r>
          </a:p>
        </p:txBody>
      </p:sp>
      <p:sp>
        <p:nvSpPr>
          <p:cNvPr id="16" name="Rectangle 15"/>
          <p:cNvSpPr/>
          <p:nvPr/>
        </p:nvSpPr>
        <p:spPr>
          <a:xfrm>
            <a:off x="7122771" y="3144213"/>
            <a:ext cx="4083261" cy="830997"/>
          </a:xfrm>
          <a:prstGeom prst="rect">
            <a:avLst/>
          </a:prstGeom>
        </p:spPr>
        <p:txBody>
          <a:bodyPr wrap="square">
            <a:spAutoFit/>
          </a:bodyPr>
          <a:lstStyle/>
          <a:p>
            <a:pPr algn="ctr"/>
            <a:r>
              <a:rPr lang="en-US" sz="2400" dirty="0">
                <a:solidFill>
                  <a:schemeClr val="bg1"/>
                </a:solidFill>
                <a:latin typeface="EMprint" charset="0"/>
                <a:ea typeface="EMprint" charset="0"/>
                <a:cs typeface="EMprint" charset="0"/>
              </a:rPr>
              <a:t>Better t</a:t>
            </a:r>
            <a:r>
              <a:rPr lang="en-US" sz="2400" dirty="0" smtClean="0">
                <a:solidFill>
                  <a:schemeClr val="bg1"/>
                </a:solidFill>
                <a:latin typeface="EMprint" charset="0"/>
                <a:ea typeface="EMprint" charset="0"/>
                <a:cs typeface="EMprint" charset="0"/>
              </a:rPr>
              <a:t>hroughput</a:t>
            </a:r>
            <a:endParaRPr lang="en-US" sz="2400" dirty="0">
              <a:solidFill>
                <a:schemeClr val="bg1"/>
              </a:solidFill>
              <a:latin typeface="EMprint" charset="0"/>
              <a:ea typeface="EMprint" charset="0"/>
              <a:cs typeface="EMprint" charset="0"/>
            </a:endParaRPr>
          </a:p>
          <a:p>
            <a:pPr algn="ctr"/>
            <a:r>
              <a:rPr lang="en-US" sz="2400" dirty="0">
                <a:solidFill>
                  <a:schemeClr val="bg1"/>
                </a:solidFill>
                <a:latin typeface="EMprint" charset="0"/>
                <a:ea typeface="EMprint" charset="0"/>
                <a:cs typeface="EMprint" charset="0"/>
              </a:rPr>
              <a:t>(Output / Resources)</a:t>
            </a:r>
          </a:p>
        </p:txBody>
      </p:sp>
      <p:sp>
        <p:nvSpPr>
          <p:cNvPr id="17" name="Rectangle 16"/>
          <p:cNvSpPr/>
          <p:nvPr/>
        </p:nvSpPr>
        <p:spPr>
          <a:xfrm>
            <a:off x="1059014" y="5078521"/>
            <a:ext cx="4083261" cy="502766"/>
          </a:xfrm>
          <a:prstGeom prst="rect">
            <a:avLst/>
          </a:prstGeom>
        </p:spPr>
        <p:txBody>
          <a:bodyPr wrap="square">
            <a:spAutoFit/>
          </a:bodyPr>
          <a:lstStyle/>
          <a:p>
            <a:pPr algn="ctr"/>
            <a:r>
              <a:rPr lang="en-US" sz="2667" dirty="0">
                <a:solidFill>
                  <a:schemeClr val="bg1"/>
                </a:solidFill>
                <a:latin typeface="EMprint" charset="0"/>
                <a:ea typeface="EMprint" charset="0"/>
                <a:cs typeface="EMprint" charset="0"/>
              </a:rPr>
              <a:t>More work gets started</a:t>
            </a:r>
          </a:p>
        </p:txBody>
      </p:sp>
      <p:sp>
        <p:nvSpPr>
          <p:cNvPr id="15" name="Rectangle 14"/>
          <p:cNvSpPr/>
          <p:nvPr/>
        </p:nvSpPr>
        <p:spPr>
          <a:xfrm>
            <a:off x="4892855" y="1215479"/>
            <a:ext cx="2464891" cy="1897892"/>
          </a:xfrm>
          <a:prstGeom prst="rect">
            <a:avLst/>
          </a:prstGeom>
        </p:spPr>
        <p:txBody>
          <a:bodyPr wrap="square">
            <a:spAutoFit/>
          </a:bodyPr>
          <a:lstStyle/>
          <a:p>
            <a:pPr algn="ctr"/>
            <a:r>
              <a:rPr lang="en-US" sz="11733" dirty="0">
                <a:solidFill>
                  <a:schemeClr val="bg1"/>
                </a:solidFill>
                <a:latin typeface="EMprint" panose="020B0503020204020204" pitchFamily="34" charset="0"/>
              </a:rPr>
              <a:t>≠</a:t>
            </a:r>
            <a:endParaRPr lang="en-US" sz="11733" dirty="0">
              <a:latin typeface="EMprint" panose="020B0503020204020204" pitchFamily="34" charset="0"/>
            </a:endParaRPr>
          </a:p>
        </p:txBody>
      </p:sp>
      <p:sp>
        <p:nvSpPr>
          <p:cNvPr id="19" name="Slide Number Placeholder 3"/>
          <p:cNvSpPr txBox="1">
            <a:spLocks/>
          </p:cNvSpPr>
          <p:nvPr/>
        </p:nvSpPr>
        <p:spPr>
          <a:xfrm>
            <a:off x="11321629" y="6446205"/>
            <a:ext cx="396239" cy="175260"/>
          </a:xfrm>
          <a:prstGeom prst="rect">
            <a:avLst/>
          </a:prstGeom>
          <a:noFill/>
          <a:ln>
            <a:noFill/>
          </a:ln>
        </p:spPr>
        <p:txBody>
          <a:bodyPr lIns="0" tIns="0" rIns="0" bIns="0"/>
          <a:lstStyle>
            <a:defPPr>
              <a:defRPr lang="en-US"/>
            </a:defPPr>
            <a:lvl1pPr marL="0" algn="l" defTabSz="914400" rtl="0" eaLnBrk="1" latinLnBrk="0" hangingPunct="1">
              <a:defRPr lang="en-US" sz="933" kern="1200" smtClean="0">
                <a:solidFill>
                  <a:schemeClr val="tx1"/>
                </a:solidFill>
                <a:latin typeface="EMprint" charset="0"/>
                <a:ea typeface="EMprint" charset="0"/>
                <a:cs typeface="EMprin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BCEAF00-35EE-2349-AC37-D94588E1CC52}" type="slidenum">
              <a:rPr lang="en-US" smtClean="0"/>
              <a:pPr algn="r"/>
              <a:t>46</a:t>
            </a:fld>
            <a:endParaRPr lang="en-US" dirty="0"/>
          </a:p>
        </p:txBody>
      </p:sp>
      <p:sp>
        <p:nvSpPr>
          <p:cNvPr id="20" name="Rectangle 19"/>
          <p:cNvSpPr/>
          <p:nvPr/>
        </p:nvSpPr>
        <p:spPr>
          <a:xfrm>
            <a:off x="7111270" y="5078521"/>
            <a:ext cx="4083261" cy="502766"/>
          </a:xfrm>
          <a:prstGeom prst="rect">
            <a:avLst/>
          </a:prstGeom>
        </p:spPr>
        <p:txBody>
          <a:bodyPr wrap="square">
            <a:spAutoFit/>
          </a:bodyPr>
          <a:lstStyle/>
          <a:p>
            <a:pPr algn="ctr"/>
            <a:r>
              <a:rPr lang="en-US" sz="2667" dirty="0">
                <a:solidFill>
                  <a:schemeClr val="bg1"/>
                </a:solidFill>
                <a:latin typeface="EMprint" charset="0"/>
                <a:ea typeface="EMprint" charset="0"/>
                <a:cs typeface="EMprint" charset="0"/>
              </a:rPr>
              <a:t>More work gets done</a:t>
            </a:r>
          </a:p>
        </p:txBody>
      </p:sp>
      <p:cxnSp>
        <p:nvCxnSpPr>
          <p:cNvPr id="21" name="Straight Connector 20"/>
          <p:cNvCxnSpPr/>
          <p:nvPr/>
        </p:nvCxnSpPr>
        <p:spPr>
          <a:xfrm flipV="1">
            <a:off x="7596553" y="5298831"/>
            <a:ext cx="738555" cy="82063"/>
          </a:xfrm>
          <a:prstGeom prst="line">
            <a:avLst/>
          </a:prstGeom>
          <a:ln w="57150"/>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7453725" y="4573118"/>
            <a:ext cx="965329" cy="584775"/>
          </a:xfrm>
          <a:prstGeom prst="rect">
            <a:avLst/>
          </a:prstGeom>
        </p:spPr>
        <p:txBody>
          <a:bodyPr wrap="none">
            <a:spAutoFit/>
          </a:bodyPr>
          <a:lstStyle/>
          <a:p>
            <a:r>
              <a:rPr lang="en-US" sz="3200" dirty="0">
                <a:solidFill>
                  <a:schemeClr val="bg1"/>
                </a:solidFill>
                <a:latin typeface="EMprint" charset="0"/>
                <a:ea typeface="EMprint" charset="0"/>
                <a:cs typeface="EMprint" charset="0"/>
              </a:rPr>
              <a:t>Less</a:t>
            </a:r>
            <a:endParaRPr lang="en-US" sz="3200" dirty="0"/>
          </a:p>
        </p:txBody>
      </p:sp>
      <p:sp>
        <p:nvSpPr>
          <p:cNvPr id="23" name="Rectangle 22"/>
          <p:cNvSpPr/>
          <p:nvPr/>
        </p:nvSpPr>
        <p:spPr>
          <a:xfrm>
            <a:off x="9672659" y="5517299"/>
            <a:ext cx="1787669" cy="584775"/>
          </a:xfrm>
          <a:prstGeom prst="rect">
            <a:avLst/>
          </a:prstGeom>
        </p:spPr>
        <p:txBody>
          <a:bodyPr wrap="none">
            <a:spAutoFit/>
          </a:bodyPr>
          <a:lstStyle/>
          <a:p>
            <a:r>
              <a:rPr lang="en-US" sz="3200" dirty="0">
                <a:solidFill>
                  <a:schemeClr val="bg1"/>
                </a:solidFill>
                <a:latin typeface="EMprint" charset="0"/>
              </a:rPr>
              <a:t>&amp; Slower</a:t>
            </a:r>
            <a:endParaRPr lang="en-US" sz="3200" dirty="0"/>
          </a:p>
        </p:txBody>
      </p:sp>
    </p:spTree>
    <p:extLst>
      <p:ext uri="{BB962C8B-B14F-4D97-AF65-F5344CB8AC3E}">
        <p14:creationId xmlns:p14="http://schemas.microsoft.com/office/powerpoint/2010/main" val="9344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 WIP increases lead time</a:t>
            </a:r>
            <a:endParaRPr lang="en-US" dirty="0"/>
          </a:p>
        </p:txBody>
      </p:sp>
      <p:pic>
        <p:nvPicPr>
          <p:cNvPr id="4" name="Picture 3"/>
          <p:cNvPicPr>
            <a:picLocks noChangeAspect="1"/>
          </p:cNvPicPr>
          <p:nvPr/>
        </p:nvPicPr>
        <p:blipFill>
          <a:blip r:embed="rId3"/>
          <a:stretch>
            <a:fillRect/>
          </a:stretch>
        </p:blipFill>
        <p:spPr>
          <a:xfrm>
            <a:off x="2027976" y="1227327"/>
            <a:ext cx="8136048" cy="4978024"/>
          </a:xfrm>
          <a:prstGeom prst="rect">
            <a:avLst/>
          </a:prstGeom>
        </p:spPr>
      </p:pic>
    </p:spTree>
    <p:extLst>
      <p:ext uri="{BB962C8B-B14F-4D97-AF65-F5344CB8AC3E}">
        <p14:creationId xmlns:p14="http://schemas.microsoft.com/office/powerpoint/2010/main" val="865990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 WIP reduces throughput</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48</a:t>
            </a:fld>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r="7365"/>
          <a:stretch/>
        </p:blipFill>
        <p:spPr>
          <a:xfrm>
            <a:off x="2120901" y="1360223"/>
            <a:ext cx="8115300" cy="5389159"/>
          </a:xfrm>
          <a:prstGeom prst="rect">
            <a:avLst/>
          </a:prstGeom>
        </p:spPr>
      </p:pic>
      <p:pic>
        <p:nvPicPr>
          <p:cNvPr id="6" name="Picture 5"/>
          <p:cNvPicPr>
            <a:picLocks noChangeAspect="1"/>
          </p:cNvPicPr>
          <p:nvPr/>
        </p:nvPicPr>
        <p:blipFill rotWithShape="1">
          <a:blip r:embed="rId3">
            <a:clrChange>
              <a:clrFrom>
                <a:srgbClr val="FFFFFF"/>
              </a:clrFrom>
              <a:clrTo>
                <a:srgbClr val="FFFFFF">
                  <a:alpha val="0"/>
                </a:srgbClr>
              </a:clrTo>
            </a:clrChange>
          </a:blip>
          <a:srcRect l="92052" t="88956"/>
          <a:stretch/>
        </p:blipFill>
        <p:spPr>
          <a:xfrm>
            <a:off x="9405535" y="5680493"/>
            <a:ext cx="657116" cy="561680"/>
          </a:xfrm>
          <a:prstGeom prst="rect">
            <a:avLst/>
          </a:prstGeom>
        </p:spPr>
      </p:pic>
    </p:spTree>
    <p:extLst>
      <p:ext uri="{BB962C8B-B14F-4D97-AF65-F5344CB8AC3E}">
        <p14:creationId xmlns:p14="http://schemas.microsoft.com/office/powerpoint/2010/main" val="3952736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440" r="41147"/>
          <a:stretch/>
        </p:blipFill>
        <p:spPr>
          <a:xfrm>
            <a:off x="7211685" y="0"/>
            <a:ext cx="4980316" cy="6858000"/>
          </a:xfrm>
          <a:prstGeom prst="rect">
            <a:avLst/>
          </a:prstGeom>
        </p:spPr>
      </p:pic>
      <p:sp>
        <p:nvSpPr>
          <p:cNvPr id="6" name="Content Placeholder 5"/>
          <p:cNvSpPr>
            <a:spLocks noGrp="1"/>
          </p:cNvSpPr>
          <p:nvPr>
            <p:ph sz="quarter" idx="10"/>
          </p:nvPr>
        </p:nvSpPr>
        <p:spPr/>
        <p:txBody>
          <a:bodyPr/>
          <a:lstStyle/>
          <a:p>
            <a:r>
              <a:rPr lang="en-US" dirty="0" smtClean="0"/>
              <a:t>We are going to deliver 3 features to our customers</a:t>
            </a:r>
          </a:p>
          <a:p>
            <a:pPr lvl="1"/>
            <a:r>
              <a:rPr lang="en-US" dirty="0" smtClean="0"/>
              <a:t>Feature 1 – 1 2 3 ….. 10</a:t>
            </a:r>
          </a:p>
          <a:p>
            <a:pPr lvl="1"/>
            <a:r>
              <a:rPr lang="en-US" dirty="0" smtClean="0"/>
              <a:t>Feature 2 – A B C ….. J</a:t>
            </a:r>
          </a:p>
          <a:p>
            <a:pPr lvl="1"/>
            <a:r>
              <a:rPr lang="en-US" dirty="0" smtClean="0"/>
              <a:t>Feature 3 – I II III …… X</a:t>
            </a:r>
          </a:p>
          <a:p>
            <a:endParaRPr lang="en-US" dirty="0" smtClean="0"/>
          </a:p>
          <a:p>
            <a:r>
              <a:rPr lang="en-US" dirty="0" smtClean="0"/>
              <a:t>1</a:t>
            </a:r>
            <a:r>
              <a:rPr lang="en-US" baseline="30000" dirty="0" smtClean="0"/>
              <a:t>st</a:t>
            </a:r>
            <a:r>
              <a:rPr lang="en-US" dirty="0" smtClean="0"/>
              <a:t> </a:t>
            </a:r>
            <a:r>
              <a:rPr lang="en-US" dirty="0"/>
              <a:t>Round - Serial delivery </a:t>
            </a:r>
          </a:p>
          <a:p>
            <a:pPr lvl="1"/>
            <a:r>
              <a:rPr lang="en-US" dirty="0" smtClean="0"/>
              <a:t>Finish one feature at a time</a:t>
            </a:r>
          </a:p>
          <a:p>
            <a:pPr lvl="1"/>
            <a:endParaRPr lang="en-US" dirty="0"/>
          </a:p>
          <a:p>
            <a:r>
              <a:rPr lang="en-US" dirty="0" smtClean="0"/>
              <a:t>2</a:t>
            </a:r>
            <a:r>
              <a:rPr lang="en-US" baseline="30000" dirty="0" smtClean="0"/>
              <a:t>nd</a:t>
            </a:r>
            <a:r>
              <a:rPr lang="en-US" dirty="0" smtClean="0"/>
              <a:t> </a:t>
            </a:r>
            <a:r>
              <a:rPr lang="en-US" dirty="0"/>
              <a:t>Round - Parallel delivery </a:t>
            </a:r>
          </a:p>
          <a:p>
            <a:pPr lvl="1"/>
            <a:r>
              <a:rPr lang="en-US" dirty="0" smtClean="0"/>
              <a:t>Work three features at the same time</a:t>
            </a:r>
            <a:endParaRPr lang="en-US" dirty="0"/>
          </a:p>
          <a:p>
            <a:endParaRPr lang="en-US" dirty="0"/>
          </a:p>
        </p:txBody>
      </p:sp>
      <p:sp>
        <p:nvSpPr>
          <p:cNvPr id="3" name="Title 2"/>
          <p:cNvSpPr>
            <a:spLocks noGrp="1"/>
          </p:cNvSpPr>
          <p:nvPr>
            <p:ph type="title"/>
          </p:nvPr>
        </p:nvSpPr>
        <p:spPr/>
        <p:txBody>
          <a:bodyPr/>
          <a:lstStyle/>
          <a:p>
            <a:r>
              <a:rPr lang="en-US" dirty="0" smtClean="0"/>
              <a:t>Exercise:</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solidFill>
                  <a:schemeClr val="bg1"/>
                </a:solidFill>
              </a:rPr>
              <a:pPr algn="r"/>
              <a:t>49</a:t>
            </a:fld>
            <a:endParaRPr lang="en-US" dirty="0">
              <a:solidFill>
                <a:schemeClr val="bg1"/>
              </a:solidFill>
            </a:endParaRPr>
          </a:p>
        </p:txBody>
      </p:sp>
    </p:spTree>
    <p:extLst>
      <p:ext uri="{BB962C8B-B14F-4D97-AF65-F5344CB8AC3E}">
        <p14:creationId xmlns:p14="http://schemas.microsoft.com/office/powerpoint/2010/main" val="1511220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Effect transition="in" filter="fade">
                                      <p:cBhvr>
                                        <p:cTn id="15" dur="500"/>
                                        <p:tgtEl>
                                          <p:spTgt spid="6">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9" end="9"/>
                                            </p:txEl>
                                          </p:spTgt>
                                        </p:tgtEl>
                                        <p:attrNameLst>
                                          <p:attrName>style.visibility</p:attrName>
                                        </p:attrNameLst>
                                      </p:cBhvr>
                                      <p:to>
                                        <p:strVal val="visible"/>
                                      </p:to>
                                    </p:set>
                                    <p:animEffect transition="in" filter="fade">
                                      <p:cBhvr>
                                        <p:cTn id="1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Revision History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4023955"/>
              </p:ext>
            </p:extLst>
          </p:nvPr>
        </p:nvGraphicFramePr>
        <p:xfrm>
          <a:off x="2080312" y="980722"/>
          <a:ext cx="8130488" cy="4226560"/>
        </p:xfrm>
        <a:graphic>
          <a:graphicData uri="http://schemas.openxmlformats.org/drawingml/2006/table">
            <a:tbl>
              <a:tblPr firstRow="1" bandRow="1">
                <a:tableStyleId>{5C22544A-7EE6-4342-B048-85BDC9FD1C3A}</a:tableStyleId>
              </a:tblPr>
              <a:tblGrid>
                <a:gridCol w="985973"/>
                <a:gridCol w="1049160"/>
                <a:gridCol w="4583078"/>
                <a:gridCol w="1512277"/>
              </a:tblGrid>
              <a:tr h="370840">
                <a:tc>
                  <a:txBody>
                    <a:bodyPr/>
                    <a:lstStyle/>
                    <a:p>
                      <a:r>
                        <a:rPr lang="en-US" dirty="0" smtClean="0"/>
                        <a:t>Version</a:t>
                      </a:r>
                      <a:endParaRPr lang="en-US" dirty="0"/>
                    </a:p>
                  </a:txBody>
                  <a:tcPr/>
                </a:tc>
                <a:tc>
                  <a:txBody>
                    <a:bodyPr/>
                    <a:lstStyle/>
                    <a:p>
                      <a:r>
                        <a:rPr lang="en-US" dirty="0" smtClean="0"/>
                        <a:t>Date</a:t>
                      </a:r>
                      <a:endParaRPr lang="en-US" dirty="0"/>
                    </a:p>
                  </a:txBody>
                  <a:tcPr/>
                </a:tc>
                <a:tc>
                  <a:txBody>
                    <a:bodyPr/>
                    <a:lstStyle/>
                    <a:p>
                      <a:r>
                        <a:rPr lang="en-US" dirty="0" smtClean="0"/>
                        <a:t>Reason</a:t>
                      </a:r>
                      <a:endParaRPr lang="en-US" dirty="0"/>
                    </a:p>
                  </a:txBody>
                  <a:tcPr/>
                </a:tc>
                <a:tc>
                  <a:txBody>
                    <a:bodyPr/>
                    <a:lstStyle/>
                    <a:p>
                      <a:r>
                        <a:rPr lang="en-US" dirty="0" smtClean="0"/>
                        <a:t>Changed</a:t>
                      </a:r>
                      <a:r>
                        <a:rPr lang="en-US" baseline="0" dirty="0" smtClean="0"/>
                        <a:t> By</a:t>
                      </a:r>
                      <a:endParaRPr lang="en-US" dirty="0"/>
                    </a:p>
                  </a:txBody>
                  <a:tcPr/>
                </a:tc>
              </a:tr>
              <a:tr h="370840">
                <a:tc>
                  <a:txBody>
                    <a:bodyPr/>
                    <a:lstStyle/>
                    <a:p>
                      <a:r>
                        <a:rPr lang="en-US" sz="1400" dirty="0" smtClean="0"/>
                        <a:t>4.0</a:t>
                      </a:r>
                      <a:endParaRPr lang="en-US" sz="1400" dirty="0"/>
                    </a:p>
                  </a:txBody>
                  <a:tcPr/>
                </a:tc>
                <a:tc>
                  <a:txBody>
                    <a:bodyPr/>
                    <a:lstStyle/>
                    <a:p>
                      <a:r>
                        <a:rPr lang="en-US" sz="1400" dirty="0" smtClean="0"/>
                        <a:t>2/8/2017</a:t>
                      </a:r>
                      <a:endParaRPr lang="en-US" sz="1400" dirty="0"/>
                    </a:p>
                  </a:txBody>
                  <a:tcPr/>
                </a:tc>
                <a:tc>
                  <a:txBody>
                    <a:bodyPr/>
                    <a:lstStyle/>
                    <a:p>
                      <a:r>
                        <a:rPr lang="en-US" sz="1400" dirty="0" smtClean="0"/>
                        <a:t>Move</a:t>
                      </a:r>
                      <a:r>
                        <a:rPr lang="en-US" sz="1400" baseline="0" dirty="0" smtClean="0"/>
                        <a:t> to the new template</a:t>
                      </a:r>
                      <a:endParaRPr lang="en-US" sz="1400" dirty="0"/>
                    </a:p>
                  </a:txBody>
                  <a:tcPr/>
                </a:tc>
                <a:tc>
                  <a:txBody>
                    <a:bodyPr/>
                    <a:lstStyle/>
                    <a:p>
                      <a:r>
                        <a:rPr lang="en-US" sz="1400" dirty="0" smtClean="0"/>
                        <a:t>Tanes</a:t>
                      </a:r>
                      <a:endParaRPr lang="en-US" sz="1400" dirty="0"/>
                    </a:p>
                  </a:txBody>
                  <a:tcPr/>
                </a:tc>
              </a:tr>
              <a:tr h="370840">
                <a:tc>
                  <a:txBody>
                    <a:bodyPr/>
                    <a:lstStyle/>
                    <a:p>
                      <a:r>
                        <a:rPr lang="en-US" sz="1400" dirty="0" smtClean="0"/>
                        <a:t>4.1</a:t>
                      </a:r>
                      <a:endParaRPr lang="en-US" sz="1400" dirty="0"/>
                    </a:p>
                  </a:txBody>
                  <a:tcPr/>
                </a:tc>
                <a:tc>
                  <a:txBody>
                    <a:bodyPr/>
                    <a:lstStyle/>
                    <a:p>
                      <a:r>
                        <a:rPr lang="en-US" sz="1400" dirty="0" smtClean="0"/>
                        <a:t>6/14/2017</a:t>
                      </a:r>
                      <a:endParaRPr lang="en-US" sz="1400" dirty="0"/>
                    </a:p>
                  </a:txBody>
                  <a:tcPr/>
                </a:tc>
                <a:tc>
                  <a:txBody>
                    <a:bodyPr/>
                    <a:lstStyle/>
                    <a:p>
                      <a:r>
                        <a:rPr lang="en-US" sz="1400" dirty="0" smtClean="0"/>
                        <a:t>Update</a:t>
                      </a:r>
                      <a:r>
                        <a:rPr lang="en-US" sz="1400" baseline="0" dirty="0" smtClean="0"/>
                        <a:t> to horseshoe slide</a:t>
                      </a:r>
                    </a:p>
                    <a:p>
                      <a:r>
                        <a:rPr lang="en-US" sz="1400" baseline="0" dirty="0" smtClean="0"/>
                        <a:t>Revise course objectives</a:t>
                      </a:r>
                      <a:endParaRPr lang="en-US" sz="1400" dirty="0"/>
                    </a:p>
                  </a:txBody>
                  <a:tcPr/>
                </a:tc>
                <a:tc>
                  <a:txBody>
                    <a:bodyPr/>
                    <a:lstStyle/>
                    <a:p>
                      <a:r>
                        <a:rPr lang="en-US" sz="1400" dirty="0" smtClean="0"/>
                        <a:t>Tanes</a:t>
                      </a:r>
                      <a:endParaRPr lang="en-US" sz="1400" dirty="0"/>
                    </a:p>
                  </a:txBody>
                  <a:tcPr/>
                </a:tc>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endParaRPr lang="en-US" sz="1200" dirty="0"/>
                    </a:p>
                  </a:txBody>
                  <a:tcPr/>
                </a:tc>
                <a:tc>
                  <a:txBody>
                    <a:bodyPr/>
                    <a:lstStyle/>
                    <a:p>
                      <a:endParaRPr lang="en-US" sz="1200" dirty="0"/>
                    </a:p>
                  </a:txBody>
                  <a:tcPr/>
                </a:tc>
                <a:tc>
                  <a:txBody>
                    <a:bodyPr/>
                    <a:lstStyle/>
                    <a:p>
                      <a:endParaRPr lang="en-US" sz="1200" dirty="0"/>
                    </a:p>
                  </a:txBody>
                  <a:tcPr/>
                </a:tc>
                <a:tc>
                  <a:txBody>
                    <a:bodyPr/>
                    <a:lstStyle/>
                    <a:p>
                      <a:endParaRPr lang="en-US" sz="1600" dirty="0"/>
                    </a:p>
                  </a:txBody>
                  <a:tcPr/>
                </a:tc>
              </a:tr>
            </a:tbl>
          </a:graphicData>
        </a:graphic>
      </p:graphicFrame>
    </p:spTree>
    <p:extLst>
      <p:ext uri="{BB962C8B-B14F-4D97-AF65-F5344CB8AC3E}">
        <p14:creationId xmlns:p14="http://schemas.microsoft.com/office/powerpoint/2010/main" val="160873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Multitasking quote</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50</a:t>
            </a:fld>
            <a:endParaRPr lang="en-US"/>
          </a:p>
        </p:txBody>
      </p:sp>
      <p:pic>
        <p:nvPicPr>
          <p:cNvPr id="5" name="Content Placeholder 3"/>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b="19031"/>
          <a:stretch/>
        </p:blipFill>
        <p:spPr>
          <a:xfrm>
            <a:off x="0" y="0"/>
            <a:ext cx="12192000" cy="6858000"/>
          </a:xfrm>
          <a:prstGeom prst="rect">
            <a:avLst/>
          </a:prstGeom>
        </p:spPr>
      </p:pic>
      <p:sp>
        <p:nvSpPr>
          <p:cNvPr id="6" name="Rectangle 5"/>
          <p:cNvSpPr/>
          <p:nvPr/>
        </p:nvSpPr>
        <p:spPr>
          <a:xfrm>
            <a:off x="0" y="4073780"/>
            <a:ext cx="12192000" cy="2303209"/>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733" dirty="0">
                <a:latin typeface="EMprint W01 Regular" panose="020B0503020204020204" pitchFamily="34" charset="0"/>
              </a:rPr>
              <a:t>Those who are constantly breaking away from tasks, </a:t>
            </a:r>
          </a:p>
          <a:p>
            <a:pPr algn="r"/>
            <a:r>
              <a:rPr lang="en-US" sz="3733" dirty="0">
                <a:latin typeface="EMprint W01 Regular" panose="020B0503020204020204" pitchFamily="34" charset="0"/>
              </a:rPr>
              <a:t>saw the equivalent of a 10-point fall in their IQ</a:t>
            </a:r>
          </a:p>
          <a:p>
            <a:endParaRPr lang="en-US" sz="3200" dirty="0">
              <a:latin typeface="EMprint W01 Regular" panose="020B0503020204020204" pitchFamily="34" charset="0"/>
            </a:endParaRPr>
          </a:p>
          <a:p>
            <a:pPr algn="r"/>
            <a:r>
              <a:rPr lang="en-US" sz="2667" dirty="0">
                <a:latin typeface="EMprint W01 Regular" panose="020B0503020204020204" pitchFamily="34" charset="0"/>
              </a:rPr>
              <a:t>- Institute of Psychiatry, King ‘s College</a:t>
            </a:r>
          </a:p>
        </p:txBody>
      </p:sp>
    </p:spTree>
    <p:extLst>
      <p:ext uri="{BB962C8B-B14F-4D97-AF65-F5344CB8AC3E}">
        <p14:creationId xmlns:p14="http://schemas.microsoft.com/office/powerpoint/2010/main" val="35027334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Serial delivery vs. parallel delivery</a:t>
            </a:r>
            <a:endParaRPr lang="en-US" dirty="0"/>
          </a:p>
        </p:txBody>
      </p:sp>
      <p:pic>
        <p:nvPicPr>
          <p:cNvPr id="2" name="Picture 1"/>
          <p:cNvPicPr>
            <a:picLocks noChangeAspect="1"/>
          </p:cNvPicPr>
          <p:nvPr/>
        </p:nvPicPr>
        <p:blipFill>
          <a:blip r:embed="rId3"/>
          <a:stretch>
            <a:fillRect/>
          </a:stretch>
        </p:blipFill>
        <p:spPr>
          <a:xfrm>
            <a:off x="1679533" y="1791729"/>
            <a:ext cx="8832934" cy="4164228"/>
          </a:xfrm>
          <a:prstGeom prst="rect">
            <a:avLst/>
          </a:prstGeom>
        </p:spPr>
      </p:pic>
      <p:pic>
        <p:nvPicPr>
          <p:cNvPr id="4" name="Picture 3"/>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r="-10238"/>
          <a:stretch/>
        </p:blipFill>
        <p:spPr>
          <a:xfrm>
            <a:off x="10512467" y="5955957"/>
            <a:ext cx="711199" cy="564482"/>
          </a:xfrm>
          <a:prstGeom prst="rect">
            <a:avLst/>
          </a:prstGeom>
        </p:spPr>
      </p:pic>
    </p:spTree>
    <p:extLst>
      <p:ext uri="{BB962C8B-B14F-4D97-AF65-F5344CB8AC3E}">
        <p14:creationId xmlns:p14="http://schemas.microsoft.com/office/powerpoint/2010/main" val="19243854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0" y="-775870"/>
            <a:ext cx="12192000" cy="7633870"/>
          </a:xfrm>
        </p:spPr>
      </p:pic>
      <p:sp>
        <p:nvSpPr>
          <p:cNvPr id="3" name="Title 2"/>
          <p:cNvSpPr>
            <a:spLocks noGrp="1"/>
          </p:cNvSpPr>
          <p:nvPr>
            <p:ph type="title"/>
          </p:nvPr>
        </p:nvSpPr>
        <p:spPr>
          <a:xfrm>
            <a:off x="476253" y="5796129"/>
            <a:ext cx="11239500" cy="762000"/>
          </a:xfrm>
        </p:spPr>
        <p:txBody>
          <a:bodyPr/>
          <a:lstStyle/>
          <a:p>
            <a:r>
              <a:rPr lang="en-US" dirty="0" smtClean="0"/>
              <a:t>High WIP distracts us from improving ourselves</a:t>
            </a:r>
            <a:endParaRPr lang="en-US" dirty="0"/>
          </a:p>
        </p:txBody>
      </p:sp>
    </p:spTree>
    <p:extLst>
      <p:ext uri="{BB962C8B-B14F-4D97-AF65-F5344CB8AC3E}">
        <p14:creationId xmlns:p14="http://schemas.microsoft.com/office/powerpoint/2010/main" val="1182797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658678" y="1309689"/>
            <a:ext cx="6057074" cy="4813300"/>
          </a:xfrm>
        </p:spPr>
        <p:txBody>
          <a:bodyPr/>
          <a:lstStyle/>
          <a:p>
            <a:pPr>
              <a:lnSpc>
                <a:spcPct val="150000"/>
              </a:lnSpc>
            </a:pPr>
            <a:r>
              <a:rPr lang="en-US" sz="2400" dirty="0" smtClean="0"/>
              <a:t>Increase overall lead time</a:t>
            </a:r>
          </a:p>
          <a:p>
            <a:pPr>
              <a:lnSpc>
                <a:spcPct val="150000"/>
              </a:lnSpc>
            </a:pPr>
            <a:r>
              <a:rPr lang="en-US" sz="2400" dirty="0" smtClean="0"/>
              <a:t>Reduce throughput</a:t>
            </a:r>
            <a:endParaRPr lang="en-US" sz="2400" dirty="0"/>
          </a:p>
          <a:p>
            <a:pPr>
              <a:lnSpc>
                <a:spcPct val="150000"/>
              </a:lnSpc>
            </a:pPr>
            <a:r>
              <a:rPr lang="en-US" sz="2400" dirty="0" smtClean="0"/>
              <a:t>Increase context switching overhead</a:t>
            </a:r>
          </a:p>
          <a:p>
            <a:pPr>
              <a:lnSpc>
                <a:spcPct val="150000"/>
              </a:lnSpc>
            </a:pPr>
            <a:r>
              <a:rPr lang="en-US" sz="2400" dirty="0" smtClean="0"/>
              <a:t>Delay value delivery</a:t>
            </a:r>
          </a:p>
          <a:p>
            <a:pPr>
              <a:lnSpc>
                <a:spcPct val="150000"/>
              </a:lnSpc>
            </a:pPr>
            <a:r>
              <a:rPr lang="en-US" sz="2400" dirty="0" smtClean="0"/>
              <a:t>Reduce quality</a:t>
            </a:r>
          </a:p>
          <a:p>
            <a:pPr>
              <a:lnSpc>
                <a:spcPct val="150000"/>
              </a:lnSpc>
            </a:pPr>
            <a:r>
              <a:rPr lang="en-US" sz="2400" dirty="0" smtClean="0"/>
              <a:t>Distract us from </a:t>
            </a:r>
            <a:r>
              <a:rPr lang="en-US" sz="2400" dirty="0"/>
              <a:t>improving ourselves</a:t>
            </a:r>
          </a:p>
        </p:txBody>
      </p:sp>
      <p:sp>
        <p:nvSpPr>
          <p:cNvPr id="3" name="Title 2"/>
          <p:cNvSpPr>
            <a:spLocks noGrp="1"/>
          </p:cNvSpPr>
          <p:nvPr>
            <p:ph type="title"/>
          </p:nvPr>
        </p:nvSpPr>
        <p:spPr/>
        <p:txBody>
          <a:bodyPr/>
          <a:lstStyle/>
          <a:p>
            <a:r>
              <a:rPr lang="en-US" dirty="0" smtClean="0"/>
              <a:t>Effects of high WIP</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53" y="1309689"/>
            <a:ext cx="4731850" cy="4765738"/>
          </a:xfrm>
          <a:prstGeom prst="rect">
            <a:avLst/>
          </a:prstGeom>
        </p:spPr>
      </p:pic>
    </p:spTree>
    <p:extLst>
      <p:ext uri="{BB962C8B-B14F-4D97-AF65-F5344CB8AC3E}">
        <p14:creationId xmlns:p14="http://schemas.microsoft.com/office/powerpoint/2010/main" val="26812905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0" y="-1"/>
            <a:ext cx="12192000" cy="8189979"/>
          </a:xfrm>
        </p:spPr>
      </p:pic>
      <p:sp>
        <p:nvSpPr>
          <p:cNvPr id="3" name="Title 2"/>
          <p:cNvSpPr>
            <a:spLocks noGrp="1"/>
          </p:cNvSpPr>
          <p:nvPr>
            <p:ph type="title"/>
          </p:nvPr>
        </p:nvSpPr>
        <p:spPr>
          <a:xfrm>
            <a:off x="476253" y="1064869"/>
            <a:ext cx="11239500" cy="762000"/>
          </a:xfrm>
        </p:spPr>
        <p:txBody>
          <a:bodyPr/>
          <a:lstStyle/>
          <a:p>
            <a:r>
              <a:rPr lang="en-US" sz="4400" dirty="0" smtClean="0">
                <a:solidFill>
                  <a:schemeClr val="bg1"/>
                </a:solidFill>
              </a:rPr>
              <a:t>WIP is a silent productivity killer</a:t>
            </a:r>
            <a:endParaRPr lang="en-US" sz="4400" dirty="0">
              <a:solidFill>
                <a:schemeClr val="bg1"/>
              </a:solidFill>
            </a:endParaRPr>
          </a:p>
        </p:txBody>
      </p:sp>
    </p:spTree>
    <p:extLst>
      <p:ext uri="{BB962C8B-B14F-4D97-AF65-F5344CB8AC3E}">
        <p14:creationId xmlns:p14="http://schemas.microsoft.com/office/powerpoint/2010/main" val="27448104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Callout 3"/>
          <p:cNvSpPr/>
          <p:nvPr/>
        </p:nvSpPr>
        <p:spPr>
          <a:xfrm>
            <a:off x="1821180" y="114300"/>
            <a:ext cx="8629650" cy="5799612"/>
          </a:xfrm>
          <a:prstGeom prst="wedgeEllipseCallout">
            <a:avLst>
              <a:gd name="adj1" fmla="val -50277"/>
              <a:gd name="adj2" fmla="val 48670"/>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5400" b="1" dirty="0">
                <a:solidFill>
                  <a:schemeClr val="accent1"/>
                </a:solidFill>
                <a:latin typeface="EMprint" panose="020B0503020204020204" pitchFamily="34" charset="0"/>
              </a:rPr>
              <a:t>How many </a:t>
            </a:r>
            <a:r>
              <a:rPr lang="en-US" sz="5400" b="1" dirty="0" smtClean="0">
                <a:solidFill>
                  <a:schemeClr val="accent1"/>
                </a:solidFill>
                <a:latin typeface="EMprint" panose="020B0503020204020204" pitchFamily="34" charset="0"/>
              </a:rPr>
              <a:t/>
            </a:r>
            <a:br>
              <a:rPr lang="en-US" sz="5400" b="1" dirty="0" smtClean="0">
                <a:solidFill>
                  <a:schemeClr val="accent1"/>
                </a:solidFill>
                <a:latin typeface="EMprint" panose="020B0503020204020204" pitchFamily="34" charset="0"/>
              </a:rPr>
            </a:br>
            <a:r>
              <a:rPr lang="en-US" sz="5400" b="1" dirty="0" smtClean="0">
                <a:solidFill>
                  <a:schemeClr val="accent3"/>
                </a:solidFill>
                <a:latin typeface="EMprint" panose="020B0503020204020204" pitchFamily="34" charset="0"/>
              </a:rPr>
              <a:t>in-progress </a:t>
            </a:r>
            <a:r>
              <a:rPr lang="en-US" sz="5400" b="1" dirty="0">
                <a:solidFill>
                  <a:schemeClr val="accent3"/>
                </a:solidFill>
                <a:latin typeface="EMprint" panose="020B0503020204020204" pitchFamily="34" charset="0"/>
              </a:rPr>
              <a:t>items </a:t>
            </a:r>
          </a:p>
          <a:p>
            <a:pPr algn="ctr"/>
            <a:r>
              <a:rPr lang="en-US" sz="5400" b="1" dirty="0">
                <a:solidFill>
                  <a:schemeClr val="accent1"/>
                </a:solidFill>
                <a:latin typeface="EMprint" panose="020B0503020204020204" pitchFamily="34" charset="0"/>
              </a:rPr>
              <a:t>do you have?</a:t>
            </a:r>
          </a:p>
        </p:txBody>
      </p:sp>
    </p:spTree>
    <p:extLst>
      <p:ext uri="{BB962C8B-B14F-4D97-AF65-F5344CB8AC3E}">
        <p14:creationId xmlns:p14="http://schemas.microsoft.com/office/powerpoint/2010/main" val="10704556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90072" y="1004332"/>
            <a:ext cx="5562839" cy="5350749"/>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ctr"/>
            <a:r>
              <a:rPr lang="en-US" sz="3200" dirty="0">
                <a:solidFill>
                  <a:schemeClr val="accent5"/>
                </a:solidFill>
              </a:rPr>
              <a:t>WIP</a:t>
            </a:r>
          </a:p>
        </p:txBody>
      </p:sp>
      <p:sp>
        <p:nvSpPr>
          <p:cNvPr id="2" name="Title 1"/>
          <p:cNvSpPr>
            <a:spLocks noGrp="1"/>
          </p:cNvSpPr>
          <p:nvPr>
            <p:ph type="title"/>
          </p:nvPr>
        </p:nvSpPr>
        <p:spPr/>
        <p:txBody>
          <a:bodyPr/>
          <a:lstStyle/>
          <a:p>
            <a:r>
              <a:rPr lang="en-US" dirty="0" smtClean="0"/>
              <a:t>Today situation</a:t>
            </a:r>
            <a:endParaRPr lang="en-US" dirty="0"/>
          </a:p>
        </p:txBody>
      </p:sp>
      <p:cxnSp>
        <p:nvCxnSpPr>
          <p:cNvPr id="10" name="Straight Connector 9"/>
          <p:cNvCxnSpPr/>
          <p:nvPr/>
        </p:nvCxnSpPr>
        <p:spPr>
          <a:xfrm>
            <a:off x="3890071"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3904700" y="1166581"/>
            <a:ext cx="1460446"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endParaRPr lang="en-US" dirty="0">
              <a:latin typeface="MV Boli" panose="02000500030200090000" pitchFamily="2" charset="0"/>
              <a:cs typeface="MV Boli" panose="02000500030200090000" pitchFamily="2" charset="0"/>
            </a:endParaRPr>
          </a:p>
        </p:txBody>
      </p:sp>
      <p:sp>
        <p:nvSpPr>
          <p:cNvPr id="18" name="TextBox 17"/>
          <p:cNvSpPr txBox="1"/>
          <p:nvPr/>
        </p:nvSpPr>
        <p:spPr>
          <a:xfrm>
            <a:off x="6794190" y="1166581"/>
            <a:ext cx="141559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p:txBody>
      </p:sp>
      <p:sp>
        <p:nvSpPr>
          <p:cNvPr id="19" name="TextBox 18"/>
          <p:cNvSpPr txBox="1"/>
          <p:nvPr/>
        </p:nvSpPr>
        <p:spPr>
          <a:xfrm>
            <a:off x="9445403" y="1166580"/>
            <a:ext cx="12081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sp>
        <p:nvSpPr>
          <p:cNvPr id="21" name="TextBox 20"/>
          <p:cNvSpPr txBox="1"/>
          <p:nvPr/>
        </p:nvSpPr>
        <p:spPr>
          <a:xfrm>
            <a:off x="8314743" y="1166581"/>
            <a:ext cx="1130661"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p:txBody>
      </p:sp>
      <p:sp>
        <p:nvSpPr>
          <p:cNvPr id="23" name="TextBox 22"/>
          <p:cNvSpPr txBox="1"/>
          <p:nvPr/>
        </p:nvSpPr>
        <p:spPr>
          <a:xfrm>
            <a:off x="2063425" y="1166580"/>
            <a:ext cx="1675136"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rotWithShape="1">
          <a:blip r:embed="rId3">
            <a:clrChange>
              <a:clrFrom>
                <a:srgbClr val="F2F2F2"/>
              </a:clrFrom>
              <a:clrTo>
                <a:srgbClr val="F2F2F2">
                  <a:alpha val="0"/>
                </a:srgbClr>
              </a:clrTo>
            </a:clrChange>
          </a:blip>
          <a:srcRect l="3226" t="32894" r="87974" b="26374"/>
          <a:stretch/>
        </p:blipFill>
        <p:spPr>
          <a:xfrm>
            <a:off x="2498730" y="2285431"/>
            <a:ext cx="804527" cy="2979175"/>
          </a:xfrm>
          <a:prstGeom prst="rect">
            <a:avLst/>
          </a:prstGeom>
        </p:spPr>
      </p:pic>
      <p:pic>
        <p:nvPicPr>
          <p:cNvPr id="116" name="Picture 115"/>
          <p:cNvPicPr>
            <a:picLocks noChangeAspect="1"/>
          </p:cNvPicPr>
          <p:nvPr/>
        </p:nvPicPr>
        <p:blipFill rotWithShape="1">
          <a:blip r:embed="rId3">
            <a:clrChange>
              <a:clrFrom>
                <a:srgbClr val="F2F2F2"/>
              </a:clrFrom>
              <a:clrTo>
                <a:srgbClr val="F2F2F2">
                  <a:alpha val="0"/>
                </a:srgbClr>
              </a:clrTo>
            </a:clrChange>
          </a:blip>
          <a:srcRect l="15169" t="32894" r="76448" b="26374"/>
          <a:stretch/>
        </p:blipFill>
        <p:spPr>
          <a:xfrm>
            <a:off x="2475610" y="3781625"/>
            <a:ext cx="766397" cy="2979175"/>
          </a:xfrm>
          <a:prstGeom prst="rect">
            <a:avLst/>
          </a:prstGeom>
        </p:spPr>
      </p:pic>
      <p:grpSp>
        <p:nvGrpSpPr>
          <p:cNvPr id="7" name="Group 6"/>
          <p:cNvGrpSpPr/>
          <p:nvPr/>
        </p:nvGrpSpPr>
        <p:grpSpPr>
          <a:xfrm>
            <a:off x="3912244" y="2144333"/>
            <a:ext cx="6350600" cy="4055855"/>
            <a:chOff x="2388244" y="2144332"/>
            <a:chExt cx="6350600" cy="4055855"/>
          </a:xfrm>
        </p:grpSpPr>
        <p:sp>
          <p:nvSpPr>
            <p:cNvPr id="33" name="Rectangle 32"/>
            <p:cNvSpPr/>
            <p:nvPr/>
          </p:nvSpPr>
          <p:spPr>
            <a:xfrm>
              <a:off x="5314493"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8044224"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6841417" y="235944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8219744" y="313562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4" name="Rectangle 43"/>
            <p:cNvSpPr/>
            <p:nvPr/>
          </p:nvSpPr>
          <p:spPr>
            <a:xfrm>
              <a:off x="5458577" y="283177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59" name="Rectangle 58"/>
            <p:cNvSpPr/>
            <p:nvPr/>
          </p:nvSpPr>
          <p:spPr>
            <a:xfrm>
              <a:off x="2518714" y="258265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0" name="Rectangle 59"/>
            <p:cNvSpPr/>
            <p:nvPr/>
          </p:nvSpPr>
          <p:spPr>
            <a:xfrm>
              <a:off x="3243595" y="317754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0" name="Rectangle 29"/>
            <p:cNvSpPr/>
            <p:nvPr/>
          </p:nvSpPr>
          <p:spPr>
            <a:xfrm>
              <a:off x="4013804"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3" name="Group 2"/>
            <p:cNvGrpSpPr/>
            <p:nvPr/>
          </p:nvGrpSpPr>
          <p:grpSpPr>
            <a:xfrm>
              <a:off x="3950811" y="3144557"/>
              <a:ext cx="528728" cy="1116607"/>
              <a:chOff x="3950811" y="3144557"/>
              <a:chExt cx="528728" cy="1116607"/>
            </a:xfrm>
          </p:grpSpPr>
          <p:sp>
            <p:nvSpPr>
              <p:cNvPr id="31" name="Rectangle 30"/>
              <p:cNvSpPr/>
              <p:nvPr/>
            </p:nvSpPr>
            <p:spPr>
              <a:xfrm>
                <a:off x="3960439" y="314455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3950811" y="378162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28" name="Rectangle 27"/>
            <p:cNvSpPr/>
            <p:nvPr/>
          </p:nvSpPr>
          <p:spPr>
            <a:xfrm>
              <a:off x="3246582" y="255849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5" name="Rectangle 64"/>
            <p:cNvSpPr/>
            <p:nvPr/>
          </p:nvSpPr>
          <p:spPr>
            <a:xfrm>
              <a:off x="4682861" y="252792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6" name="Rectangle 65"/>
            <p:cNvSpPr/>
            <p:nvPr/>
          </p:nvSpPr>
          <p:spPr>
            <a:xfrm>
              <a:off x="2544751"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8" name="Rectangle 67"/>
            <p:cNvSpPr/>
            <p:nvPr/>
          </p:nvSpPr>
          <p:spPr>
            <a:xfrm>
              <a:off x="4143475" y="286793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9" name="Rectangle 68"/>
            <p:cNvSpPr/>
            <p:nvPr/>
          </p:nvSpPr>
          <p:spPr>
            <a:xfrm>
              <a:off x="4107133" y="416261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5" name="Group 4"/>
            <p:cNvGrpSpPr/>
            <p:nvPr/>
          </p:nvGrpSpPr>
          <p:grpSpPr>
            <a:xfrm>
              <a:off x="5383795" y="3124290"/>
              <a:ext cx="599360" cy="1106502"/>
              <a:chOff x="5383795" y="3124290"/>
              <a:chExt cx="599360" cy="1106502"/>
            </a:xfrm>
          </p:grpSpPr>
          <p:sp>
            <p:nvSpPr>
              <p:cNvPr id="34" name="Rectangle 33"/>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6" name="Rectangle 45"/>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70" name="Rectangle 69"/>
            <p:cNvSpPr/>
            <p:nvPr/>
          </p:nvSpPr>
          <p:spPr>
            <a:xfrm>
              <a:off x="7030578" y="281988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1" name="Rectangle 70"/>
            <p:cNvSpPr/>
            <p:nvPr/>
          </p:nvSpPr>
          <p:spPr>
            <a:xfrm>
              <a:off x="7107753" y="39111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2" name="Rectangle 71"/>
            <p:cNvSpPr/>
            <p:nvPr/>
          </p:nvSpPr>
          <p:spPr>
            <a:xfrm>
              <a:off x="6841417" y="450071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3" name="Rectangle 72"/>
            <p:cNvSpPr/>
            <p:nvPr/>
          </p:nvSpPr>
          <p:spPr>
            <a:xfrm>
              <a:off x="7294498" y="478506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4" name="Rectangle 73"/>
            <p:cNvSpPr/>
            <p:nvPr/>
          </p:nvSpPr>
          <p:spPr>
            <a:xfrm>
              <a:off x="7061093" y="572064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5" name="Rectangle 74"/>
            <p:cNvSpPr/>
            <p:nvPr/>
          </p:nvSpPr>
          <p:spPr>
            <a:xfrm>
              <a:off x="6978048" y="340944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6" name="Rectangle 75"/>
            <p:cNvSpPr/>
            <p:nvPr/>
          </p:nvSpPr>
          <p:spPr>
            <a:xfrm>
              <a:off x="6819782" y="511068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7" name="Rectangle 76"/>
            <p:cNvSpPr/>
            <p:nvPr/>
          </p:nvSpPr>
          <p:spPr>
            <a:xfrm>
              <a:off x="5390517" y="430552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8" name="Rectangle 77"/>
            <p:cNvSpPr/>
            <p:nvPr/>
          </p:nvSpPr>
          <p:spPr>
            <a:xfrm>
              <a:off x="5957905" y="265608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79" name="Group 78"/>
            <p:cNvGrpSpPr/>
            <p:nvPr/>
          </p:nvGrpSpPr>
          <p:grpSpPr>
            <a:xfrm>
              <a:off x="6051001" y="3254797"/>
              <a:ext cx="599360" cy="1106502"/>
              <a:chOff x="5383795" y="3124290"/>
              <a:chExt cx="599360" cy="1106502"/>
            </a:xfrm>
          </p:grpSpPr>
          <p:sp>
            <p:nvSpPr>
              <p:cNvPr id="80" name="Rectangle 79"/>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1" name="Rectangle 80"/>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2" name="Rectangle 81"/>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83" name="Rectangle 82"/>
            <p:cNvSpPr/>
            <p:nvPr/>
          </p:nvSpPr>
          <p:spPr>
            <a:xfrm>
              <a:off x="6033929" y="444638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5" name="Rectangle 94"/>
            <p:cNvSpPr/>
            <p:nvPr/>
          </p:nvSpPr>
          <p:spPr>
            <a:xfrm>
              <a:off x="2516276" y="374469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6" name="Rectangle 95"/>
            <p:cNvSpPr/>
            <p:nvPr/>
          </p:nvSpPr>
          <p:spPr>
            <a:xfrm>
              <a:off x="3115563" y="369414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7" name="Rectangle 96"/>
            <p:cNvSpPr/>
            <p:nvPr/>
          </p:nvSpPr>
          <p:spPr>
            <a:xfrm>
              <a:off x="2388244" y="426129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8" name="Rectangle 97"/>
            <p:cNvSpPr/>
            <p:nvPr/>
          </p:nvSpPr>
          <p:spPr>
            <a:xfrm>
              <a:off x="2990689" y="433127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9" name="Rectangle 98"/>
            <p:cNvSpPr/>
            <p:nvPr/>
          </p:nvSpPr>
          <p:spPr>
            <a:xfrm>
              <a:off x="3185360" y="48595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0" name="Rectangle 99"/>
            <p:cNvSpPr/>
            <p:nvPr/>
          </p:nvSpPr>
          <p:spPr>
            <a:xfrm>
              <a:off x="2548671" y="49067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1" name="Rectangle 100"/>
            <p:cNvSpPr/>
            <p:nvPr/>
          </p:nvSpPr>
          <p:spPr>
            <a:xfrm>
              <a:off x="2666883" y="217654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2" name="Rectangle 101"/>
            <p:cNvSpPr/>
            <p:nvPr/>
          </p:nvSpPr>
          <p:spPr>
            <a:xfrm>
              <a:off x="3234640" y="214433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3" name="Rectangle 102"/>
            <p:cNvSpPr/>
            <p:nvPr/>
          </p:nvSpPr>
          <p:spPr>
            <a:xfrm>
              <a:off x="2742793" y="249800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4" name="Rectangle 103"/>
            <p:cNvSpPr/>
            <p:nvPr/>
          </p:nvSpPr>
          <p:spPr>
            <a:xfrm>
              <a:off x="3321529" y="3554025"/>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5" name="Rectangle 104"/>
            <p:cNvSpPr/>
            <p:nvPr/>
          </p:nvSpPr>
          <p:spPr>
            <a:xfrm>
              <a:off x="2580533" y="4076575"/>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6" name="Rectangle 105"/>
            <p:cNvSpPr/>
            <p:nvPr/>
          </p:nvSpPr>
          <p:spPr>
            <a:xfrm>
              <a:off x="3089943" y="468649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107" name="Group 106"/>
            <p:cNvGrpSpPr/>
            <p:nvPr/>
          </p:nvGrpSpPr>
          <p:grpSpPr>
            <a:xfrm>
              <a:off x="4613701" y="3095536"/>
              <a:ext cx="599360" cy="1106502"/>
              <a:chOff x="5383795" y="3124290"/>
              <a:chExt cx="599360" cy="1106502"/>
            </a:xfrm>
          </p:grpSpPr>
          <p:sp>
            <p:nvSpPr>
              <p:cNvPr id="108" name="Rectangle 107"/>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9" name="Rectangle 108"/>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0" name="Rectangle 109"/>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111" name="Rectangle 110"/>
            <p:cNvSpPr/>
            <p:nvPr/>
          </p:nvSpPr>
          <p:spPr>
            <a:xfrm>
              <a:off x="3941551" y="450071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2" name="Rectangle 111"/>
            <p:cNvSpPr/>
            <p:nvPr/>
          </p:nvSpPr>
          <p:spPr>
            <a:xfrm>
              <a:off x="5530738" y="48595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3" name="Rectangle 112"/>
            <p:cNvSpPr/>
            <p:nvPr/>
          </p:nvSpPr>
          <p:spPr>
            <a:xfrm>
              <a:off x="4081772" y="505471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4" name="Rectangle 113"/>
            <p:cNvSpPr/>
            <p:nvPr/>
          </p:nvSpPr>
          <p:spPr>
            <a:xfrm>
              <a:off x="4632863" y="443455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5" name="Rectangle 114"/>
            <p:cNvSpPr/>
            <p:nvPr/>
          </p:nvSpPr>
          <p:spPr>
            <a:xfrm>
              <a:off x="4628103" y="529448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8" name="Rectangle 117"/>
            <p:cNvSpPr/>
            <p:nvPr/>
          </p:nvSpPr>
          <p:spPr>
            <a:xfrm>
              <a:off x="5994291" y="509742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9" name="Rectangle 118"/>
            <p:cNvSpPr/>
            <p:nvPr/>
          </p:nvSpPr>
          <p:spPr>
            <a:xfrm>
              <a:off x="7038244" y="2673308"/>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0" name="Rectangle 119"/>
            <p:cNvSpPr/>
            <p:nvPr/>
          </p:nvSpPr>
          <p:spPr>
            <a:xfrm>
              <a:off x="7193057" y="3100202"/>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1" name="Rectangle 120"/>
            <p:cNvSpPr/>
            <p:nvPr/>
          </p:nvSpPr>
          <p:spPr>
            <a:xfrm>
              <a:off x="6848813" y="488861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2" name="Rectangle 121"/>
            <p:cNvSpPr/>
            <p:nvPr/>
          </p:nvSpPr>
          <p:spPr>
            <a:xfrm>
              <a:off x="7404669" y="515264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4" name="Right Arrow 3"/>
          <p:cNvSpPr/>
          <p:nvPr/>
        </p:nvSpPr>
        <p:spPr>
          <a:xfrm>
            <a:off x="3272005" y="3554026"/>
            <a:ext cx="1362918" cy="676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ight Arrow 86"/>
          <p:cNvSpPr/>
          <p:nvPr/>
        </p:nvSpPr>
        <p:spPr>
          <a:xfrm>
            <a:off x="8833172" y="3554026"/>
            <a:ext cx="1362918" cy="6767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ight Arrow 83"/>
          <p:cNvSpPr/>
          <p:nvPr/>
        </p:nvSpPr>
        <p:spPr>
          <a:xfrm>
            <a:off x="3272005" y="2536031"/>
            <a:ext cx="1362918" cy="676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Arrow 84"/>
          <p:cNvSpPr/>
          <p:nvPr/>
        </p:nvSpPr>
        <p:spPr>
          <a:xfrm>
            <a:off x="3272005" y="4631250"/>
            <a:ext cx="1362918" cy="676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50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wipe(left)">
                                      <p:cBhvr>
                                        <p:cTn id="12" dur="500"/>
                                        <p:tgtEl>
                                          <p:spTgt spid="8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left)">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87" grpId="0" animBg="1"/>
      <p:bldP spid="84" grpId="0" animBg="1"/>
      <p:bldP spid="8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536787" y="3918131"/>
            <a:ext cx="3262076" cy="1828800"/>
          </a:xfrm>
        </p:spPr>
        <p:txBody>
          <a:bodyPr/>
          <a:lstStyle/>
          <a:p>
            <a:r>
              <a:rPr lang="en-US" sz="3200" dirty="0">
                <a:solidFill>
                  <a:srgbClr val="7030A0"/>
                </a:solidFill>
              </a:rPr>
              <a:t>Analyst should start new work only when they have cycles</a:t>
            </a:r>
          </a:p>
        </p:txBody>
      </p:sp>
      <p:sp>
        <p:nvSpPr>
          <p:cNvPr id="9" name="Title 2"/>
          <p:cNvSpPr txBox="1">
            <a:spLocks/>
          </p:cNvSpPr>
          <p:nvPr/>
        </p:nvSpPr>
        <p:spPr>
          <a:xfrm>
            <a:off x="476253" y="293688"/>
            <a:ext cx="11239500" cy="762000"/>
          </a:xfrm>
          <a:prstGeom prst="rect">
            <a:avLst/>
          </a:prstGeom>
        </p:spPr>
        <p:txBody>
          <a:bodyPr/>
          <a:lstStyle>
            <a:lvl1pPr algn="l" defTabSz="408194" rtl="0" eaLnBrk="1" fontAlgn="base" hangingPunct="1">
              <a:spcBef>
                <a:spcPct val="0"/>
              </a:spcBef>
              <a:spcAft>
                <a:spcPct val="0"/>
              </a:spcAft>
              <a:defRPr sz="2600" kern="1200">
                <a:solidFill>
                  <a:srgbClr val="00A3E0"/>
                </a:solidFill>
                <a:latin typeface="EMprint" charset="0"/>
                <a:ea typeface="EMprint" charset="0"/>
                <a:cs typeface="EMprint" charset="0"/>
              </a:defRPr>
            </a:lvl1pPr>
            <a:lvl2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2pPr>
            <a:lvl3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3pPr>
            <a:lvl4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4pPr>
            <a:lvl5pPr algn="l" defTabSz="408194" rtl="0" eaLnBrk="1" fontAlgn="base" hangingPunct="1">
              <a:spcBef>
                <a:spcPct val="0"/>
              </a:spcBef>
              <a:spcAft>
                <a:spcPct val="0"/>
              </a:spcAft>
              <a:defRPr sz="2500">
                <a:solidFill>
                  <a:schemeClr val="tx1"/>
                </a:solidFill>
                <a:latin typeface="Arial" charset="0"/>
                <a:ea typeface="ヒラギノ角ゴ Pro W3" charset="0"/>
                <a:cs typeface="Arial" charset="0"/>
              </a:defRPr>
            </a:lvl5pPr>
            <a:lvl6pPr marL="408194" algn="l" defTabSz="408194" rtl="0" eaLnBrk="1" fontAlgn="base" hangingPunct="1">
              <a:spcBef>
                <a:spcPct val="0"/>
              </a:spcBef>
              <a:spcAft>
                <a:spcPct val="0"/>
              </a:spcAft>
              <a:defRPr sz="2500">
                <a:solidFill>
                  <a:schemeClr val="tx1"/>
                </a:solidFill>
                <a:latin typeface="Arial" charset="0"/>
                <a:ea typeface="ヒラギノ角ゴ Pro W3" charset="0"/>
              </a:defRPr>
            </a:lvl6pPr>
            <a:lvl7pPr marL="816388" algn="l" defTabSz="408194" rtl="0" eaLnBrk="1" fontAlgn="base" hangingPunct="1">
              <a:spcBef>
                <a:spcPct val="0"/>
              </a:spcBef>
              <a:spcAft>
                <a:spcPct val="0"/>
              </a:spcAft>
              <a:defRPr sz="2500">
                <a:solidFill>
                  <a:schemeClr val="tx1"/>
                </a:solidFill>
                <a:latin typeface="Arial" charset="0"/>
                <a:ea typeface="ヒラギノ角ゴ Pro W3" charset="0"/>
              </a:defRPr>
            </a:lvl7pPr>
            <a:lvl8pPr marL="1224582" algn="l" defTabSz="408194" rtl="0" eaLnBrk="1" fontAlgn="base" hangingPunct="1">
              <a:spcBef>
                <a:spcPct val="0"/>
              </a:spcBef>
              <a:spcAft>
                <a:spcPct val="0"/>
              </a:spcAft>
              <a:defRPr sz="2500">
                <a:solidFill>
                  <a:schemeClr val="tx1"/>
                </a:solidFill>
                <a:latin typeface="Arial" charset="0"/>
                <a:ea typeface="ヒラギノ角ゴ Pro W3" charset="0"/>
              </a:defRPr>
            </a:lvl8pPr>
            <a:lvl9pPr marL="1632776" algn="l" defTabSz="408194" rtl="0" eaLnBrk="1" fontAlgn="base" hangingPunct="1">
              <a:spcBef>
                <a:spcPct val="0"/>
              </a:spcBef>
              <a:spcAft>
                <a:spcPct val="0"/>
              </a:spcAft>
              <a:defRPr sz="2500">
                <a:solidFill>
                  <a:schemeClr val="tx1"/>
                </a:solidFill>
                <a:latin typeface="Arial" charset="0"/>
                <a:ea typeface="ヒラギノ角ゴ Pro W3" charset="0"/>
              </a:defRPr>
            </a:lvl9pPr>
          </a:lstStyle>
          <a:p>
            <a:r>
              <a:rPr lang="en-US" sz="3467" dirty="0"/>
              <a:t>3 ways to </a:t>
            </a:r>
            <a:r>
              <a:rPr lang="en-US" sz="3467" dirty="0" smtClean="0"/>
              <a:t>control </a:t>
            </a:r>
            <a:r>
              <a:rPr lang="en-US" sz="3467" dirty="0"/>
              <a:t>Work in Progress (WIP)</a:t>
            </a:r>
          </a:p>
        </p:txBody>
      </p:sp>
      <p:sp>
        <p:nvSpPr>
          <p:cNvPr id="13" name="Content Placeholder 2"/>
          <p:cNvSpPr>
            <a:spLocks noGrp="1"/>
          </p:cNvSpPr>
          <p:nvPr>
            <p:ph sz="quarter" idx="14"/>
          </p:nvPr>
        </p:nvSpPr>
        <p:spPr>
          <a:xfrm>
            <a:off x="476253" y="1418528"/>
            <a:ext cx="3651673" cy="1828800"/>
          </a:xfrm>
        </p:spPr>
        <p:txBody>
          <a:bodyPr/>
          <a:lstStyle/>
          <a:p>
            <a:r>
              <a:rPr lang="en-US" sz="7200" dirty="0" smtClean="0">
                <a:solidFill>
                  <a:srgbClr val="7030A0"/>
                </a:solidFill>
              </a:rPr>
              <a:t>Pull system</a:t>
            </a:r>
            <a:endParaRPr lang="en-US" sz="7200" dirty="0">
              <a:solidFill>
                <a:srgbClr val="7030A0"/>
              </a:solidFill>
            </a:endParaRPr>
          </a:p>
        </p:txBody>
      </p:sp>
      <p:sp>
        <p:nvSpPr>
          <p:cNvPr id="14" name="Content Placeholder 2"/>
          <p:cNvSpPr>
            <a:spLocks noGrp="1"/>
          </p:cNvSpPr>
          <p:nvPr>
            <p:ph sz="quarter" idx="14"/>
          </p:nvPr>
        </p:nvSpPr>
        <p:spPr>
          <a:xfrm>
            <a:off x="7666146" y="1418528"/>
            <a:ext cx="3651673" cy="1828800"/>
          </a:xfrm>
        </p:spPr>
        <p:txBody>
          <a:bodyPr/>
          <a:lstStyle/>
          <a:p>
            <a:r>
              <a:rPr lang="en-US" sz="7200" dirty="0">
                <a:solidFill>
                  <a:schemeClr val="tx2"/>
                </a:solidFill>
              </a:rPr>
              <a:t>Right to left</a:t>
            </a:r>
          </a:p>
        </p:txBody>
      </p:sp>
      <p:sp>
        <p:nvSpPr>
          <p:cNvPr id="15" name="Content Placeholder 4"/>
          <p:cNvSpPr>
            <a:spLocks noGrp="1"/>
          </p:cNvSpPr>
          <p:nvPr>
            <p:ph sz="quarter" idx="12"/>
          </p:nvPr>
        </p:nvSpPr>
        <p:spPr>
          <a:xfrm>
            <a:off x="7729537" y="3918131"/>
            <a:ext cx="3593043" cy="1828800"/>
          </a:xfrm>
        </p:spPr>
        <p:txBody>
          <a:bodyPr/>
          <a:lstStyle/>
          <a:p>
            <a:r>
              <a:rPr lang="en-US" sz="3200" dirty="0"/>
              <a:t>Stop starting &amp; start finishing</a:t>
            </a:r>
          </a:p>
        </p:txBody>
      </p:sp>
      <p:sp>
        <p:nvSpPr>
          <p:cNvPr id="16" name="Slide Number Placeholder 3"/>
          <p:cNvSpPr>
            <a:spLocks noGrp="1"/>
          </p:cNvSpPr>
          <p:nvPr>
            <p:ph type="sldNum" sz="quarter" idx="11"/>
          </p:nvPr>
        </p:nvSpPr>
        <p:spPr>
          <a:xfrm>
            <a:off x="11321629" y="6446205"/>
            <a:ext cx="396239" cy="175260"/>
          </a:xfrm>
        </p:spPr>
        <p:txBody>
          <a:bodyPr/>
          <a:lstStyle/>
          <a:p>
            <a:pPr algn="r"/>
            <a:fld id="{6BCEAF00-35EE-2349-AC37-D94588E1CC52}" type="slidenum">
              <a:rPr lang="en-US" sz="800"/>
              <a:pPr algn="r"/>
              <a:t>57</a:t>
            </a:fld>
            <a:endParaRPr lang="en-US" sz="800"/>
          </a:p>
        </p:txBody>
      </p:sp>
      <p:sp>
        <p:nvSpPr>
          <p:cNvPr id="12" name="Content Placeholder 2"/>
          <p:cNvSpPr>
            <a:spLocks noGrp="1"/>
          </p:cNvSpPr>
          <p:nvPr>
            <p:ph sz="quarter" idx="14"/>
          </p:nvPr>
        </p:nvSpPr>
        <p:spPr>
          <a:xfrm>
            <a:off x="4302191" y="1418528"/>
            <a:ext cx="3651673" cy="1828800"/>
          </a:xfrm>
        </p:spPr>
        <p:txBody>
          <a:bodyPr/>
          <a:lstStyle/>
          <a:p>
            <a:r>
              <a:rPr lang="en-US" sz="7200" dirty="0"/>
              <a:t>WIP </a:t>
            </a:r>
          </a:p>
          <a:p>
            <a:r>
              <a:rPr lang="en-US" sz="7200" dirty="0" smtClean="0"/>
              <a:t>limits</a:t>
            </a:r>
            <a:endParaRPr lang="en-US" sz="7200" dirty="0"/>
          </a:p>
        </p:txBody>
      </p:sp>
      <p:sp>
        <p:nvSpPr>
          <p:cNvPr id="17" name="Content Placeholder 3"/>
          <p:cNvSpPr>
            <a:spLocks noGrp="1"/>
          </p:cNvSpPr>
          <p:nvPr>
            <p:ph sz="quarter" idx="11"/>
          </p:nvPr>
        </p:nvSpPr>
        <p:spPr>
          <a:xfrm>
            <a:off x="4302191" y="3918131"/>
            <a:ext cx="3313007" cy="2313336"/>
          </a:xfrm>
        </p:spPr>
        <p:txBody>
          <a:bodyPr/>
          <a:lstStyle/>
          <a:p>
            <a:r>
              <a:rPr lang="en-US" sz="3200" dirty="0"/>
              <a:t>Limit </a:t>
            </a:r>
            <a:r>
              <a:rPr lang="en-US" sz="3200" dirty="0" smtClean="0"/>
              <a:t>the </a:t>
            </a:r>
            <a:r>
              <a:rPr lang="en-US" sz="3200" dirty="0"/>
              <a:t>number of work items that can be in each column</a:t>
            </a:r>
          </a:p>
        </p:txBody>
      </p:sp>
    </p:spTree>
    <p:extLst>
      <p:ext uri="{BB962C8B-B14F-4D97-AF65-F5344CB8AC3E}">
        <p14:creationId xmlns:p14="http://schemas.microsoft.com/office/powerpoint/2010/main" val="3714708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69203"/>
          <a:stretch/>
        </p:blipFill>
        <p:spPr>
          <a:xfrm>
            <a:off x="4244340" y="0"/>
            <a:ext cx="3703320" cy="1954530"/>
          </a:xfrm>
        </p:spPr>
      </p:pic>
      <p:sp>
        <p:nvSpPr>
          <p:cNvPr id="5" name="TextBox 4"/>
          <p:cNvSpPr txBox="1"/>
          <p:nvPr/>
        </p:nvSpPr>
        <p:spPr>
          <a:xfrm>
            <a:off x="1752600" y="217170"/>
            <a:ext cx="2491740" cy="523220"/>
          </a:xfrm>
          <a:prstGeom prst="rect">
            <a:avLst/>
          </a:prstGeom>
          <a:noFill/>
        </p:spPr>
        <p:txBody>
          <a:bodyPr wrap="square" rtlCol="0">
            <a:spAutoFit/>
          </a:bodyPr>
          <a:lstStyle/>
          <a:p>
            <a:pPr algn="ctr"/>
            <a:r>
              <a:rPr lang="en-US" sz="2800" b="1" dirty="0">
                <a:solidFill>
                  <a:schemeClr val="accent1"/>
                </a:solidFill>
                <a:latin typeface="EMprint" panose="020B0503020204020204" pitchFamily="34" charset="0"/>
              </a:rPr>
              <a:t>Main queue</a:t>
            </a:r>
          </a:p>
        </p:txBody>
      </p:sp>
      <p:sp>
        <p:nvSpPr>
          <p:cNvPr id="6" name="TextBox 5"/>
          <p:cNvSpPr txBox="1"/>
          <p:nvPr/>
        </p:nvSpPr>
        <p:spPr>
          <a:xfrm>
            <a:off x="7620000" y="217171"/>
            <a:ext cx="2922270" cy="523220"/>
          </a:xfrm>
          <a:prstGeom prst="rect">
            <a:avLst/>
          </a:prstGeom>
          <a:noFill/>
        </p:spPr>
        <p:txBody>
          <a:bodyPr wrap="square" rtlCol="0">
            <a:spAutoFit/>
          </a:bodyPr>
          <a:lstStyle/>
          <a:p>
            <a:pPr algn="ctr"/>
            <a:r>
              <a:rPr lang="en-US" sz="2800" b="1" dirty="0">
                <a:solidFill>
                  <a:schemeClr val="accent3"/>
                </a:solidFill>
                <a:latin typeface="EMprint" panose="020B0503020204020204" pitchFamily="34" charset="0"/>
              </a:rPr>
              <a:t>Individual queue</a:t>
            </a:r>
          </a:p>
        </p:txBody>
      </p:sp>
      <p:pic>
        <p:nvPicPr>
          <p:cNvPr id="8" name="Content Placeholder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49527"/>
          <a:stretch/>
        </p:blipFill>
        <p:spPr>
          <a:xfrm>
            <a:off x="4244340" y="1954530"/>
            <a:ext cx="3703320" cy="4392022"/>
          </a:xfrm>
          <a:prstGeom prst="rect">
            <a:avLst/>
          </a:prstGeom>
        </p:spPr>
      </p:pic>
      <p:pic>
        <p:nvPicPr>
          <p:cNvPr id="12" name="Picture 11"/>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2869667"/>
            <a:ext cx="571955" cy="1276922"/>
          </a:xfrm>
          <a:prstGeom prst="rect">
            <a:avLst/>
          </a:prstGeom>
        </p:spPr>
      </p:pic>
      <p:pic>
        <p:nvPicPr>
          <p:cNvPr id="13" name="Picture 1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4862209"/>
            <a:ext cx="571955" cy="1276922"/>
          </a:xfrm>
          <a:prstGeom prst="rect">
            <a:avLst/>
          </a:prstGeom>
        </p:spPr>
      </p:pic>
      <p:pic>
        <p:nvPicPr>
          <p:cNvPr id="14" name="Picture 13"/>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877126"/>
            <a:ext cx="571955" cy="1276922"/>
          </a:xfrm>
          <a:prstGeom prst="rect">
            <a:avLst/>
          </a:prstGeom>
        </p:spPr>
      </p:pic>
      <p:sp>
        <p:nvSpPr>
          <p:cNvPr id="15" name="Rectangle 14"/>
          <p:cNvSpPr/>
          <p:nvPr/>
        </p:nvSpPr>
        <p:spPr>
          <a:xfrm>
            <a:off x="2505798" y="1449618"/>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16" name="Rectangle 15"/>
          <p:cNvSpPr/>
          <p:nvPr/>
        </p:nvSpPr>
        <p:spPr>
          <a:xfrm>
            <a:off x="2505798" y="2182881"/>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17" name="Rectangle 16"/>
          <p:cNvSpPr/>
          <p:nvPr/>
        </p:nvSpPr>
        <p:spPr>
          <a:xfrm>
            <a:off x="2505798" y="2916144"/>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18" name="Rectangle 17"/>
          <p:cNvSpPr/>
          <p:nvPr/>
        </p:nvSpPr>
        <p:spPr>
          <a:xfrm>
            <a:off x="2505798" y="364940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19" name="Rectangle 18"/>
          <p:cNvSpPr/>
          <p:nvPr/>
        </p:nvSpPr>
        <p:spPr>
          <a:xfrm>
            <a:off x="2505798" y="4382669"/>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20" name="Rectangle 19"/>
          <p:cNvSpPr/>
          <p:nvPr/>
        </p:nvSpPr>
        <p:spPr>
          <a:xfrm>
            <a:off x="3465690" y="1449618"/>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21" name="Rectangle 20"/>
          <p:cNvSpPr/>
          <p:nvPr/>
        </p:nvSpPr>
        <p:spPr>
          <a:xfrm>
            <a:off x="3465690" y="2182881"/>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22" name="Rectangle 21"/>
          <p:cNvSpPr/>
          <p:nvPr/>
        </p:nvSpPr>
        <p:spPr>
          <a:xfrm>
            <a:off x="3465690" y="2916144"/>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23" name="Rectangle 22"/>
          <p:cNvSpPr/>
          <p:nvPr/>
        </p:nvSpPr>
        <p:spPr>
          <a:xfrm>
            <a:off x="3465690" y="364940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
        <p:nvSpPr>
          <p:cNvPr id="24" name="Rectangle 23"/>
          <p:cNvSpPr/>
          <p:nvPr/>
        </p:nvSpPr>
        <p:spPr>
          <a:xfrm>
            <a:off x="3465690" y="4382669"/>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28181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0833E-6 3.7037E-6 L 0.49115 -0.07199 " pathEditMode="relative" rAng="0" ptsTypes="AA">
                                      <p:cBhvr>
                                        <p:cTn id="6" dur="2000" fill="hold"/>
                                        <p:tgtEl>
                                          <p:spTgt spid="15"/>
                                        </p:tgtEl>
                                        <p:attrNameLst>
                                          <p:attrName>ppt_x</p:attrName>
                                          <p:attrName>ppt_y</p:attrName>
                                        </p:attrNameLst>
                                      </p:cBhvr>
                                      <p:rCtr x="24557" y="-3611"/>
                                    </p:animMotion>
                                  </p:childTnLst>
                                </p:cTn>
                              </p:par>
                              <p:par>
                                <p:cTn id="7" presetID="42" presetClass="path" presetSubtype="0" accel="50000" decel="50000" fill="hold" grpId="0" nodeType="withEffect">
                                  <p:stCondLst>
                                    <p:cond delay="0"/>
                                  </p:stCondLst>
                                  <p:childTnLst>
                                    <p:animMotion origin="layout" path="M -2.70833E-6 -7.40741E-7 L 0.48998 0.48704 " pathEditMode="relative" rAng="0" ptsTypes="AA">
                                      <p:cBhvr>
                                        <p:cTn id="8" dur="2000" fill="hold"/>
                                        <p:tgtEl>
                                          <p:spTgt spid="16"/>
                                        </p:tgtEl>
                                        <p:attrNameLst>
                                          <p:attrName>ppt_x</p:attrName>
                                          <p:attrName>ppt_y</p:attrName>
                                        </p:attrNameLst>
                                      </p:cBhvr>
                                      <p:rCtr x="24492" y="24352"/>
                                    </p:animMotion>
                                  </p:childTnLst>
                                </p:cTn>
                              </p:par>
                              <p:par>
                                <p:cTn id="9" presetID="42" presetClass="path" presetSubtype="0" accel="50000" decel="50000" fill="hold" grpId="0" nodeType="withEffect">
                                  <p:stCondLst>
                                    <p:cond delay="0"/>
                                  </p:stCondLst>
                                  <p:childTnLst>
                                    <p:animMotion origin="layout" path="M -2.70833E-6 4.81481E-6 L 0.48763 0.29328 " pathEditMode="relative" rAng="0" ptsTypes="AA">
                                      <p:cBhvr>
                                        <p:cTn id="10" dur="2000" fill="hold"/>
                                        <p:tgtEl>
                                          <p:spTgt spid="17"/>
                                        </p:tgtEl>
                                        <p:attrNameLst>
                                          <p:attrName>ppt_x</p:attrName>
                                          <p:attrName>ppt_y</p:attrName>
                                        </p:attrNameLst>
                                      </p:cBhvr>
                                      <p:rCtr x="24375" y="14653"/>
                                    </p:animMotion>
                                  </p:childTnLst>
                                </p:cTn>
                              </p:par>
                              <p:par>
                                <p:cTn id="11" presetID="42" presetClass="path" presetSubtype="0" accel="50000" decel="50000" fill="hold" grpId="0" nodeType="withEffect">
                                  <p:stCondLst>
                                    <p:cond delay="0"/>
                                  </p:stCondLst>
                                  <p:childTnLst>
                                    <p:animMotion origin="layout" path="M -2.70833E-6 3.7037E-7 L 0.48646 -0.28588 " pathEditMode="relative" rAng="0" ptsTypes="AA">
                                      <p:cBhvr>
                                        <p:cTn id="12" dur="2000" fill="hold"/>
                                        <p:tgtEl>
                                          <p:spTgt spid="18"/>
                                        </p:tgtEl>
                                        <p:attrNameLst>
                                          <p:attrName>ppt_x</p:attrName>
                                          <p:attrName>ppt_y</p:attrName>
                                        </p:attrNameLst>
                                      </p:cBhvr>
                                      <p:rCtr x="24323" y="-14306"/>
                                    </p:animMotion>
                                  </p:childTnLst>
                                </p:cTn>
                              </p:par>
                              <p:par>
                                <p:cTn id="13" presetID="42" presetClass="path" presetSubtype="0" accel="50000" decel="50000" fill="hold" grpId="0" nodeType="withEffect">
                                  <p:stCondLst>
                                    <p:cond delay="0"/>
                                  </p:stCondLst>
                                  <p:childTnLst>
                                    <p:animMotion origin="layout" path="M -2.70833E-6 -4.07407E-6 L 0.47813 -0.21574 " pathEditMode="relative" rAng="0" ptsTypes="AA">
                                      <p:cBhvr>
                                        <p:cTn id="14" dur="2000" fill="hold"/>
                                        <p:tgtEl>
                                          <p:spTgt spid="19"/>
                                        </p:tgtEl>
                                        <p:attrNameLst>
                                          <p:attrName>ppt_x</p:attrName>
                                          <p:attrName>ppt_y</p:attrName>
                                        </p:attrNameLst>
                                      </p:cBhvr>
                                      <p:rCtr x="23906" y="-1078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1"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0" nodeType="clickEffect">
                                  <p:stCondLst>
                                    <p:cond delay="0"/>
                                  </p:stCondLst>
                                  <p:childTnLst>
                                    <p:animMotion origin="layout" path="M 1.25E-6 3.7037E-6 L 0.44687 -0.03496 " pathEditMode="relative" rAng="0" ptsTypes="AA">
                                      <p:cBhvr>
                                        <p:cTn id="35" dur="2000" fill="hold"/>
                                        <p:tgtEl>
                                          <p:spTgt spid="20"/>
                                        </p:tgtEl>
                                        <p:attrNameLst>
                                          <p:attrName>ppt_x</p:attrName>
                                          <p:attrName>ppt_y</p:attrName>
                                        </p:attrNameLst>
                                      </p:cBhvr>
                                      <p:rCtr x="22344" y="-1759"/>
                                    </p:animMotion>
                                  </p:childTnLst>
                                </p:cTn>
                              </p:par>
                              <p:par>
                                <p:cTn id="36" presetID="42" presetClass="path" presetSubtype="0" accel="50000" decel="50000" fill="hold" grpId="0" nodeType="withEffect">
                                  <p:stCondLst>
                                    <p:cond delay="0"/>
                                  </p:stCondLst>
                                  <p:childTnLst>
                                    <p:animMotion origin="layout" path="M 1.25E-6 -7.40741E-7 L 0.44687 0.17894 " pathEditMode="relative" rAng="0" ptsTypes="AA">
                                      <p:cBhvr>
                                        <p:cTn id="37" dur="2000" fill="hold"/>
                                        <p:tgtEl>
                                          <p:spTgt spid="21"/>
                                        </p:tgtEl>
                                        <p:attrNameLst>
                                          <p:attrName>ppt_x</p:attrName>
                                          <p:attrName>ppt_y</p:attrName>
                                        </p:attrNameLst>
                                      </p:cBhvr>
                                      <p:rCtr x="22344" y="8935"/>
                                    </p:animMotion>
                                  </p:childTnLst>
                                </p:cTn>
                              </p:par>
                              <p:par>
                                <p:cTn id="38" presetID="42" presetClass="path" presetSubtype="0" accel="50000" decel="50000" fill="hold" grpId="0" nodeType="withEffect">
                                  <p:stCondLst>
                                    <p:cond delay="0"/>
                                  </p:stCondLst>
                                  <p:childTnLst>
                                    <p:animMotion origin="layout" path="M 1.25E-6 4.81481E-6 L 0.39805 0.10902 " pathEditMode="relative" rAng="0" ptsTypes="AA">
                                      <p:cBhvr>
                                        <p:cTn id="39" dur="2000" fill="hold"/>
                                        <p:tgtEl>
                                          <p:spTgt spid="22"/>
                                        </p:tgtEl>
                                        <p:attrNameLst>
                                          <p:attrName>ppt_x</p:attrName>
                                          <p:attrName>ppt_y</p:attrName>
                                        </p:attrNameLst>
                                      </p:cBhvr>
                                      <p:rCtr x="19896" y="5440"/>
                                    </p:animMotion>
                                  </p:childTnLst>
                                </p:cTn>
                              </p:par>
                              <p:par>
                                <p:cTn id="40" presetID="42" presetClass="path" presetSubtype="0" accel="50000" decel="50000" fill="hold" grpId="0" nodeType="withEffect">
                                  <p:stCondLst>
                                    <p:cond delay="0"/>
                                  </p:stCondLst>
                                  <p:childTnLst>
                                    <p:animMotion origin="layout" path="M 1.25E-6 3.7037E-7 L 0.43971 -0.1419 " pathEditMode="relative" rAng="0" ptsTypes="AA">
                                      <p:cBhvr>
                                        <p:cTn id="41" dur="2000" fill="hold"/>
                                        <p:tgtEl>
                                          <p:spTgt spid="23"/>
                                        </p:tgtEl>
                                        <p:attrNameLst>
                                          <p:attrName>ppt_x</p:attrName>
                                          <p:attrName>ppt_y</p:attrName>
                                        </p:attrNameLst>
                                      </p:cBhvr>
                                      <p:rCtr x="21979" y="-7106"/>
                                    </p:animMotion>
                                  </p:childTnLst>
                                </p:cTn>
                              </p:par>
                              <p:par>
                                <p:cTn id="42" presetID="42" presetClass="path" presetSubtype="0" accel="50000" decel="50000" fill="hold" grpId="0" nodeType="withEffect">
                                  <p:stCondLst>
                                    <p:cond delay="0"/>
                                  </p:stCondLst>
                                  <p:childTnLst>
                                    <p:animMotion origin="layout" path="M 1.25E-6 -4.07407E-6 L 0.45768 0.12176 " pathEditMode="relative" rAng="0" ptsTypes="AA">
                                      <p:cBhvr>
                                        <p:cTn id="43" dur="2000" fill="hold"/>
                                        <p:tgtEl>
                                          <p:spTgt spid="24"/>
                                        </p:tgtEl>
                                        <p:attrNameLst>
                                          <p:attrName>ppt_x</p:attrName>
                                          <p:attrName>ppt_y</p:attrName>
                                        </p:attrNameLst>
                                      </p:cBhvr>
                                      <p:rCtr x="22878" y="6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62162" y="1768038"/>
            <a:ext cx="8868678" cy="291826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b="1" dirty="0">
              <a:solidFill>
                <a:schemeClr val="accent3"/>
              </a:solidFill>
            </a:endParaRPr>
          </a:p>
        </p:txBody>
      </p:sp>
      <p:sp>
        <p:nvSpPr>
          <p:cNvPr id="2" name="Title 1"/>
          <p:cNvSpPr>
            <a:spLocks noGrp="1"/>
          </p:cNvSpPr>
          <p:nvPr>
            <p:ph type="title"/>
          </p:nvPr>
        </p:nvSpPr>
        <p:spPr>
          <a:xfrm>
            <a:off x="1969770" y="1970674"/>
            <a:ext cx="8229600" cy="706084"/>
          </a:xfrm>
        </p:spPr>
        <p:txBody>
          <a:bodyPr>
            <a:noAutofit/>
          </a:bodyPr>
          <a:lstStyle/>
          <a:p>
            <a:pPr algn="ctr"/>
            <a:r>
              <a:rPr lang="en-US" sz="6600" dirty="0">
                <a:solidFill>
                  <a:schemeClr val="accent3"/>
                </a:solidFill>
              </a:rPr>
              <a:t>Focus</a:t>
            </a:r>
          </a:p>
        </p:txBody>
      </p:sp>
      <p:sp>
        <p:nvSpPr>
          <p:cNvPr id="4" name="Title 1"/>
          <p:cNvSpPr txBox="1">
            <a:spLocks/>
          </p:cNvSpPr>
          <p:nvPr/>
        </p:nvSpPr>
        <p:spPr>
          <a:xfrm>
            <a:off x="1320800" y="3438758"/>
            <a:ext cx="9527540" cy="7060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a:solidFill>
                  <a:srgbClr val="1C97DA"/>
                </a:solidFill>
                <a:latin typeface="Calibri" panose="020F0502020204030204" pitchFamily="34" charset="0"/>
                <a:ea typeface="+mj-ea"/>
                <a:cs typeface="Calibri" panose="020F0502020204030204" pitchFamily="34" charset="0"/>
              </a:defRPr>
            </a:lvl1pPr>
          </a:lstStyle>
          <a:p>
            <a:pPr algn="ctr"/>
            <a:r>
              <a:rPr lang="en-US" sz="4400" dirty="0">
                <a:latin typeface="EMprint" panose="020B0503020204020204" pitchFamily="34" charset="0"/>
              </a:rPr>
              <a:t>Reduce amount of </a:t>
            </a:r>
            <a:r>
              <a:rPr lang="en-US" sz="4400" dirty="0">
                <a:solidFill>
                  <a:schemeClr val="accent3"/>
                </a:solidFill>
                <a:latin typeface="EMprint" panose="020B0503020204020204" pitchFamily="34" charset="0"/>
              </a:rPr>
              <a:t>work in progress (WIP) </a:t>
            </a:r>
            <a:r>
              <a:rPr lang="en-US" sz="4400" dirty="0">
                <a:latin typeface="EMprint" panose="020B0503020204020204" pitchFamily="34" charset="0"/>
              </a:rPr>
              <a:t>to get it done </a:t>
            </a:r>
            <a:r>
              <a:rPr lang="en-US" sz="4400" dirty="0">
                <a:solidFill>
                  <a:schemeClr val="accent3"/>
                </a:solidFill>
                <a:latin typeface="EMprint" panose="020B0503020204020204" pitchFamily="34" charset="0"/>
              </a:rPr>
              <a:t>faster</a:t>
            </a:r>
          </a:p>
        </p:txBody>
      </p:sp>
    </p:spTree>
    <p:extLst>
      <p:ext uri="{BB962C8B-B14F-4D97-AF65-F5344CB8AC3E}">
        <p14:creationId xmlns:p14="http://schemas.microsoft.com/office/powerpoint/2010/main" val="1052001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50000"/>
              </a:lnSpc>
            </a:pPr>
            <a:r>
              <a:rPr lang="en-US" sz="2000" dirty="0" smtClean="0"/>
              <a:t>With Agile there is no cookie cutter process that can be applied to all situations</a:t>
            </a:r>
          </a:p>
          <a:p>
            <a:pPr>
              <a:lnSpc>
                <a:spcPct val="150000"/>
              </a:lnSpc>
            </a:pPr>
            <a:r>
              <a:rPr lang="en-US" sz="2000" dirty="0" smtClean="0"/>
              <a:t>The recommendations in this deck are not a checklist</a:t>
            </a:r>
          </a:p>
          <a:p>
            <a:pPr>
              <a:lnSpc>
                <a:spcPct val="150000"/>
              </a:lnSpc>
            </a:pPr>
            <a:r>
              <a:rPr lang="en-US" sz="2000" dirty="0" smtClean="0"/>
              <a:t>For best results an experienced coach should work with the team to tailor the process to their particular needs</a:t>
            </a:r>
          </a:p>
        </p:txBody>
      </p:sp>
      <p:sp>
        <p:nvSpPr>
          <p:cNvPr id="2" name="Title 1"/>
          <p:cNvSpPr>
            <a:spLocks noGrp="1"/>
          </p:cNvSpPr>
          <p:nvPr>
            <p:ph type="title"/>
          </p:nvPr>
        </p:nvSpPr>
        <p:spPr/>
        <p:txBody>
          <a:bodyPr/>
          <a:lstStyle/>
          <a:p>
            <a:r>
              <a:rPr lang="en-US" dirty="0" smtClean="0">
                <a:solidFill>
                  <a:srgbClr val="1C97DA"/>
                </a:solidFill>
              </a:rPr>
              <a:t>Expectation Setting</a:t>
            </a:r>
            <a:endParaRPr lang="en-US" dirty="0">
              <a:solidFill>
                <a:srgbClr val="1C97DA"/>
              </a:solidFill>
            </a:endParaRPr>
          </a:p>
        </p:txBody>
      </p:sp>
    </p:spTree>
    <p:extLst>
      <p:ext uri="{BB962C8B-B14F-4D97-AF65-F5344CB8AC3E}">
        <p14:creationId xmlns:p14="http://schemas.microsoft.com/office/powerpoint/2010/main" val="26697104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smtClean="0"/>
              <a:t>Ramp traffic light</a:t>
            </a:r>
            <a:endParaRPr lang="en-US" dirty="0"/>
          </a:p>
        </p:txBody>
      </p:sp>
      <p:pic>
        <p:nvPicPr>
          <p:cNvPr id="2050" name="Picture 2" descr="https://upload.wikimedia.org/wikipedia/commons/9/9c/Ramp_meter_from_Miller_Park_Way_to_I-94_east_in_Milwauk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176" y="1260909"/>
            <a:ext cx="6395648" cy="479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905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52600" y="217170"/>
            <a:ext cx="4034790" cy="523220"/>
          </a:xfrm>
          <a:prstGeom prst="rect">
            <a:avLst/>
          </a:prstGeom>
          <a:noFill/>
        </p:spPr>
        <p:txBody>
          <a:bodyPr wrap="square" rtlCol="0">
            <a:spAutoFit/>
          </a:bodyPr>
          <a:lstStyle/>
          <a:p>
            <a:pPr algn="ctr"/>
            <a:r>
              <a:rPr lang="en-US" sz="2800" b="1" dirty="0">
                <a:solidFill>
                  <a:schemeClr val="accent1"/>
                </a:solidFill>
              </a:rPr>
              <a:t>Main queue</a:t>
            </a:r>
          </a:p>
        </p:txBody>
      </p:sp>
      <p:sp>
        <p:nvSpPr>
          <p:cNvPr id="6" name="TextBox 5"/>
          <p:cNvSpPr txBox="1"/>
          <p:nvPr/>
        </p:nvSpPr>
        <p:spPr>
          <a:xfrm>
            <a:off x="6427470" y="217170"/>
            <a:ext cx="4114800" cy="523220"/>
          </a:xfrm>
          <a:prstGeom prst="rect">
            <a:avLst/>
          </a:prstGeom>
          <a:noFill/>
        </p:spPr>
        <p:txBody>
          <a:bodyPr wrap="square" rtlCol="0">
            <a:spAutoFit/>
          </a:bodyPr>
          <a:lstStyle/>
          <a:p>
            <a:pPr algn="ctr"/>
            <a:r>
              <a:rPr lang="en-US" sz="2800" b="1" dirty="0">
                <a:solidFill>
                  <a:schemeClr val="accent3"/>
                </a:solidFill>
              </a:rPr>
              <a:t>Individual</a:t>
            </a:r>
          </a:p>
        </p:txBody>
      </p:sp>
      <p:pic>
        <p:nvPicPr>
          <p:cNvPr id="8" name="Content Placeholder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9527"/>
          <a:stretch/>
        </p:blipFill>
        <p:spPr>
          <a:xfrm>
            <a:off x="4244340" y="0"/>
            <a:ext cx="3703320" cy="6346552"/>
          </a:xfrm>
          <a:prstGeom prst="rect">
            <a:avLst/>
          </a:prstGeom>
        </p:spPr>
      </p:pic>
      <p:grpSp>
        <p:nvGrpSpPr>
          <p:cNvPr id="11" name="Group 10"/>
          <p:cNvGrpSpPr/>
          <p:nvPr/>
        </p:nvGrpSpPr>
        <p:grpSpPr>
          <a:xfrm>
            <a:off x="4244340" y="3597466"/>
            <a:ext cx="3703320" cy="1106150"/>
            <a:chOff x="6183630" y="2674620"/>
            <a:chExt cx="3703320" cy="1106150"/>
          </a:xfrm>
        </p:grpSpPr>
        <p:pic>
          <p:nvPicPr>
            <p:cNvPr id="9" name="Content Placeholder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57802" b="29588"/>
            <a:stretch/>
          </p:blipFill>
          <p:spPr>
            <a:xfrm>
              <a:off x="6183630" y="2674620"/>
              <a:ext cx="3703320" cy="1097280"/>
            </a:xfrm>
            <a:prstGeom prst="rect">
              <a:avLst/>
            </a:prstGeom>
          </p:spPr>
        </p:pic>
        <p:pic>
          <p:nvPicPr>
            <p:cNvPr id="10" name="Content Placeholder 3"/>
            <p:cNvPicPr>
              <a:picLocks noChangeAspect="1"/>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33221" b="49747" l="4191" r="97543">
                          <a14:foregroundMark x1="17919" y1="41315" x2="84538" y2="38449"/>
                          <a14:foregroundMark x1="84249" y1="42243" x2="35549" y2="44182"/>
                        </a14:backgroundRemoval>
                      </a14:imgEffect>
                    </a14:imgLayer>
                  </a14:imgProps>
                </a:ext>
                <a:ext uri="{28A0092B-C50C-407E-A947-70E740481C1C}">
                  <a14:useLocalDpi xmlns:a14="http://schemas.microsoft.com/office/drawing/2010/main" val="0"/>
                </a:ext>
              </a:extLst>
            </a:blip>
            <a:srcRect t="32778" b="50113"/>
            <a:stretch/>
          </p:blipFill>
          <p:spPr>
            <a:xfrm>
              <a:off x="6183630" y="2694920"/>
              <a:ext cx="3703320" cy="1085850"/>
            </a:xfrm>
            <a:prstGeom prst="rect">
              <a:avLst/>
            </a:prstGeom>
          </p:spPr>
        </p:pic>
      </p:grpSp>
      <p:pic>
        <p:nvPicPr>
          <p:cNvPr id="12" name="Picture 11"/>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2869667"/>
            <a:ext cx="571955" cy="1276922"/>
          </a:xfrm>
          <a:prstGeom prst="rect">
            <a:avLst/>
          </a:prstGeom>
        </p:spPr>
      </p:pic>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4862209"/>
            <a:ext cx="571955" cy="1276922"/>
          </a:xfrm>
          <a:prstGeom prst="rect">
            <a:avLst/>
          </a:prstGeom>
        </p:spPr>
      </p:pic>
      <p:pic>
        <p:nvPicPr>
          <p:cNvPr id="14" name="Picture 13"/>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867446" y="877126"/>
            <a:ext cx="571955" cy="1276922"/>
          </a:xfrm>
          <a:prstGeom prst="rect">
            <a:avLst/>
          </a:prstGeom>
        </p:spPr>
      </p:pic>
      <p:sp>
        <p:nvSpPr>
          <p:cNvPr id="15" name="Rectangle 14"/>
          <p:cNvSpPr/>
          <p:nvPr/>
        </p:nvSpPr>
        <p:spPr>
          <a:xfrm>
            <a:off x="2761780" y="1434738"/>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16" name="Rectangle 15"/>
          <p:cNvSpPr/>
          <p:nvPr/>
        </p:nvSpPr>
        <p:spPr>
          <a:xfrm>
            <a:off x="2761780" y="2168001"/>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17" name="Rectangle 16"/>
          <p:cNvSpPr/>
          <p:nvPr/>
        </p:nvSpPr>
        <p:spPr>
          <a:xfrm>
            <a:off x="2761780" y="286966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18" name="Rectangle 17"/>
          <p:cNvSpPr/>
          <p:nvPr/>
        </p:nvSpPr>
        <p:spPr>
          <a:xfrm>
            <a:off x="2761780" y="363452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19" name="Rectangle 18"/>
          <p:cNvSpPr/>
          <p:nvPr/>
        </p:nvSpPr>
        <p:spPr>
          <a:xfrm>
            <a:off x="2761780" y="439938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20" name="Rectangle 19"/>
          <p:cNvSpPr/>
          <p:nvPr/>
        </p:nvSpPr>
        <p:spPr>
          <a:xfrm>
            <a:off x="3488550" y="1914278"/>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dirty="0"/>
          </a:p>
        </p:txBody>
      </p:sp>
      <p:sp>
        <p:nvSpPr>
          <p:cNvPr id="21" name="Rectangle 20"/>
          <p:cNvSpPr/>
          <p:nvPr/>
        </p:nvSpPr>
        <p:spPr>
          <a:xfrm>
            <a:off x="3488550" y="2647541"/>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22" name="Rectangle 21"/>
          <p:cNvSpPr/>
          <p:nvPr/>
        </p:nvSpPr>
        <p:spPr>
          <a:xfrm>
            <a:off x="3503060" y="3418295"/>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23" name="Rectangle 22"/>
          <p:cNvSpPr/>
          <p:nvPr/>
        </p:nvSpPr>
        <p:spPr>
          <a:xfrm>
            <a:off x="3488550" y="411406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24" name="Rectangle 23"/>
          <p:cNvSpPr/>
          <p:nvPr/>
        </p:nvSpPr>
        <p:spPr>
          <a:xfrm>
            <a:off x="3488550" y="4847329"/>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
        <p:nvSpPr>
          <p:cNvPr id="26" name="Rectangle 25"/>
          <p:cNvSpPr/>
          <p:nvPr/>
        </p:nvSpPr>
        <p:spPr>
          <a:xfrm>
            <a:off x="8664313" y="3195700"/>
            <a:ext cx="486480" cy="2599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5" name="Rectangle 24"/>
          <p:cNvSpPr/>
          <p:nvPr/>
        </p:nvSpPr>
        <p:spPr>
          <a:xfrm>
            <a:off x="13012329" y="2390127"/>
            <a:ext cx="519100" cy="479540"/>
          </a:xfrm>
          <a:prstGeom prst="rect">
            <a:avLst/>
          </a:prstGeom>
          <a:gradFill rotWithShape="1">
            <a:gsLst>
              <a:gs pos="0">
                <a:srgbClr val="FFD700">
                  <a:tint val="50000"/>
                  <a:satMod val="300000"/>
                </a:srgbClr>
              </a:gs>
              <a:gs pos="35000">
                <a:srgbClr val="FFD700">
                  <a:tint val="37000"/>
                  <a:satMod val="300000"/>
                </a:srgbClr>
              </a:gs>
              <a:gs pos="100000">
                <a:srgbClr val="FFD700">
                  <a:tint val="15000"/>
                  <a:satMod val="350000"/>
                </a:srgbClr>
              </a:gs>
            </a:gsLst>
            <a:lin ang="16200000" scaled="1"/>
          </a:gradFill>
          <a:ln w="9525" cap="flat" cmpd="sng" algn="ctr">
            <a:solidFill>
              <a:srgbClr val="FFD700">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914400" fontAlgn="auto">
              <a:spcBef>
                <a:spcPts val="0"/>
              </a:spcBef>
              <a:spcAft>
                <a:spcPts val="0"/>
              </a:spcAft>
            </a:pPr>
            <a:endParaRPr lang="en-US" kern="0" dirty="0">
              <a:solidFill>
                <a:srgbClr val="000000"/>
              </a:solidFill>
              <a:latin typeface="MV Boli" panose="02000500030200090000" pitchFamily="2" charset="0"/>
              <a:ea typeface="ヒラギノ角ゴ Pro W3" charset="0"/>
              <a:cs typeface="MV Boli" panose="02000500030200090000" pitchFamily="2" charset="0"/>
            </a:endParaRPr>
          </a:p>
        </p:txBody>
      </p:sp>
    </p:spTree>
    <p:extLst>
      <p:ext uri="{BB962C8B-B14F-4D97-AF65-F5344CB8AC3E}">
        <p14:creationId xmlns:p14="http://schemas.microsoft.com/office/powerpoint/2010/main" val="396316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2.96296E-6 L 0.44869 -0.03634 " pathEditMode="relative" rAng="0" ptsTypes="AA">
                                      <p:cBhvr>
                                        <p:cTn id="6" dur="2000" fill="hold"/>
                                        <p:tgtEl>
                                          <p:spTgt spid="15"/>
                                        </p:tgtEl>
                                        <p:attrNameLst>
                                          <p:attrName>ppt_x</p:attrName>
                                          <p:attrName>ppt_y</p:attrName>
                                        </p:attrNameLst>
                                      </p:cBhvr>
                                      <p:rCtr x="22435" y="-1829"/>
                                    </p:animMotion>
                                  </p:childTnLst>
                                </p:cTn>
                              </p:par>
                              <p:par>
                                <p:cTn id="7" presetID="42" presetClass="path" presetSubtype="0" accel="50000" decel="50000" fill="hold" grpId="0" nodeType="withEffect">
                                  <p:stCondLst>
                                    <p:cond delay="0"/>
                                  </p:stCondLst>
                                  <p:childTnLst>
                                    <p:animMotion origin="layout" path="M 3.54167E-6 2.59259E-6 L 0.46289 0.10486 " pathEditMode="relative" rAng="0" ptsTypes="AA">
                                      <p:cBhvr>
                                        <p:cTn id="8" dur="2000" fill="hold"/>
                                        <p:tgtEl>
                                          <p:spTgt spid="16"/>
                                        </p:tgtEl>
                                        <p:attrNameLst>
                                          <p:attrName>ppt_x</p:attrName>
                                          <p:attrName>ppt_y</p:attrName>
                                        </p:attrNameLst>
                                      </p:cBhvr>
                                      <p:rCtr x="23138" y="5231"/>
                                    </p:animMotion>
                                  </p:childTnLst>
                                </p:cTn>
                              </p:par>
                              <p:par>
                                <p:cTn id="9" presetID="42" presetClass="path" presetSubtype="0" accel="50000" decel="50000" fill="hold" grpId="0" nodeType="withEffect">
                                  <p:stCondLst>
                                    <p:cond delay="0"/>
                                  </p:stCondLst>
                                  <p:childTnLst>
                                    <p:animMotion origin="layout" path="M 3.54167E-6 -2.22222E-6 L 0.46536 0.34653 " pathEditMode="relative" rAng="0" ptsTypes="AA">
                                      <p:cBhvr>
                                        <p:cTn id="10" dur="2000" fill="hold"/>
                                        <p:tgtEl>
                                          <p:spTgt spid="17"/>
                                        </p:tgtEl>
                                        <p:attrNameLst>
                                          <p:attrName>ppt_x</p:attrName>
                                          <p:attrName>ppt_y</p:attrName>
                                        </p:attrNameLst>
                                      </p:cBhvr>
                                      <p:rCtr x="23268" y="1731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3.54167E-6 -4.81481E-6 L 0.44869 -0.28703 " pathEditMode="relative" rAng="0" ptsTypes="AA">
                                      <p:cBhvr>
                                        <p:cTn id="36" dur="2000" fill="hold"/>
                                        <p:tgtEl>
                                          <p:spTgt spid="18"/>
                                        </p:tgtEl>
                                        <p:attrNameLst>
                                          <p:attrName>ppt_x</p:attrName>
                                          <p:attrName>ppt_y</p:attrName>
                                        </p:attrNameLst>
                                      </p:cBhvr>
                                      <p:rCtr x="22435" y="-14352"/>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0" nodeType="clickEffect">
                                  <p:stCondLst>
                                    <p:cond delay="0"/>
                                  </p:stCondLst>
                                  <p:childTnLst>
                                    <p:animMotion origin="layout" path="M 3.54167E-6 1.11111E-6 L 0.46289 -0.13102 " pathEditMode="relative" rAng="0" ptsTypes="AA">
                                      <p:cBhvr>
                                        <p:cTn id="45" dur="2000" fill="hold"/>
                                        <p:tgtEl>
                                          <p:spTgt spid="19"/>
                                        </p:tgtEl>
                                        <p:attrNameLst>
                                          <p:attrName>ppt_x</p:attrName>
                                          <p:attrName>ppt_y</p:attrName>
                                        </p:attrNameLst>
                                      </p:cBhvr>
                                      <p:rCtr x="23138" y="-6551"/>
                                    </p:animMotion>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1" nodeType="clickEffect">
                                  <p:stCondLst>
                                    <p:cond delay="0"/>
                                  </p:stCondLst>
                                  <p:childTnLst>
                                    <p:animMotion origin="layout" path="M -1.66667E-6 -4.81481E-6 L -0.16836 0.08079 " pathEditMode="relative" rAng="0" ptsTypes="AA">
                                      <p:cBhvr>
                                        <p:cTn id="49" dur="2000" fill="hold"/>
                                        <p:tgtEl>
                                          <p:spTgt spid="25"/>
                                        </p:tgtEl>
                                        <p:attrNameLst>
                                          <p:attrName>ppt_x</p:attrName>
                                          <p:attrName>ppt_y</p:attrName>
                                        </p:attrNameLst>
                                      </p:cBhvr>
                                      <p:rCtr x="-8424" y="4028"/>
                                    </p:animMotion>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2" nodeType="clickEffect">
                                  <p:stCondLst>
                                    <p:cond delay="0"/>
                                  </p:stCondLst>
                                  <p:childTnLst>
                                    <p:animMotion origin="layout" path="M -0.16836 0.08079 L -0.16784 0.45509 " pathEditMode="relative" rAng="0" ptsTypes="AA">
                                      <p:cBhvr>
                                        <p:cTn id="53" dur="2000" fill="hold"/>
                                        <p:tgtEl>
                                          <p:spTgt spid="25"/>
                                        </p:tgtEl>
                                        <p:attrNameLst>
                                          <p:attrName>ppt_x</p:attrName>
                                          <p:attrName>ppt_y</p:attrName>
                                        </p:attrNameLst>
                                      </p:cBhvr>
                                      <p:rCtr x="0" y="18889"/>
                                    </p:animMotion>
                                  </p:childTnLst>
                                </p:cTn>
                              </p:par>
                            </p:childTnLst>
                          </p:cTn>
                        </p:par>
                        <p:par>
                          <p:cTn id="54" fill="hold">
                            <p:stCondLst>
                              <p:cond delay="2000"/>
                            </p:stCondLst>
                            <p:childTnLst>
                              <p:par>
                                <p:cTn id="55" presetID="37" presetClass="path" presetSubtype="0" accel="50000" decel="50000" fill="hold" grpId="0" nodeType="afterEffect">
                                  <p:stCondLst>
                                    <p:cond delay="0"/>
                                  </p:stCondLst>
                                  <p:childTnLst>
                                    <p:animMotion origin="layout" path="M -0.16784 0.4551 L -0.33216 0.48959 C -0.36666 0.49746 -0.41849 0.50186 -0.47239 0.50186 C -0.53346 0.50186 -0.58268 0.49746 -0.61706 0.48959 L -0.78138 0.4551 " pathEditMode="relative" rAng="0" ptsTypes="AAAAA">
                                      <p:cBhvr>
                                        <p:cTn id="56" dur="2000" fill="hold"/>
                                        <p:tgtEl>
                                          <p:spTgt spid="25"/>
                                        </p:tgtEl>
                                        <p:attrNameLst>
                                          <p:attrName>ppt_x</p:attrName>
                                          <p:attrName>ppt_y</p:attrName>
                                        </p:attrNameLst>
                                      </p:cBhvr>
                                      <p:rCtr x="-30677" y="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5" grpId="0" animBg="1"/>
      <p:bldP spid="25" grpId="1" animBg="1"/>
      <p:bldP spid="25"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approach</a:t>
            </a:r>
            <a:endParaRPr lang="en-US" dirty="0"/>
          </a:p>
        </p:txBody>
      </p:sp>
      <p:cxnSp>
        <p:nvCxnSpPr>
          <p:cNvPr id="10" name="Straight Connector 9"/>
          <p:cNvCxnSpPr/>
          <p:nvPr/>
        </p:nvCxnSpPr>
        <p:spPr>
          <a:xfrm>
            <a:off x="3890071"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3904700" y="1166581"/>
            <a:ext cx="1460446"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endParaRPr lang="en-US" dirty="0">
              <a:latin typeface="MV Boli" panose="02000500030200090000" pitchFamily="2" charset="0"/>
              <a:cs typeface="MV Boli" panose="02000500030200090000" pitchFamily="2" charset="0"/>
            </a:endParaRPr>
          </a:p>
        </p:txBody>
      </p:sp>
      <p:sp>
        <p:nvSpPr>
          <p:cNvPr id="18" name="TextBox 17"/>
          <p:cNvSpPr txBox="1"/>
          <p:nvPr/>
        </p:nvSpPr>
        <p:spPr>
          <a:xfrm>
            <a:off x="6794190" y="1166581"/>
            <a:ext cx="141559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p:txBody>
      </p:sp>
      <p:sp>
        <p:nvSpPr>
          <p:cNvPr id="19" name="TextBox 18"/>
          <p:cNvSpPr txBox="1"/>
          <p:nvPr/>
        </p:nvSpPr>
        <p:spPr>
          <a:xfrm>
            <a:off x="9445403" y="1166580"/>
            <a:ext cx="12081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sp>
        <p:nvSpPr>
          <p:cNvPr id="21" name="TextBox 20"/>
          <p:cNvSpPr txBox="1"/>
          <p:nvPr/>
        </p:nvSpPr>
        <p:spPr>
          <a:xfrm>
            <a:off x="8314743" y="1166581"/>
            <a:ext cx="1130661"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p:txBody>
      </p:sp>
      <p:sp>
        <p:nvSpPr>
          <p:cNvPr id="23" name="TextBox 22"/>
          <p:cNvSpPr txBox="1"/>
          <p:nvPr/>
        </p:nvSpPr>
        <p:spPr>
          <a:xfrm>
            <a:off x="2063425" y="1166580"/>
            <a:ext cx="1675136"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838493"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9568224"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8365417" y="235944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9743744" y="313562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4" name="Rectangle 43"/>
          <p:cNvSpPr/>
          <p:nvPr/>
        </p:nvSpPr>
        <p:spPr>
          <a:xfrm>
            <a:off x="6982577" y="2831780"/>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59" name="Rectangle 58"/>
          <p:cNvSpPr/>
          <p:nvPr/>
        </p:nvSpPr>
        <p:spPr>
          <a:xfrm>
            <a:off x="4042714" y="258265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0" name="Rectangle 59"/>
          <p:cNvSpPr/>
          <p:nvPr/>
        </p:nvSpPr>
        <p:spPr>
          <a:xfrm>
            <a:off x="4767595" y="317754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0" name="Rectangle 29"/>
          <p:cNvSpPr/>
          <p:nvPr/>
        </p:nvSpPr>
        <p:spPr>
          <a:xfrm>
            <a:off x="5537804"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8" name="Rectangle 27"/>
          <p:cNvSpPr/>
          <p:nvPr/>
        </p:nvSpPr>
        <p:spPr>
          <a:xfrm>
            <a:off x="4770582" y="255849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5" name="Rectangle 64"/>
          <p:cNvSpPr/>
          <p:nvPr/>
        </p:nvSpPr>
        <p:spPr>
          <a:xfrm>
            <a:off x="6206861" y="252792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6" name="Rectangle 65"/>
          <p:cNvSpPr/>
          <p:nvPr/>
        </p:nvSpPr>
        <p:spPr>
          <a:xfrm>
            <a:off x="4068751"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8" name="Rectangle 67"/>
          <p:cNvSpPr/>
          <p:nvPr/>
        </p:nvSpPr>
        <p:spPr>
          <a:xfrm>
            <a:off x="5667475" y="2867938"/>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5" name="Group 4"/>
          <p:cNvGrpSpPr/>
          <p:nvPr/>
        </p:nvGrpSpPr>
        <p:grpSpPr>
          <a:xfrm>
            <a:off x="6907795" y="3124290"/>
            <a:ext cx="599360" cy="1106502"/>
            <a:chOff x="5383795" y="3124290"/>
            <a:chExt cx="599360" cy="1106502"/>
          </a:xfrm>
        </p:grpSpPr>
        <p:sp>
          <p:nvSpPr>
            <p:cNvPr id="34" name="Rectangle 33"/>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6" name="Rectangle 45"/>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70" name="Rectangle 69"/>
          <p:cNvSpPr/>
          <p:nvPr/>
        </p:nvSpPr>
        <p:spPr>
          <a:xfrm>
            <a:off x="8554578" y="281988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1" name="Rectangle 70"/>
          <p:cNvSpPr/>
          <p:nvPr/>
        </p:nvSpPr>
        <p:spPr>
          <a:xfrm>
            <a:off x="8631753" y="39111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5" name="Rectangle 74"/>
          <p:cNvSpPr/>
          <p:nvPr/>
        </p:nvSpPr>
        <p:spPr>
          <a:xfrm>
            <a:off x="8502048" y="340944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8" name="Rectangle 77"/>
          <p:cNvSpPr/>
          <p:nvPr/>
        </p:nvSpPr>
        <p:spPr>
          <a:xfrm>
            <a:off x="7481905" y="265608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79" name="Group 78"/>
          <p:cNvGrpSpPr/>
          <p:nvPr/>
        </p:nvGrpSpPr>
        <p:grpSpPr>
          <a:xfrm>
            <a:off x="7575001" y="3254797"/>
            <a:ext cx="599360" cy="1106502"/>
            <a:chOff x="5383795" y="3124290"/>
            <a:chExt cx="599360" cy="1106502"/>
          </a:xfrm>
        </p:grpSpPr>
        <p:sp>
          <p:nvSpPr>
            <p:cNvPr id="80" name="Rectangle 79"/>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1" name="Rectangle 80"/>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2" name="Rectangle 81"/>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95" name="Rectangle 94"/>
          <p:cNvSpPr/>
          <p:nvPr/>
        </p:nvSpPr>
        <p:spPr>
          <a:xfrm>
            <a:off x="4040276" y="374469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1" name="Rectangle 100"/>
          <p:cNvSpPr/>
          <p:nvPr/>
        </p:nvSpPr>
        <p:spPr>
          <a:xfrm>
            <a:off x="4190883" y="217654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2" name="Rectangle 101"/>
          <p:cNvSpPr/>
          <p:nvPr/>
        </p:nvSpPr>
        <p:spPr>
          <a:xfrm>
            <a:off x="4758640" y="214433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3" name="Rectangle 102"/>
          <p:cNvSpPr/>
          <p:nvPr/>
        </p:nvSpPr>
        <p:spPr>
          <a:xfrm>
            <a:off x="4266793" y="2498010"/>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4" name="Rectangle 103"/>
          <p:cNvSpPr/>
          <p:nvPr/>
        </p:nvSpPr>
        <p:spPr>
          <a:xfrm>
            <a:off x="4845529" y="3554026"/>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107" name="Group 106"/>
          <p:cNvGrpSpPr/>
          <p:nvPr/>
        </p:nvGrpSpPr>
        <p:grpSpPr>
          <a:xfrm>
            <a:off x="6137701" y="3095536"/>
            <a:ext cx="599360" cy="1106502"/>
            <a:chOff x="5383795" y="3124290"/>
            <a:chExt cx="599360" cy="1106502"/>
          </a:xfrm>
        </p:grpSpPr>
        <p:sp>
          <p:nvSpPr>
            <p:cNvPr id="108" name="Rectangle 107"/>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9" name="Rectangle 108"/>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0" name="Rectangle 109"/>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119" name="Rectangle 118"/>
          <p:cNvSpPr/>
          <p:nvPr/>
        </p:nvSpPr>
        <p:spPr>
          <a:xfrm>
            <a:off x="8562244" y="267330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0" name="Rectangle 119"/>
          <p:cNvSpPr/>
          <p:nvPr/>
        </p:nvSpPr>
        <p:spPr>
          <a:xfrm>
            <a:off x="8717057" y="3100203"/>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7" name="Right Arrow 86"/>
          <p:cNvSpPr/>
          <p:nvPr/>
        </p:nvSpPr>
        <p:spPr>
          <a:xfrm>
            <a:off x="8833172" y="3554026"/>
            <a:ext cx="1362918" cy="6767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2340694" y="211559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85" name="Group 84"/>
          <p:cNvGrpSpPr/>
          <p:nvPr/>
        </p:nvGrpSpPr>
        <p:grpSpPr>
          <a:xfrm>
            <a:off x="2409996" y="2724669"/>
            <a:ext cx="599360" cy="1106502"/>
            <a:chOff x="5383795" y="3124290"/>
            <a:chExt cx="599360" cy="1106502"/>
          </a:xfrm>
        </p:grpSpPr>
        <p:sp>
          <p:nvSpPr>
            <p:cNvPr id="86" name="Rectangle 85"/>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8" name="Rectangle 87"/>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9" name="Rectangle 88"/>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90" name="Rectangle 89"/>
          <p:cNvSpPr/>
          <p:nvPr/>
        </p:nvSpPr>
        <p:spPr>
          <a:xfrm>
            <a:off x="2416718" y="390590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6" name="Group 5"/>
          <p:cNvGrpSpPr/>
          <p:nvPr/>
        </p:nvGrpSpPr>
        <p:grpSpPr>
          <a:xfrm>
            <a:off x="3912245" y="3144557"/>
            <a:ext cx="5497633" cy="3055630"/>
            <a:chOff x="2388244" y="3144557"/>
            <a:chExt cx="5497633" cy="3055630"/>
          </a:xfrm>
        </p:grpSpPr>
        <p:grpSp>
          <p:nvGrpSpPr>
            <p:cNvPr id="3" name="Group 2"/>
            <p:cNvGrpSpPr/>
            <p:nvPr/>
          </p:nvGrpSpPr>
          <p:grpSpPr>
            <a:xfrm>
              <a:off x="3950811" y="3144557"/>
              <a:ext cx="528728" cy="1116607"/>
              <a:chOff x="3950811" y="3144557"/>
              <a:chExt cx="528728" cy="1116607"/>
            </a:xfrm>
          </p:grpSpPr>
          <p:sp>
            <p:nvSpPr>
              <p:cNvPr id="31" name="Rectangle 30"/>
              <p:cNvSpPr/>
              <p:nvPr/>
            </p:nvSpPr>
            <p:spPr>
              <a:xfrm>
                <a:off x="3960439" y="314455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3950811" y="378162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69" name="Rectangle 68"/>
            <p:cNvSpPr/>
            <p:nvPr/>
          </p:nvSpPr>
          <p:spPr>
            <a:xfrm>
              <a:off x="4107133" y="416261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2" name="Rectangle 71"/>
            <p:cNvSpPr/>
            <p:nvPr/>
          </p:nvSpPr>
          <p:spPr>
            <a:xfrm>
              <a:off x="6841417" y="450071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3" name="Rectangle 72"/>
            <p:cNvSpPr/>
            <p:nvPr/>
          </p:nvSpPr>
          <p:spPr>
            <a:xfrm>
              <a:off x="7294498" y="478506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4" name="Rectangle 73"/>
            <p:cNvSpPr/>
            <p:nvPr/>
          </p:nvSpPr>
          <p:spPr>
            <a:xfrm>
              <a:off x="7061093" y="572064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6" name="Rectangle 75"/>
            <p:cNvSpPr/>
            <p:nvPr/>
          </p:nvSpPr>
          <p:spPr>
            <a:xfrm>
              <a:off x="6819782" y="511068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7" name="Rectangle 76"/>
            <p:cNvSpPr/>
            <p:nvPr/>
          </p:nvSpPr>
          <p:spPr>
            <a:xfrm>
              <a:off x="5390517" y="430552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3" name="Rectangle 82"/>
            <p:cNvSpPr/>
            <p:nvPr/>
          </p:nvSpPr>
          <p:spPr>
            <a:xfrm>
              <a:off x="6033929" y="444638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6" name="Rectangle 95"/>
            <p:cNvSpPr/>
            <p:nvPr/>
          </p:nvSpPr>
          <p:spPr>
            <a:xfrm>
              <a:off x="3115563" y="369414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7" name="Rectangle 96"/>
            <p:cNvSpPr/>
            <p:nvPr/>
          </p:nvSpPr>
          <p:spPr>
            <a:xfrm>
              <a:off x="2388244" y="426129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8" name="Rectangle 97"/>
            <p:cNvSpPr/>
            <p:nvPr/>
          </p:nvSpPr>
          <p:spPr>
            <a:xfrm>
              <a:off x="2990689" y="433127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9" name="Rectangle 98"/>
            <p:cNvSpPr/>
            <p:nvPr/>
          </p:nvSpPr>
          <p:spPr>
            <a:xfrm>
              <a:off x="3185360" y="48595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0" name="Rectangle 99"/>
            <p:cNvSpPr/>
            <p:nvPr/>
          </p:nvSpPr>
          <p:spPr>
            <a:xfrm>
              <a:off x="2548671" y="49067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5" name="Rectangle 104"/>
            <p:cNvSpPr/>
            <p:nvPr/>
          </p:nvSpPr>
          <p:spPr>
            <a:xfrm>
              <a:off x="2580533" y="4076575"/>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06" name="Rectangle 105"/>
            <p:cNvSpPr/>
            <p:nvPr/>
          </p:nvSpPr>
          <p:spPr>
            <a:xfrm>
              <a:off x="3089943" y="468649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1" name="Rectangle 110"/>
            <p:cNvSpPr/>
            <p:nvPr/>
          </p:nvSpPr>
          <p:spPr>
            <a:xfrm>
              <a:off x="3941551" y="450071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2" name="Rectangle 111"/>
            <p:cNvSpPr/>
            <p:nvPr/>
          </p:nvSpPr>
          <p:spPr>
            <a:xfrm>
              <a:off x="5530738" y="485953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3" name="Rectangle 112"/>
            <p:cNvSpPr/>
            <p:nvPr/>
          </p:nvSpPr>
          <p:spPr>
            <a:xfrm>
              <a:off x="4081772" y="505471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4" name="Rectangle 113"/>
            <p:cNvSpPr/>
            <p:nvPr/>
          </p:nvSpPr>
          <p:spPr>
            <a:xfrm>
              <a:off x="4632863" y="443455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5" name="Rectangle 114"/>
            <p:cNvSpPr/>
            <p:nvPr/>
          </p:nvSpPr>
          <p:spPr>
            <a:xfrm>
              <a:off x="4628103" y="529448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18" name="Rectangle 117"/>
            <p:cNvSpPr/>
            <p:nvPr/>
          </p:nvSpPr>
          <p:spPr>
            <a:xfrm>
              <a:off x="5994291" y="509742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1" name="Rectangle 120"/>
            <p:cNvSpPr/>
            <p:nvPr/>
          </p:nvSpPr>
          <p:spPr>
            <a:xfrm>
              <a:off x="6848813" y="488861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22" name="Rectangle 121"/>
            <p:cNvSpPr/>
            <p:nvPr/>
          </p:nvSpPr>
          <p:spPr>
            <a:xfrm>
              <a:off x="7404669" y="515264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91" name="Rectangle 90"/>
          <p:cNvSpPr/>
          <p:nvPr/>
        </p:nvSpPr>
        <p:spPr>
          <a:xfrm>
            <a:off x="2556939" y="445990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2" name="Rectangle 91"/>
          <p:cNvSpPr/>
          <p:nvPr/>
        </p:nvSpPr>
        <p:spPr>
          <a:xfrm>
            <a:off x="2455794" y="505471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93" name="Rectangle 92"/>
          <p:cNvSpPr/>
          <p:nvPr/>
        </p:nvSpPr>
        <p:spPr>
          <a:xfrm>
            <a:off x="2602538" y="565094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 name="Right Arrow 3"/>
          <p:cNvSpPr/>
          <p:nvPr/>
        </p:nvSpPr>
        <p:spPr>
          <a:xfrm>
            <a:off x="3272005" y="3554026"/>
            <a:ext cx="1362918" cy="676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62162" y="1768038"/>
            <a:ext cx="8868678" cy="291826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b="1" dirty="0">
              <a:solidFill>
                <a:schemeClr val="accent3"/>
              </a:solidFill>
            </a:endParaRPr>
          </a:p>
        </p:txBody>
      </p:sp>
      <p:sp>
        <p:nvSpPr>
          <p:cNvPr id="2" name="Title 1"/>
          <p:cNvSpPr>
            <a:spLocks noGrp="1"/>
          </p:cNvSpPr>
          <p:nvPr>
            <p:ph type="title"/>
          </p:nvPr>
        </p:nvSpPr>
        <p:spPr>
          <a:xfrm>
            <a:off x="1969770" y="1970674"/>
            <a:ext cx="8229600" cy="706084"/>
          </a:xfrm>
        </p:spPr>
        <p:txBody>
          <a:bodyPr>
            <a:noAutofit/>
          </a:bodyPr>
          <a:lstStyle/>
          <a:p>
            <a:pPr algn="ctr"/>
            <a:r>
              <a:rPr lang="en-US" sz="6000" dirty="0">
                <a:solidFill>
                  <a:schemeClr val="accent3"/>
                </a:solidFill>
              </a:rPr>
              <a:t>Pull</a:t>
            </a:r>
          </a:p>
        </p:txBody>
      </p:sp>
      <p:sp>
        <p:nvSpPr>
          <p:cNvPr id="4" name="Title 1"/>
          <p:cNvSpPr txBox="1">
            <a:spLocks/>
          </p:cNvSpPr>
          <p:nvPr/>
        </p:nvSpPr>
        <p:spPr>
          <a:xfrm>
            <a:off x="1969770" y="3011600"/>
            <a:ext cx="8229600" cy="15604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a:solidFill>
                  <a:srgbClr val="1C97DA"/>
                </a:solidFill>
                <a:latin typeface="Calibri" panose="020F0502020204030204" pitchFamily="34" charset="0"/>
                <a:ea typeface="+mj-ea"/>
                <a:cs typeface="Calibri" panose="020F0502020204030204" pitchFamily="34" charset="0"/>
              </a:defRPr>
            </a:lvl1pPr>
          </a:lstStyle>
          <a:p>
            <a:pPr algn="ctr"/>
            <a:r>
              <a:rPr lang="en-US" sz="4400" dirty="0">
                <a:solidFill>
                  <a:schemeClr val="accent3"/>
                </a:solidFill>
                <a:latin typeface="EMprint" panose="020B0503020204020204" pitchFamily="34" charset="0"/>
              </a:rPr>
              <a:t>Empower</a:t>
            </a:r>
            <a:r>
              <a:rPr lang="en-US" sz="4400" dirty="0">
                <a:latin typeface="EMprint" panose="020B0503020204020204" pitchFamily="34" charset="0"/>
              </a:rPr>
              <a:t> analysts to start new work only when they have </a:t>
            </a:r>
            <a:r>
              <a:rPr lang="en-US" sz="4400" dirty="0">
                <a:solidFill>
                  <a:schemeClr val="accent3"/>
                </a:solidFill>
                <a:latin typeface="EMprint" panose="020B0503020204020204" pitchFamily="34" charset="0"/>
              </a:rPr>
              <a:t>cycles</a:t>
            </a:r>
          </a:p>
        </p:txBody>
      </p:sp>
    </p:spTree>
    <p:extLst>
      <p:ext uri="{BB962C8B-B14F-4D97-AF65-F5344CB8AC3E}">
        <p14:creationId xmlns:p14="http://schemas.microsoft.com/office/powerpoint/2010/main" val="2059772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endParaRPr lang="en-US"/>
          </a:p>
        </p:txBody>
      </p:sp>
      <p:sp>
        <p:nvSpPr>
          <p:cNvPr id="4" name="Oval Callout 3"/>
          <p:cNvSpPr/>
          <p:nvPr/>
        </p:nvSpPr>
        <p:spPr>
          <a:xfrm>
            <a:off x="1832610" y="582930"/>
            <a:ext cx="8629650" cy="5326380"/>
          </a:xfrm>
          <a:prstGeom prst="wedgeEllipseCallout">
            <a:avLst>
              <a:gd name="adj1" fmla="val -50277"/>
              <a:gd name="adj2" fmla="val 48670"/>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solidFill>
                  <a:schemeClr val="accent1"/>
                </a:solidFill>
                <a:latin typeface="EMprint" panose="020B0503020204020204" pitchFamily="34" charset="0"/>
              </a:rPr>
              <a:t>If we keep </a:t>
            </a:r>
            <a:r>
              <a:rPr lang="en-US" sz="5400" b="1" dirty="0">
                <a:solidFill>
                  <a:schemeClr val="accent3"/>
                </a:solidFill>
                <a:latin typeface="EMprint" panose="020B0503020204020204" pitchFamily="34" charset="0"/>
              </a:rPr>
              <a:t>pulling</a:t>
            </a:r>
            <a:r>
              <a:rPr lang="en-US" sz="5400" b="1" dirty="0">
                <a:solidFill>
                  <a:schemeClr val="accent1"/>
                </a:solidFill>
                <a:latin typeface="EMprint" panose="020B0503020204020204" pitchFamily="34" charset="0"/>
              </a:rPr>
              <a:t>, won’t items still </a:t>
            </a:r>
            <a:r>
              <a:rPr lang="en-US" sz="5400" b="1" dirty="0">
                <a:solidFill>
                  <a:schemeClr val="accent3"/>
                </a:solidFill>
                <a:latin typeface="EMprint" panose="020B0503020204020204" pitchFamily="34" charset="0"/>
              </a:rPr>
              <a:t>overload</a:t>
            </a:r>
            <a:r>
              <a:rPr lang="en-US" sz="5400" b="1" dirty="0">
                <a:solidFill>
                  <a:schemeClr val="accent1"/>
                </a:solidFill>
                <a:latin typeface="EMprint" panose="020B0503020204020204" pitchFamily="34" charset="0"/>
              </a:rPr>
              <a:t> the board?</a:t>
            </a:r>
          </a:p>
        </p:txBody>
      </p:sp>
    </p:spTree>
    <p:extLst>
      <p:ext uri="{BB962C8B-B14F-4D97-AF65-F5344CB8AC3E}">
        <p14:creationId xmlns:p14="http://schemas.microsoft.com/office/powerpoint/2010/main" val="32259498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smtClean="0"/>
              <a:t>Starbucks example</a:t>
            </a:r>
            <a:endParaRPr lang="en-US" dirty="0"/>
          </a:p>
        </p:txBody>
      </p:sp>
      <p:pic>
        <p:nvPicPr>
          <p:cNvPr id="1026" name="Picture 2" descr="http://l7.alamy.com/zooms/c588c148ee0d44949dc97633d27c7cb5/miami-florida-international-airport-mia-inside-terminal-concourse-ewe64n.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794" y="1253715"/>
            <a:ext cx="6888412" cy="481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31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p:txBody>
      </p:sp>
      <p:sp>
        <p:nvSpPr>
          <p:cNvPr id="2" name="Title 1"/>
          <p:cNvSpPr>
            <a:spLocks noGrp="1"/>
          </p:cNvSpPr>
          <p:nvPr>
            <p:ph type="title"/>
          </p:nvPr>
        </p:nvSpPr>
        <p:spPr/>
        <p:txBody>
          <a:bodyPr/>
          <a:lstStyle/>
          <a:p>
            <a:endParaRPr lang="en-US"/>
          </a:p>
        </p:txBody>
      </p:sp>
      <p:sp>
        <p:nvSpPr>
          <p:cNvPr id="4" name="Rectangle 3"/>
          <p:cNvSpPr/>
          <p:nvPr/>
        </p:nvSpPr>
        <p:spPr>
          <a:xfrm>
            <a:off x="1342096" y="2076648"/>
            <a:ext cx="9531670" cy="291826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b="1" dirty="0">
              <a:solidFill>
                <a:schemeClr val="accent3"/>
              </a:solidFill>
              <a:latin typeface="EMprint" panose="020B0503020204020204" pitchFamily="34" charset="0"/>
            </a:endParaRPr>
          </a:p>
        </p:txBody>
      </p:sp>
      <p:sp>
        <p:nvSpPr>
          <p:cNvPr id="5" name="Title 1"/>
          <p:cNvSpPr txBox="1">
            <a:spLocks/>
          </p:cNvSpPr>
          <p:nvPr/>
        </p:nvSpPr>
        <p:spPr>
          <a:xfrm>
            <a:off x="1673592" y="2279284"/>
            <a:ext cx="8844816" cy="7060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a:solidFill>
                  <a:srgbClr val="1C97DA"/>
                </a:solidFill>
                <a:latin typeface="Calibri" panose="020F0502020204030204" pitchFamily="34" charset="0"/>
                <a:ea typeface="+mj-ea"/>
                <a:cs typeface="Calibri" panose="020F0502020204030204" pitchFamily="34" charset="0"/>
              </a:defRPr>
            </a:lvl1pPr>
          </a:lstStyle>
          <a:p>
            <a:pPr algn="ctr"/>
            <a:r>
              <a:rPr lang="en-US" sz="5400" dirty="0">
                <a:solidFill>
                  <a:schemeClr val="accent3"/>
                </a:solidFill>
                <a:latin typeface="EMprint" panose="020B0503020204020204" pitchFamily="34" charset="0"/>
              </a:rPr>
              <a:t>Work in Progress (WIP) Limit</a:t>
            </a:r>
          </a:p>
        </p:txBody>
      </p:sp>
      <p:sp>
        <p:nvSpPr>
          <p:cNvPr id="6" name="Title 1"/>
          <p:cNvSpPr txBox="1">
            <a:spLocks/>
          </p:cNvSpPr>
          <p:nvPr/>
        </p:nvSpPr>
        <p:spPr>
          <a:xfrm>
            <a:off x="1685523" y="3728252"/>
            <a:ext cx="8844816" cy="70608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a:solidFill>
                  <a:srgbClr val="1C97DA"/>
                </a:solidFill>
                <a:latin typeface="Calibri" panose="020F0502020204030204" pitchFamily="34" charset="0"/>
                <a:ea typeface="+mj-ea"/>
                <a:cs typeface="Calibri" panose="020F0502020204030204" pitchFamily="34" charset="0"/>
              </a:defRPr>
            </a:lvl1pPr>
          </a:lstStyle>
          <a:p>
            <a:pPr algn="ctr"/>
            <a:r>
              <a:rPr lang="en-US" sz="4400" dirty="0">
                <a:latin typeface="EMprint" panose="020B0503020204020204" pitchFamily="34" charset="0"/>
              </a:rPr>
              <a:t>Limit a number of items being actively worked by a team</a:t>
            </a:r>
          </a:p>
        </p:txBody>
      </p:sp>
    </p:spTree>
    <p:extLst>
      <p:ext uri="{BB962C8B-B14F-4D97-AF65-F5344CB8AC3E}">
        <p14:creationId xmlns:p14="http://schemas.microsoft.com/office/powerpoint/2010/main" val="4893154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 work in </a:t>
            </a:r>
            <a:r>
              <a:rPr lang="en-US" dirty="0" smtClean="0"/>
              <a:t>progress – Doing &amp; Done</a:t>
            </a:r>
            <a:endParaRPr lang="en-US" dirty="0"/>
          </a:p>
        </p:txBody>
      </p:sp>
      <p:cxnSp>
        <p:nvCxnSpPr>
          <p:cNvPr id="10" name="Straight Connector 9"/>
          <p:cNvCxnSpPr/>
          <p:nvPr/>
        </p:nvCxnSpPr>
        <p:spPr>
          <a:xfrm>
            <a:off x="3890071"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53043" y="1166580"/>
            <a:ext cx="113488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solidFill>
                  <a:srgbClr val="FF0000"/>
                </a:solidFill>
                <a:latin typeface="MV Boli" panose="02000500030200090000" pitchFamily="2" charset="0"/>
                <a:cs typeface="MV Boli" panose="02000500030200090000" pitchFamily="2" charset="0"/>
              </a:rPr>
              <a:t>(5)</a:t>
            </a:r>
          </a:p>
        </p:txBody>
      </p:sp>
      <p:sp>
        <p:nvSpPr>
          <p:cNvPr id="16" name="TextBox 15"/>
          <p:cNvSpPr txBox="1"/>
          <p:nvPr/>
        </p:nvSpPr>
        <p:spPr>
          <a:xfrm>
            <a:off x="3904700" y="1166580"/>
            <a:ext cx="1460446"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(4)</a:t>
            </a: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(5)</a:t>
            </a:r>
          </a:p>
        </p:txBody>
      </p:sp>
      <p:sp>
        <p:nvSpPr>
          <p:cNvPr id="18" name="TextBox 17"/>
          <p:cNvSpPr txBox="1"/>
          <p:nvPr/>
        </p:nvSpPr>
        <p:spPr>
          <a:xfrm>
            <a:off x="6794190" y="1166580"/>
            <a:ext cx="1415593"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(3)</a:t>
            </a:r>
          </a:p>
        </p:txBody>
      </p:sp>
      <p:sp>
        <p:nvSpPr>
          <p:cNvPr id="19" name="TextBox 18"/>
          <p:cNvSpPr txBox="1"/>
          <p:nvPr/>
        </p:nvSpPr>
        <p:spPr>
          <a:xfrm>
            <a:off x="9445403" y="1166581"/>
            <a:ext cx="120817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sp>
        <p:nvSpPr>
          <p:cNvPr id="21" name="TextBox 20"/>
          <p:cNvSpPr txBox="1"/>
          <p:nvPr/>
        </p:nvSpPr>
        <p:spPr>
          <a:xfrm>
            <a:off x="8314743" y="1166580"/>
            <a:ext cx="113066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solidFill>
                  <a:srgbClr val="FF0000"/>
                </a:solidFill>
                <a:latin typeface="MV Boli" panose="02000500030200090000" pitchFamily="2" charset="0"/>
                <a:cs typeface="MV Boli" panose="02000500030200090000" pitchFamily="2" charset="0"/>
              </a:rPr>
              <a:t>(2)</a:t>
            </a:r>
          </a:p>
        </p:txBody>
      </p:sp>
      <p:cxnSp>
        <p:nvCxnSpPr>
          <p:cNvPr id="22" name="Straight Connector 21"/>
          <p:cNvCxnSpPr/>
          <p:nvPr/>
        </p:nvCxnSpPr>
        <p:spPr>
          <a:xfrm>
            <a:off x="2707315" y="1034436"/>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10193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0"/>
          </a:xfrm>
          <a:prstGeom prst="line">
            <a:avLst/>
          </a:prstGeom>
        </p:spPr>
        <p:style>
          <a:lnRef idx="2">
            <a:schemeClr val="dk1"/>
          </a:lnRef>
          <a:fillRef idx="0">
            <a:schemeClr val="dk1"/>
          </a:fillRef>
          <a:effectRef idx="1">
            <a:schemeClr val="dk1"/>
          </a:effectRef>
          <a:fontRef idx="minor">
            <a:schemeClr val="tx1"/>
          </a:fontRef>
        </p:style>
      </p:cxnSp>
      <p:sp>
        <p:nvSpPr>
          <p:cNvPr id="25" name="Rectangle 24"/>
          <p:cNvSpPr/>
          <p:nvPr/>
        </p:nvSpPr>
        <p:spPr>
          <a:xfrm>
            <a:off x="1995527" y="269800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6" name="Rectangle 25"/>
          <p:cNvSpPr/>
          <p:nvPr/>
        </p:nvSpPr>
        <p:spPr>
          <a:xfrm>
            <a:off x="1968241" y="55108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7" name="Rectangle 26"/>
          <p:cNvSpPr/>
          <p:nvPr/>
        </p:nvSpPr>
        <p:spPr>
          <a:xfrm>
            <a:off x="1969117" y="220840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7" name="Rectangle 36"/>
          <p:cNvSpPr/>
          <p:nvPr/>
        </p:nvSpPr>
        <p:spPr>
          <a:xfrm>
            <a:off x="1968241" y="614506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8" name="Rectangle 37"/>
          <p:cNvSpPr/>
          <p:nvPr/>
        </p:nvSpPr>
        <p:spPr>
          <a:xfrm>
            <a:off x="1900217"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9" name="Rectangle 38"/>
          <p:cNvSpPr/>
          <p:nvPr/>
        </p:nvSpPr>
        <p:spPr>
          <a:xfrm>
            <a:off x="2159238" y="37948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0" name="Rectangle 39"/>
          <p:cNvSpPr/>
          <p:nvPr/>
        </p:nvSpPr>
        <p:spPr>
          <a:xfrm>
            <a:off x="2038650" y="43109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1" name="Rectangle 40"/>
          <p:cNvSpPr/>
          <p:nvPr/>
        </p:nvSpPr>
        <p:spPr>
          <a:xfrm>
            <a:off x="2014182" y="49101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cxnSp>
        <p:nvCxnSpPr>
          <p:cNvPr id="47" name="Straight Connector 46"/>
          <p:cNvCxnSpPr/>
          <p:nvPr/>
        </p:nvCxnSpPr>
        <p:spPr>
          <a:xfrm>
            <a:off x="3920087" y="2461191"/>
            <a:ext cx="4301067"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887925" y="2097822"/>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1" name="TextBox 50"/>
          <p:cNvSpPr txBox="1"/>
          <p:nvPr/>
        </p:nvSpPr>
        <p:spPr>
          <a:xfrm>
            <a:off x="4696661" y="2120188"/>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sp>
        <p:nvSpPr>
          <p:cNvPr id="53" name="TextBox 52"/>
          <p:cNvSpPr txBox="1"/>
          <p:nvPr/>
        </p:nvSpPr>
        <p:spPr>
          <a:xfrm>
            <a:off x="5331441" y="2108954"/>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4" name="TextBox 53"/>
          <p:cNvSpPr txBox="1"/>
          <p:nvPr/>
        </p:nvSpPr>
        <p:spPr>
          <a:xfrm>
            <a:off x="6140177" y="2131320"/>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sp>
        <p:nvSpPr>
          <p:cNvPr id="56" name="TextBox 55"/>
          <p:cNvSpPr txBox="1"/>
          <p:nvPr/>
        </p:nvSpPr>
        <p:spPr>
          <a:xfrm>
            <a:off x="6770688" y="2108954"/>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7" name="TextBox 56"/>
          <p:cNvSpPr txBox="1"/>
          <p:nvPr/>
        </p:nvSpPr>
        <p:spPr>
          <a:xfrm>
            <a:off x="7579424" y="2131320"/>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cxnSp>
        <p:nvCxnSpPr>
          <p:cNvPr id="58" name="Straight Connector 57"/>
          <p:cNvCxnSpPr/>
          <p:nvPr/>
        </p:nvCxnSpPr>
        <p:spPr>
          <a:xfrm>
            <a:off x="7579424" y="2131320"/>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4696661" y="2120188"/>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6140177" y="2131320"/>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3" name="Rounded Rectangular Callout 2"/>
          <p:cNvSpPr/>
          <p:nvPr/>
        </p:nvSpPr>
        <p:spPr>
          <a:xfrm>
            <a:off x="8656882" y="2278231"/>
            <a:ext cx="1973179" cy="1042528"/>
          </a:xfrm>
          <a:prstGeom prst="wedgeRoundRectCallout">
            <a:avLst>
              <a:gd name="adj1" fmla="val -35467"/>
              <a:gd name="adj2" fmla="val -752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WIP Limits</a:t>
            </a:r>
          </a:p>
          <a:p>
            <a:pPr algn="ctr"/>
            <a:r>
              <a:rPr lang="en-US" sz="2000" dirty="0"/>
              <a:t>Prevent over- utilization</a:t>
            </a:r>
          </a:p>
        </p:txBody>
      </p:sp>
      <p:sp>
        <p:nvSpPr>
          <p:cNvPr id="42" name="Rounded Rectangular Callout 41"/>
          <p:cNvSpPr/>
          <p:nvPr/>
        </p:nvSpPr>
        <p:spPr>
          <a:xfrm>
            <a:off x="5735808" y="5767774"/>
            <a:ext cx="3980284" cy="707666"/>
          </a:xfrm>
          <a:prstGeom prst="wedgeRoundRectCallout">
            <a:avLst>
              <a:gd name="adj1" fmla="val -39397"/>
              <a:gd name="adj2" fmla="val -973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Doing / Done</a:t>
            </a:r>
          </a:p>
          <a:p>
            <a:pPr algn="ctr"/>
            <a:r>
              <a:rPr lang="en-US" sz="2000" dirty="0"/>
              <a:t>Allow pulling at other columns</a:t>
            </a:r>
          </a:p>
        </p:txBody>
      </p:sp>
    </p:spTree>
    <p:extLst>
      <p:ext uri="{BB962C8B-B14F-4D97-AF65-F5344CB8AC3E}">
        <p14:creationId xmlns:p14="http://schemas.microsoft.com/office/powerpoint/2010/main" val="2214873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16667E-6 -2.22222E-6 L 0.0875 -0.05509 " pathEditMode="relative" rAng="0" ptsTypes="AA">
                                      <p:cBhvr>
                                        <p:cTn id="14" dur="2000" fill="hold"/>
                                        <p:tgtEl>
                                          <p:spTgt spid="25"/>
                                        </p:tgtEl>
                                        <p:attrNameLst>
                                          <p:attrName>ppt_x</p:attrName>
                                          <p:attrName>ppt_y</p:attrName>
                                        </p:attrNameLst>
                                      </p:cBhvr>
                                      <p:rCtr x="4375" y="-2755"/>
                                    </p:animMotion>
                                  </p:childTnLst>
                                </p:cTn>
                              </p:par>
                              <p:par>
                                <p:cTn id="15" presetID="42" presetClass="path" presetSubtype="0" accel="50000" decel="50000" fill="hold" grpId="0" nodeType="withEffect">
                                  <p:stCondLst>
                                    <p:cond delay="0"/>
                                  </p:stCondLst>
                                  <p:childTnLst>
                                    <p:animMotion origin="layout" path="M 2.70833E-6 -4.44444E-6 L 0.06875 0.03519 " pathEditMode="relative" rAng="0" ptsTypes="AA">
                                      <p:cBhvr>
                                        <p:cTn id="16" dur="2000" fill="hold"/>
                                        <p:tgtEl>
                                          <p:spTgt spid="39"/>
                                        </p:tgtEl>
                                        <p:attrNameLst>
                                          <p:attrName>ppt_x</p:attrName>
                                          <p:attrName>ppt_y</p:attrName>
                                        </p:attrNameLst>
                                      </p:cBhvr>
                                      <p:rCtr x="3438" y="1759"/>
                                    </p:animMotion>
                                  </p:childTnLst>
                                </p:cTn>
                              </p:par>
                              <p:par>
                                <p:cTn id="17" presetID="42" presetClass="path" presetSubtype="0" accel="50000" decel="50000" fill="hold" grpId="0" nodeType="withEffect">
                                  <p:stCondLst>
                                    <p:cond delay="0"/>
                                  </p:stCondLst>
                                  <p:childTnLst>
                                    <p:animMotion origin="layout" path="M -1.45833E-6 2.59259E-6 L 0.0806 -0.12246 " pathEditMode="relative" rAng="0" ptsTypes="AA">
                                      <p:cBhvr>
                                        <p:cTn id="18" dur="2000" fill="hold"/>
                                        <p:tgtEl>
                                          <p:spTgt spid="40"/>
                                        </p:tgtEl>
                                        <p:attrNameLst>
                                          <p:attrName>ppt_x</p:attrName>
                                          <p:attrName>ppt_y</p:attrName>
                                        </p:attrNameLst>
                                      </p:cBhvr>
                                      <p:rCtr x="4023" y="-6134"/>
                                    </p:animMotion>
                                  </p:childTnLst>
                                </p:cTn>
                              </p:par>
                              <p:par>
                                <p:cTn id="19" presetID="42" presetClass="path" presetSubtype="0" accel="50000" decel="50000" fill="hold" grpId="0" nodeType="withEffect">
                                  <p:stCondLst>
                                    <p:cond delay="0"/>
                                  </p:stCondLst>
                                  <p:childTnLst>
                                    <p:animMotion origin="layout" path="M 1.66667E-6 4.07407E-6 L 0.08581 -0.29699 " pathEditMode="relative" rAng="0" ptsTypes="AA">
                                      <p:cBhvr>
                                        <p:cTn id="20" dur="2000" fill="hold"/>
                                        <p:tgtEl>
                                          <p:spTgt spid="41"/>
                                        </p:tgtEl>
                                        <p:attrNameLst>
                                          <p:attrName>ppt_x</p:attrName>
                                          <p:attrName>ppt_y</p:attrName>
                                        </p:attrNameLst>
                                      </p:cBhvr>
                                      <p:rCtr x="4284" y="-14861"/>
                                    </p:animMotion>
                                  </p:childTnLst>
                                </p:cTn>
                              </p:par>
                              <p:par>
                                <p:cTn id="21" presetID="42" presetClass="path" presetSubtype="0" accel="50000" decel="50000" fill="hold" grpId="0" nodeType="withEffect">
                                  <p:stCondLst>
                                    <p:cond delay="0"/>
                                  </p:stCondLst>
                                  <p:childTnLst>
                                    <p:animMotion origin="layout" path="M -2.29167E-6 1.48148E-6 L 0.08334 -0.2331 " pathEditMode="relative" rAng="0" ptsTypes="AA">
                                      <p:cBhvr>
                                        <p:cTn id="22" dur="2000" fill="hold"/>
                                        <p:tgtEl>
                                          <p:spTgt spid="37"/>
                                        </p:tgtEl>
                                        <p:attrNameLst>
                                          <p:attrName>ppt_x</p:attrName>
                                          <p:attrName>ppt_y</p:attrName>
                                        </p:attrNameLst>
                                      </p:cBhvr>
                                      <p:rCtr x="4167" y="-11667"/>
                                    </p:animMotion>
                                  </p:childTnLst>
                                </p:cTn>
                              </p:par>
                              <p:par>
                                <p:cTn id="23" presetID="42" presetClass="path" presetSubtype="0" accel="50000" decel="50000" fill="hold" grpId="0" nodeType="withEffect">
                                  <p:stCondLst>
                                    <p:cond delay="0"/>
                                  </p:stCondLst>
                                  <p:childTnLst>
                                    <p:animMotion origin="layout" path="M -4.44444E-6 4.07407E-6 L 0.01042 -0.07245 " pathEditMode="relative" rAng="0" ptsTypes="AA">
                                      <p:cBhvr>
                                        <p:cTn id="24" dur="2000" fill="hold"/>
                                        <p:tgtEl>
                                          <p:spTgt spid="38"/>
                                        </p:tgtEl>
                                        <p:attrNameLst>
                                          <p:attrName>ppt_x</p:attrName>
                                          <p:attrName>ppt_y</p:attrName>
                                        </p:attrNameLst>
                                      </p:cBhvr>
                                      <p:rCtr x="-174" y="-4074"/>
                                    </p:animMotion>
                                  </p:childTnLst>
                                </p:cTn>
                              </p:par>
                              <p:par>
                                <p:cTn id="25" presetID="42" presetClass="path" presetSubtype="0" accel="50000" decel="50000" fill="hold" grpId="0" nodeType="withEffect">
                                  <p:stCondLst>
                                    <p:cond delay="0"/>
                                  </p:stCondLst>
                                  <p:childTnLst>
                                    <p:animMotion origin="layout" path="M 2.77778E-7 4.07407E-6 L -0.00746 -0.3375 " pathEditMode="relative" rAng="0" ptsTypes="AA">
                                      <p:cBhvr>
                                        <p:cTn id="26" dur="2000" fill="hold"/>
                                        <p:tgtEl>
                                          <p:spTgt spid="26"/>
                                        </p:tgtEl>
                                        <p:attrNameLst>
                                          <p:attrName>ppt_x</p:attrName>
                                          <p:attrName>ppt_y</p:attrName>
                                        </p:attrNameLst>
                                      </p:cBhvr>
                                      <p:rCtr x="503" y="-1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7" grpId="0" animBg="1"/>
      <p:bldP spid="38" grpId="0" animBg="1"/>
      <p:bldP spid="39" grpId="0" animBg="1"/>
      <p:bldP spid="40" grpId="0" animBg="1"/>
      <p:bldP spid="41" grpId="0" animBg="1"/>
      <p:bldP spid="3" grpId="0" animBg="1"/>
      <p:bldP spid="4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 work in </a:t>
            </a:r>
            <a:r>
              <a:rPr lang="en-US" dirty="0" smtClean="0"/>
              <a:t>progress – Doing &amp; Done</a:t>
            </a:r>
            <a:endParaRPr lang="en-US" dirty="0"/>
          </a:p>
        </p:txBody>
      </p:sp>
      <p:cxnSp>
        <p:nvCxnSpPr>
          <p:cNvPr id="10" name="Straight Connector 9"/>
          <p:cNvCxnSpPr/>
          <p:nvPr/>
        </p:nvCxnSpPr>
        <p:spPr>
          <a:xfrm>
            <a:off x="3890071"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53043" y="1166580"/>
            <a:ext cx="113488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solidFill>
                  <a:srgbClr val="FF0000"/>
                </a:solidFill>
                <a:latin typeface="MV Boli" panose="02000500030200090000" pitchFamily="2" charset="0"/>
                <a:cs typeface="MV Boli" panose="02000500030200090000" pitchFamily="2" charset="0"/>
              </a:rPr>
              <a:t>(5)</a:t>
            </a:r>
          </a:p>
        </p:txBody>
      </p:sp>
      <p:sp>
        <p:nvSpPr>
          <p:cNvPr id="16" name="TextBox 15"/>
          <p:cNvSpPr txBox="1"/>
          <p:nvPr/>
        </p:nvSpPr>
        <p:spPr>
          <a:xfrm>
            <a:off x="3904700" y="1166580"/>
            <a:ext cx="1460446"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(4)</a:t>
            </a: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(5)</a:t>
            </a:r>
          </a:p>
        </p:txBody>
      </p:sp>
      <p:sp>
        <p:nvSpPr>
          <p:cNvPr id="18" name="TextBox 17"/>
          <p:cNvSpPr txBox="1"/>
          <p:nvPr/>
        </p:nvSpPr>
        <p:spPr>
          <a:xfrm>
            <a:off x="6794190" y="1166580"/>
            <a:ext cx="1415593"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solidFill>
                  <a:srgbClr val="FF0000"/>
                </a:solidFill>
                <a:latin typeface="MV Boli" panose="02000500030200090000" pitchFamily="2" charset="0"/>
                <a:cs typeface="MV Boli" panose="02000500030200090000" pitchFamily="2" charset="0"/>
              </a:rPr>
              <a:t>(3)</a:t>
            </a:r>
          </a:p>
        </p:txBody>
      </p:sp>
      <p:sp>
        <p:nvSpPr>
          <p:cNvPr id="19" name="TextBox 18"/>
          <p:cNvSpPr txBox="1"/>
          <p:nvPr/>
        </p:nvSpPr>
        <p:spPr>
          <a:xfrm>
            <a:off x="9445403" y="1166581"/>
            <a:ext cx="120817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sp>
        <p:nvSpPr>
          <p:cNvPr id="21" name="TextBox 20"/>
          <p:cNvSpPr txBox="1"/>
          <p:nvPr/>
        </p:nvSpPr>
        <p:spPr>
          <a:xfrm>
            <a:off x="8314743" y="1166580"/>
            <a:ext cx="113066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solidFill>
                  <a:srgbClr val="FF0000"/>
                </a:solidFill>
                <a:latin typeface="MV Boli" panose="02000500030200090000" pitchFamily="2" charset="0"/>
                <a:cs typeface="MV Boli" panose="02000500030200090000" pitchFamily="2" charset="0"/>
              </a:rPr>
              <a:t>(2)</a:t>
            </a:r>
          </a:p>
        </p:txBody>
      </p:sp>
      <p:cxnSp>
        <p:nvCxnSpPr>
          <p:cNvPr id="22" name="Straight Connector 21"/>
          <p:cNvCxnSpPr/>
          <p:nvPr/>
        </p:nvCxnSpPr>
        <p:spPr>
          <a:xfrm>
            <a:off x="2707315" y="1034436"/>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10193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0"/>
          </a:xfrm>
          <a:prstGeom prst="line">
            <a:avLst/>
          </a:prstGeom>
        </p:spPr>
        <p:style>
          <a:lnRef idx="2">
            <a:schemeClr val="dk1"/>
          </a:lnRef>
          <a:fillRef idx="0">
            <a:schemeClr val="dk1"/>
          </a:fillRef>
          <a:effectRef idx="1">
            <a:schemeClr val="dk1"/>
          </a:effectRef>
          <a:fontRef idx="minor">
            <a:schemeClr val="tx1"/>
          </a:fontRef>
        </p:style>
      </p:cxnSp>
      <p:sp>
        <p:nvSpPr>
          <p:cNvPr id="33" name="Rectangle 32"/>
          <p:cNvSpPr/>
          <p:nvPr/>
        </p:nvSpPr>
        <p:spPr>
          <a:xfrm>
            <a:off x="6838493"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9568224"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8436544" y="258476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9743744" y="313562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4" name="Rectangle 43"/>
          <p:cNvSpPr/>
          <p:nvPr/>
        </p:nvSpPr>
        <p:spPr>
          <a:xfrm>
            <a:off x="6982577" y="2831780"/>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cxnSp>
        <p:nvCxnSpPr>
          <p:cNvPr id="47" name="Straight Connector 46"/>
          <p:cNvCxnSpPr/>
          <p:nvPr/>
        </p:nvCxnSpPr>
        <p:spPr>
          <a:xfrm>
            <a:off x="3920087" y="2461191"/>
            <a:ext cx="4301067"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887925" y="2097822"/>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1" name="TextBox 50"/>
          <p:cNvSpPr txBox="1"/>
          <p:nvPr/>
        </p:nvSpPr>
        <p:spPr>
          <a:xfrm>
            <a:off x="4696661" y="2120188"/>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sp>
        <p:nvSpPr>
          <p:cNvPr id="53" name="TextBox 52"/>
          <p:cNvSpPr txBox="1"/>
          <p:nvPr/>
        </p:nvSpPr>
        <p:spPr>
          <a:xfrm>
            <a:off x="5331441" y="2108954"/>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4" name="TextBox 53"/>
          <p:cNvSpPr txBox="1"/>
          <p:nvPr/>
        </p:nvSpPr>
        <p:spPr>
          <a:xfrm>
            <a:off x="6140177" y="2131320"/>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sp>
        <p:nvSpPr>
          <p:cNvPr id="56" name="TextBox 55"/>
          <p:cNvSpPr txBox="1"/>
          <p:nvPr/>
        </p:nvSpPr>
        <p:spPr>
          <a:xfrm>
            <a:off x="6770688" y="2108954"/>
            <a:ext cx="808737"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Doing</a:t>
            </a:r>
          </a:p>
        </p:txBody>
      </p:sp>
      <p:sp>
        <p:nvSpPr>
          <p:cNvPr id="57" name="TextBox 56"/>
          <p:cNvSpPr txBox="1"/>
          <p:nvPr/>
        </p:nvSpPr>
        <p:spPr>
          <a:xfrm>
            <a:off x="7579424" y="2131320"/>
            <a:ext cx="652468" cy="338554"/>
          </a:xfrm>
          <a:prstGeom prst="rect">
            <a:avLst/>
          </a:prstGeom>
          <a:noFill/>
        </p:spPr>
        <p:txBody>
          <a:bodyPr wrap="square" rtlCol="0">
            <a:spAutoFit/>
          </a:bodyPr>
          <a:lstStyle/>
          <a:p>
            <a:pPr algn="ctr"/>
            <a:r>
              <a:rPr lang="en-US" sz="1600" dirty="0">
                <a:solidFill>
                  <a:srgbClr val="FF0000"/>
                </a:solidFill>
                <a:latin typeface="MV Boli" panose="02000500030200090000" pitchFamily="2" charset="0"/>
                <a:cs typeface="MV Boli" panose="02000500030200090000" pitchFamily="2" charset="0"/>
              </a:rPr>
              <a:t>Done</a:t>
            </a:r>
          </a:p>
        </p:txBody>
      </p:sp>
      <p:cxnSp>
        <p:nvCxnSpPr>
          <p:cNvPr id="58" name="Straight Connector 57"/>
          <p:cNvCxnSpPr/>
          <p:nvPr/>
        </p:nvCxnSpPr>
        <p:spPr>
          <a:xfrm>
            <a:off x="7579424" y="2131320"/>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59" name="Rectangle 58"/>
          <p:cNvSpPr/>
          <p:nvPr/>
        </p:nvSpPr>
        <p:spPr>
          <a:xfrm>
            <a:off x="4042714" y="258265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0" name="Rectangle 59"/>
          <p:cNvSpPr/>
          <p:nvPr/>
        </p:nvSpPr>
        <p:spPr>
          <a:xfrm>
            <a:off x="4767595" y="317754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4696661" y="2120188"/>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6140177" y="2131320"/>
            <a:ext cx="0" cy="331323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5537804"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3" name="Group 2"/>
          <p:cNvGrpSpPr/>
          <p:nvPr/>
        </p:nvGrpSpPr>
        <p:grpSpPr>
          <a:xfrm>
            <a:off x="5474811" y="3144558"/>
            <a:ext cx="528728" cy="1116607"/>
            <a:chOff x="3950811" y="3144557"/>
            <a:chExt cx="528728" cy="1116607"/>
          </a:xfrm>
        </p:grpSpPr>
        <p:sp>
          <p:nvSpPr>
            <p:cNvPr id="31" name="Rectangle 30"/>
            <p:cNvSpPr/>
            <p:nvPr/>
          </p:nvSpPr>
          <p:spPr>
            <a:xfrm>
              <a:off x="3960439" y="314455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3950811" y="378162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
        <p:nvSpPr>
          <p:cNvPr id="28" name="Rectangle 27"/>
          <p:cNvSpPr/>
          <p:nvPr/>
        </p:nvSpPr>
        <p:spPr>
          <a:xfrm>
            <a:off x="4770582" y="255849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 name="Rounded Rectangular Callout 3"/>
          <p:cNvSpPr/>
          <p:nvPr/>
        </p:nvSpPr>
        <p:spPr>
          <a:xfrm>
            <a:off x="6321446" y="4455154"/>
            <a:ext cx="1836516" cy="550968"/>
          </a:xfrm>
          <a:prstGeom prst="wedgeRoundRectCallout">
            <a:avLst>
              <a:gd name="adj1" fmla="val -35899"/>
              <a:gd name="adj2" fmla="val -9917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 finished</a:t>
            </a:r>
          </a:p>
        </p:txBody>
      </p:sp>
      <p:sp>
        <p:nvSpPr>
          <p:cNvPr id="61" name="Rounded Rectangular Callout 60"/>
          <p:cNvSpPr/>
          <p:nvPr/>
        </p:nvSpPr>
        <p:spPr>
          <a:xfrm>
            <a:off x="4767595" y="4514977"/>
            <a:ext cx="1836516" cy="550968"/>
          </a:xfrm>
          <a:prstGeom prst="wedgeRoundRectCallout">
            <a:avLst>
              <a:gd name="adj1" fmla="val -6854"/>
              <a:gd name="adj2" fmla="val -9686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Pull new work</a:t>
            </a:r>
          </a:p>
        </p:txBody>
      </p:sp>
      <p:sp>
        <p:nvSpPr>
          <p:cNvPr id="65" name="Rectangle 64"/>
          <p:cNvSpPr/>
          <p:nvPr/>
        </p:nvSpPr>
        <p:spPr>
          <a:xfrm>
            <a:off x="6206861" y="252792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6" name="Rectangle 65"/>
          <p:cNvSpPr/>
          <p:nvPr/>
        </p:nvSpPr>
        <p:spPr>
          <a:xfrm>
            <a:off x="4068751"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8" name="Rectangle 67"/>
          <p:cNvSpPr/>
          <p:nvPr/>
        </p:nvSpPr>
        <p:spPr>
          <a:xfrm>
            <a:off x="5667475" y="2867938"/>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9" name="Rectangle 68"/>
          <p:cNvSpPr/>
          <p:nvPr/>
        </p:nvSpPr>
        <p:spPr>
          <a:xfrm>
            <a:off x="5631133" y="4162618"/>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nvGrpSpPr>
          <p:cNvPr id="5" name="Group 4"/>
          <p:cNvGrpSpPr/>
          <p:nvPr/>
        </p:nvGrpSpPr>
        <p:grpSpPr>
          <a:xfrm>
            <a:off x="6907795" y="3124290"/>
            <a:ext cx="599360" cy="1106502"/>
            <a:chOff x="5383795" y="3124290"/>
            <a:chExt cx="599360" cy="1106502"/>
          </a:xfrm>
        </p:grpSpPr>
        <p:sp>
          <p:nvSpPr>
            <p:cNvPr id="34" name="Rectangle 33"/>
            <p:cNvSpPr/>
            <p:nvPr/>
          </p:nvSpPr>
          <p:spPr>
            <a:xfrm>
              <a:off x="5393499" y="375125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6" name="Rectangle 45"/>
            <p:cNvSpPr/>
            <p:nvPr/>
          </p:nvSpPr>
          <p:spPr>
            <a:xfrm>
              <a:off x="5383795" y="312429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5501947" y="3502281"/>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grpSp>
    </p:spTree>
    <p:extLst>
      <p:ext uri="{BB962C8B-B14F-4D97-AF65-F5344CB8AC3E}">
        <p14:creationId xmlns:p14="http://schemas.microsoft.com/office/powerpoint/2010/main" val="210287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3.7037E-7 L 0.05521 0.08866 " pathEditMode="relative" rAng="0" ptsTypes="AA">
                                      <p:cBhvr>
                                        <p:cTn id="6" dur="1500" fill="hold"/>
                                        <p:tgtEl>
                                          <p:spTgt spid="30"/>
                                        </p:tgtEl>
                                        <p:attrNameLst>
                                          <p:attrName>ppt_x</p:attrName>
                                          <p:attrName>ppt_y</p:attrName>
                                        </p:attrNameLst>
                                      </p:cBhvr>
                                      <p:rCtr x="2760" y="4421"/>
                                    </p:animMotion>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par>
                          <p:cTn id="10" fill="hold">
                            <p:stCondLst>
                              <p:cond delay="1500"/>
                            </p:stCondLst>
                            <p:childTnLst>
                              <p:par>
                                <p:cTn id="11" presetID="42" presetClass="path" presetSubtype="0" accel="50000" decel="50000" fill="hold" nodeType="afterEffect">
                                  <p:stCondLst>
                                    <p:cond delay="0"/>
                                  </p:stCondLst>
                                  <p:childTnLst>
                                    <p:animMotion origin="layout" path="M -3.125E-6 -4.81481E-6 L 0.00104 -0.09375 " pathEditMode="relative" rAng="0" ptsTypes="AA">
                                      <p:cBhvr>
                                        <p:cTn id="12" dur="1500" fill="hold"/>
                                        <p:tgtEl>
                                          <p:spTgt spid="3"/>
                                        </p:tgtEl>
                                        <p:attrNameLst>
                                          <p:attrName>ppt_x</p:attrName>
                                          <p:attrName>ppt_y</p:attrName>
                                        </p:attrNameLst>
                                      </p:cBhvr>
                                      <p:rCtr x="52" y="-4699"/>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5.55112E-17 -1.85185E-6 L 0.05924 0.18009 " pathEditMode="relative" rAng="0" ptsTypes="AA">
                                      <p:cBhvr>
                                        <p:cTn id="24" dur="1500" fill="hold"/>
                                        <p:tgtEl>
                                          <p:spTgt spid="28"/>
                                        </p:tgtEl>
                                        <p:attrNameLst>
                                          <p:attrName>ppt_x</p:attrName>
                                          <p:attrName>ppt_y</p:attrName>
                                        </p:attrNameLst>
                                      </p:cBhvr>
                                      <p:rCtr x="2956" y="9005"/>
                                    </p:animMotion>
                                  </p:childTnLst>
                                </p:cTn>
                              </p:par>
                            </p:childTnLst>
                          </p:cTn>
                        </p:par>
                        <p:par>
                          <p:cTn id="25" fill="hold">
                            <p:stCondLst>
                              <p:cond delay="1500"/>
                            </p:stCondLst>
                            <p:childTnLst>
                              <p:par>
                                <p:cTn id="26" presetID="42" presetClass="path" presetSubtype="0" accel="50000" decel="50000" fill="hold" grpId="0" nodeType="afterEffect">
                                  <p:stCondLst>
                                    <p:cond delay="0"/>
                                  </p:stCondLst>
                                  <p:childTnLst>
                                    <p:animMotion origin="layout" path="M 3.88889E-6 3.7037E-7 L 0.00035 -0.09028 " pathEditMode="fixed" rAng="0" ptsTypes="AA">
                                      <p:cBhvr>
                                        <p:cTn id="27" dur="1500" fill="hold"/>
                                        <p:tgtEl>
                                          <p:spTgt spid="60"/>
                                        </p:tgtEl>
                                        <p:attrNameLst>
                                          <p:attrName>ppt_x</p:attrName>
                                          <p:attrName>ppt_y</p:attrName>
                                        </p:attrNameLst>
                                      </p:cBhvr>
                                      <p:rCtr x="-625" y="-4583"/>
                                    </p:animMotion>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xit" presetSubtype="0" fill="hold" grpId="1" nodeType="withEffect">
                                  <p:stCondLst>
                                    <p:cond delay="0"/>
                                  </p:stCondLst>
                                  <p:childTnLst>
                                    <p:animEffect transition="out" filter="fade">
                                      <p:cBhvr>
                                        <p:cTn id="37" dur="500"/>
                                        <p:tgtEl>
                                          <p:spTgt spid="61"/>
                                        </p:tgtEl>
                                      </p:cBhvr>
                                    </p:animEffect>
                                    <p:set>
                                      <p:cBhvr>
                                        <p:cTn id="38" dur="1" fill="hold">
                                          <p:stCondLst>
                                            <p:cond delay="499"/>
                                          </p:stCondLst>
                                        </p:cTn>
                                        <p:tgtEl>
                                          <p:spTgt spid="6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0.00039 -0.09028 L 0.0595 0.17292 " pathEditMode="relative" rAng="0" ptsTypes="AA">
                                      <p:cBhvr>
                                        <p:cTn id="42" dur="2000" fill="hold"/>
                                        <p:tgtEl>
                                          <p:spTgt spid="60"/>
                                        </p:tgtEl>
                                        <p:attrNameLst>
                                          <p:attrName>ppt_x</p:attrName>
                                          <p:attrName>ppt_y</p:attrName>
                                        </p:attrNameLst>
                                      </p:cBhvr>
                                      <p:rCtr x="2956" y="13148"/>
                                    </p:animMotion>
                                  </p:childTnLst>
                                </p:cTn>
                              </p:par>
                            </p:childTnLst>
                          </p:cTn>
                        </p:par>
                        <p:par>
                          <p:cTn id="43" fill="hold">
                            <p:stCondLst>
                              <p:cond delay="2000"/>
                            </p:stCondLst>
                            <p:childTnLst>
                              <p:par>
                                <p:cTn id="44" presetID="42" presetClass="path" presetSubtype="0" accel="50000" decel="50000" fill="hold" grpId="2" nodeType="afterEffect">
                                  <p:stCondLst>
                                    <p:cond delay="0"/>
                                  </p:stCondLst>
                                  <p:childTnLst>
                                    <p:animMotion origin="layout" path="M 0.0595 0.17292 L 0.00039 -0.09028 " pathEditMode="relative" rAng="0" ptsTypes="AA">
                                      <p:cBhvr>
                                        <p:cTn id="45" dur="2000" fill="hold"/>
                                        <p:tgtEl>
                                          <p:spTgt spid="60"/>
                                        </p:tgtEl>
                                        <p:attrNameLst>
                                          <p:attrName>ppt_x</p:attrName>
                                          <p:attrName>ppt_y</p:attrName>
                                        </p:attrNameLst>
                                      </p:cBhvr>
                                      <p:rCtr x="-2956" y="-13241"/>
                                    </p:animMotion>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44"/>
                                        </p:tgtEl>
                                      </p:cBhvr>
                                    </p:animEffect>
                                    <p:set>
                                      <p:cBhvr>
                                        <p:cTn id="50" dur="1" fill="hold">
                                          <p:stCondLst>
                                            <p:cond delay="499"/>
                                          </p:stCondLst>
                                        </p:cTn>
                                        <p:tgtEl>
                                          <p:spTgt spid="44"/>
                                        </p:tgtEl>
                                        <p:attrNameLst>
                                          <p:attrName>style.visibility</p:attrName>
                                        </p:attrNameLst>
                                      </p:cBhvr>
                                      <p:to>
                                        <p:strVal val="hidden"/>
                                      </p:to>
                                    </p:set>
                                  </p:childTnLst>
                                </p:cTn>
                              </p:par>
                            </p:childTnLst>
                          </p:cTn>
                        </p:par>
                        <p:par>
                          <p:cTn id="51" fill="hold">
                            <p:stCondLst>
                              <p:cond delay="500"/>
                            </p:stCondLst>
                            <p:childTnLst>
                              <p:par>
                                <p:cTn id="52" presetID="42" presetClass="path" presetSubtype="0" accel="50000" decel="50000" fill="hold" grpId="0" nodeType="afterEffect">
                                  <p:stCondLst>
                                    <p:cond delay="0"/>
                                  </p:stCondLst>
                                  <p:childTnLst>
                                    <p:animMotion origin="layout" path="M -1.45833E-6 -3.7037E-7 L 0.06511 0.00671 " pathEditMode="relative" rAng="0" ptsTypes="AA">
                                      <p:cBhvr>
                                        <p:cTn id="53" dur="2000" fill="hold"/>
                                        <p:tgtEl>
                                          <p:spTgt spid="33"/>
                                        </p:tgtEl>
                                        <p:attrNameLst>
                                          <p:attrName>ppt_x</p:attrName>
                                          <p:attrName>ppt_y</p:attrName>
                                        </p:attrNameLst>
                                      </p:cBhvr>
                                      <p:rCtr x="3255" y="324"/>
                                    </p:animMotion>
                                  </p:childTnLst>
                                </p:cTn>
                              </p:par>
                            </p:childTnLst>
                          </p:cTn>
                        </p:par>
                        <p:par>
                          <p:cTn id="54" fill="hold">
                            <p:stCondLst>
                              <p:cond delay="2500"/>
                            </p:stCondLst>
                            <p:childTnLst>
                              <p:par>
                                <p:cTn id="55" presetID="42" presetClass="path" presetSubtype="0" accel="50000" decel="50000" fill="hold" nodeType="afterEffect">
                                  <p:stCondLst>
                                    <p:cond delay="0"/>
                                  </p:stCondLst>
                                  <p:childTnLst>
                                    <p:animMotion origin="layout" path="M 4.16667E-6 -1.11111E-6 L -0.00391 -0.09005 " pathEditMode="relative" rAng="0" ptsTypes="AA">
                                      <p:cBhvr>
                                        <p:cTn id="56" dur="2000" fill="hold"/>
                                        <p:tgtEl>
                                          <p:spTgt spid="5"/>
                                        </p:tgtEl>
                                        <p:attrNameLst>
                                          <p:attrName>ppt_x</p:attrName>
                                          <p:attrName>ppt_y</p:attrName>
                                        </p:attrNameLst>
                                      </p:cBhvr>
                                      <p:rCtr x="-195" y="-4514"/>
                                    </p:animMotion>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1" nodeType="clickEffect">
                                  <p:stCondLst>
                                    <p:cond delay="0"/>
                                  </p:stCondLst>
                                  <p:childTnLst>
                                    <p:animMotion origin="layout" path="M 0.06511 0.00671 L 0.13021 0.0956 " pathEditMode="relative" rAng="0" ptsTypes="AA">
                                      <p:cBhvr>
                                        <p:cTn id="60" dur="2000" fill="hold"/>
                                        <p:tgtEl>
                                          <p:spTgt spid="33"/>
                                        </p:tgtEl>
                                        <p:attrNameLst>
                                          <p:attrName>ppt_x</p:attrName>
                                          <p:attrName>ppt_y</p:attrName>
                                        </p:attrNameLst>
                                      </p:cBhvr>
                                      <p:rCtr x="3255" y="4444"/>
                                    </p:animMotion>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0" nodeType="clickEffect">
                                  <p:stCondLst>
                                    <p:cond delay="0"/>
                                  </p:stCondLst>
                                  <p:childTnLst>
                                    <p:animMotion origin="layout" path="M 1.45833E-6 -2.22222E-6 L 0.05716 0.18218 " pathEditMode="relative" rAng="0" ptsTypes="AA">
                                      <p:cBhvr>
                                        <p:cTn id="64" dur="2000" fill="hold"/>
                                        <p:tgtEl>
                                          <p:spTgt spid="65"/>
                                        </p:tgtEl>
                                        <p:attrNameLst>
                                          <p:attrName>ppt_x</p:attrName>
                                          <p:attrName>ppt_y</p:attrName>
                                        </p:attrNameLst>
                                      </p:cBhvr>
                                      <p:rCtr x="2852" y="9097"/>
                                    </p:animMotion>
                                  </p:childTnLst>
                                </p:cTn>
                              </p:par>
                            </p:childTnLst>
                          </p:cTn>
                        </p:par>
                        <p:par>
                          <p:cTn id="65" fill="hold">
                            <p:stCondLst>
                              <p:cond delay="2000"/>
                            </p:stCondLst>
                            <p:childTnLst>
                              <p:par>
                                <p:cTn id="66" presetID="42" presetClass="path" presetSubtype="0" accel="50000" decel="50000" fill="hold" grpId="1" nodeType="afterEffect">
                                  <p:stCondLst>
                                    <p:cond delay="0"/>
                                  </p:stCondLst>
                                  <p:childTnLst>
                                    <p:animMotion origin="layout" path="M 0.05521 0.08866 L 0.05495 0.00185 " pathEditMode="relative" rAng="0" ptsTypes="AA">
                                      <p:cBhvr>
                                        <p:cTn id="67" dur="2000" fill="hold"/>
                                        <p:tgtEl>
                                          <p:spTgt spid="30"/>
                                        </p:tgtEl>
                                        <p:attrNameLst>
                                          <p:attrName>ppt_x</p:attrName>
                                          <p:attrName>ppt_y</p:attrName>
                                        </p:attrNameLst>
                                      </p:cBhvr>
                                      <p:rCtr x="-13" y="-4352"/>
                                    </p:animMotion>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3" nodeType="clickEffect">
                                  <p:stCondLst>
                                    <p:cond delay="0"/>
                                  </p:stCondLst>
                                  <p:childTnLst>
                                    <p:animMotion origin="layout" path="M 0.00039 -0.09028 L 0.05885 0.18032 " pathEditMode="relative" rAng="0" ptsTypes="AA">
                                      <p:cBhvr>
                                        <p:cTn id="71" dur="2000" fill="hold"/>
                                        <p:tgtEl>
                                          <p:spTgt spid="60"/>
                                        </p:tgtEl>
                                        <p:attrNameLst>
                                          <p:attrName>ppt_x</p:attrName>
                                          <p:attrName>ppt_y</p:attrName>
                                        </p:attrNameLst>
                                      </p:cBhvr>
                                      <p:rCtr x="2917" y="13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44" grpId="0" animBg="1"/>
      <p:bldP spid="60" grpId="0" animBg="1"/>
      <p:bldP spid="60" grpId="1" animBg="1"/>
      <p:bldP spid="60" grpId="2" animBg="1"/>
      <p:bldP spid="60" grpId="3" animBg="1"/>
      <p:bldP spid="30" grpId="0" animBg="1"/>
      <p:bldP spid="30" grpId="1" animBg="1"/>
      <p:bldP spid="28" grpId="0" animBg="1"/>
      <p:bldP spid="4" grpId="0" animBg="1"/>
      <p:bldP spid="4" grpId="1" animBg="1"/>
      <p:bldP spid="61" grpId="0" animBg="1"/>
      <p:bldP spid="61" grpId="1" animBg="1"/>
      <p:bldP spid="65" grpId="0" animBg="1"/>
      <p:bldP spid="68" grpId="0" animBg="1"/>
      <p:bldP spid="6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fontAlgn="ctr">
              <a:spcBef>
                <a:spcPts val="600"/>
              </a:spcBef>
            </a:pPr>
            <a:r>
              <a:rPr lang="en-US" sz="2400" b="1" i="1" dirty="0" smtClean="0"/>
              <a:t>Stop starting, start finishing</a:t>
            </a:r>
          </a:p>
          <a:p>
            <a:pPr fontAlgn="ctr">
              <a:spcBef>
                <a:spcPts val="600"/>
              </a:spcBef>
            </a:pPr>
            <a:r>
              <a:rPr lang="en-US" sz="2400" dirty="0" smtClean="0"/>
              <a:t>Benefits</a:t>
            </a:r>
          </a:p>
          <a:p>
            <a:pPr lvl="1" fontAlgn="ctr">
              <a:spcBef>
                <a:spcPts val="600"/>
              </a:spcBef>
            </a:pPr>
            <a:r>
              <a:rPr lang="en-US" sz="2000" dirty="0" smtClean="0"/>
              <a:t>Reduce </a:t>
            </a:r>
            <a:r>
              <a:rPr lang="en-US" sz="2000" dirty="0"/>
              <a:t>lead </a:t>
            </a:r>
            <a:r>
              <a:rPr lang="en-US" sz="2000" dirty="0" smtClean="0"/>
              <a:t>time</a:t>
            </a:r>
          </a:p>
          <a:p>
            <a:pPr lvl="2" fontAlgn="ctr">
              <a:spcBef>
                <a:spcPts val="600"/>
              </a:spcBef>
            </a:pPr>
            <a:r>
              <a:rPr lang="en-US" sz="2000" dirty="0"/>
              <a:t>Focus more on getting </a:t>
            </a:r>
            <a:r>
              <a:rPr lang="en-US" sz="2000" dirty="0" smtClean="0"/>
              <a:t>work done</a:t>
            </a:r>
            <a:endParaRPr lang="en-US" sz="2000" dirty="0"/>
          </a:p>
          <a:p>
            <a:pPr lvl="1" fontAlgn="ctr">
              <a:spcBef>
                <a:spcPts val="600"/>
              </a:spcBef>
            </a:pPr>
            <a:r>
              <a:rPr lang="en-US" sz="2000" dirty="0"/>
              <a:t>Reduce </a:t>
            </a:r>
            <a:r>
              <a:rPr lang="en-US" sz="2000" dirty="0" smtClean="0"/>
              <a:t>multi-tasking</a:t>
            </a:r>
          </a:p>
          <a:p>
            <a:pPr lvl="1" fontAlgn="ctr">
              <a:spcBef>
                <a:spcPts val="600"/>
              </a:spcBef>
            </a:pPr>
            <a:r>
              <a:rPr lang="en-US" sz="2000" dirty="0" smtClean="0"/>
              <a:t>Help identify impediments</a:t>
            </a:r>
          </a:p>
          <a:p>
            <a:pPr lvl="1" fontAlgn="ctr">
              <a:spcBef>
                <a:spcPts val="600"/>
              </a:spcBef>
            </a:pPr>
            <a:r>
              <a:rPr lang="en-US" sz="2000" dirty="0" smtClean="0"/>
              <a:t>Encourage collaboration, break team silos</a:t>
            </a:r>
            <a:endParaRPr lang="en-US" sz="2000" dirty="0"/>
          </a:p>
          <a:p>
            <a:pPr lvl="1" fontAlgn="ctr">
              <a:spcBef>
                <a:spcPts val="600"/>
              </a:spcBef>
            </a:pPr>
            <a:r>
              <a:rPr lang="en-US" sz="2000" dirty="0" smtClean="0"/>
              <a:t>Improve quality</a:t>
            </a:r>
          </a:p>
          <a:p>
            <a:pPr fontAlgn="ctr">
              <a:spcBef>
                <a:spcPts val="600"/>
              </a:spcBef>
            </a:pPr>
            <a:r>
              <a:rPr lang="en-US" sz="2400" dirty="0" smtClean="0"/>
              <a:t>WIP limits are up to the team</a:t>
            </a:r>
          </a:p>
          <a:p>
            <a:pPr lvl="1" fontAlgn="ctr">
              <a:spcBef>
                <a:spcPts val="600"/>
              </a:spcBef>
            </a:pPr>
            <a:r>
              <a:rPr lang="en-US" sz="2000" dirty="0" smtClean="0"/>
              <a:t>Starting point could be 1-3/person doing the work</a:t>
            </a:r>
          </a:p>
          <a:p>
            <a:pPr lvl="1" fontAlgn="ctr">
              <a:spcBef>
                <a:spcPts val="600"/>
              </a:spcBef>
            </a:pPr>
            <a:r>
              <a:rPr lang="en-US" sz="2000" dirty="0" smtClean="0"/>
              <a:t>They can change afterward</a:t>
            </a:r>
          </a:p>
          <a:p>
            <a:pPr>
              <a:spcBef>
                <a:spcPts val="600"/>
              </a:spcBef>
            </a:pPr>
            <a:endParaRPr lang="en-US" sz="2000" dirty="0"/>
          </a:p>
        </p:txBody>
      </p:sp>
      <p:sp>
        <p:nvSpPr>
          <p:cNvPr id="2" name="Title 1"/>
          <p:cNvSpPr>
            <a:spLocks noGrp="1"/>
          </p:cNvSpPr>
          <p:nvPr>
            <p:ph type="title"/>
          </p:nvPr>
        </p:nvSpPr>
        <p:spPr/>
        <p:txBody>
          <a:bodyPr/>
          <a:lstStyle/>
          <a:p>
            <a:r>
              <a:rPr lang="en-US" dirty="0" smtClean="0"/>
              <a:t>Limit work in progress</a:t>
            </a:r>
            <a:endParaRPr lang="en-US" dirty="0"/>
          </a:p>
        </p:txBody>
      </p:sp>
    </p:spTree>
    <p:extLst>
      <p:ext uri="{BB962C8B-B14F-4D97-AF65-F5344CB8AC3E}">
        <p14:creationId xmlns:p14="http://schemas.microsoft.com/office/powerpoint/2010/main" val="967057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50000"/>
              </a:lnSpc>
            </a:pPr>
            <a:r>
              <a:rPr lang="en-US" sz="2400" dirty="0" smtClean="0"/>
              <a:t>Can distinguish the </a:t>
            </a:r>
            <a:r>
              <a:rPr lang="en-US" sz="2400" dirty="0"/>
              <a:t>difference between Kanban boards &amp; the Kanban framework</a:t>
            </a:r>
          </a:p>
          <a:p>
            <a:pPr>
              <a:lnSpc>
                <a:spcPct val="150000"/>
              </a:lnSpc>
            </a:pPr>
            <a:r>
              <a:rPr lang="en-US" sz="2400" dirty="0" smtClean="0"/>
              <a:t>Can articulate </a:t>
            </a:r>
            <a:r>
              <a:rPr lang="en-US" sz="2400" dirty="0" smtClean="0"/>
              <a:t>the effect of having high WIP</a:t>
            </a:r>
          </a:p>
          <a:p>
            <a:pPr>
              <a:lnSpc>
                <a:spcPct val="150000"/>
              </a:lnSpc>
            </a:pPr>
            <a:r>
              <a:rPr lang="en-US" sz="2400" dirty="0" smtClean="0"/>
              <a:t>Can demonstrate how Kanban framework can help the team manage WIP\</a:t>
            </a:r>
            <a:endParaRPr lang="en-US" sz="2400" dirty="0" smtClean="0"/>
          </a:p>
          <a:p>
            <a:pPr>
              <a:lnSpc>
                <a:spcPct val="150000"/>
              </a:lnSpc>
            </a:pPr>
            <a:endParaRPr lang="en-US" sz="2400" dirty="0" smtClean="0"/>
          </a:p>
          <a:p>
            <a:pPr>
              <a:lnSpc>
                <a:spcPct val="150000"/>
              </a:lnSpc>
            </a:pPr>
            <a:r>
              <a:rPr lang="en-US" sz="2400" dirty="0" smtClean="0"/>
              <a:t>What you might not get from this presentation</a:t>
            </a:r>
          </a:p>
          <a:p>
            <a:pPr lvl="1">
              <a:lnSpc>
                <a:spcPct val="150000"/>
              </a:lnSpc>
            </a:pPr>
            <a:r>
              <a:rPr lang="en-US" sz="2000" dirty="0" smtClean="0"/>
              <a:t>Step-by-step how to set up the Kanban framework for your team</a:t>
            </a:r>
          </a:p>
          <a:p>
            <a:pPr lvl="1">
              <a:lnSpc>
                <a:spcPct val="150000"/>
              </a:lnSpc>
            </a:pPr>
            <a:r>
              <a:rPr lang="en-US" sz="2000" dirty="0" smtClean="0"/>
              <a:t>Details of tools for Kanban</a:t>
            </a:r>
          </a:p>
        </p:txBody>
      </p:sp>
      <p:sp>
        <p:nvSpPr>
          <p:cNvPr id="2" name="Title 1"/>
          <p:cNvSpPr>
            <a:spLocks noGrp="1"/>
          </p:cNvSpPr>
          <p:nvPr>
            <p:ph type="title"/>
          </p:nvPr>
        </p:nvSpPr>
        <p:spPr/>
        <p:txBody>
          <a:bodyPr/>
          <a:lstStyle/>
          <a:p>
            <a:r>
              <a:rPr lang="en-US" dirty="0" smtClean="0">
                <a:solidFill>
                  <a:srgbClr val="1C97DA"/>
                </a:solidFill>
              </a:rPr>
              <a:t>Learning Objectives</a:t>
            </a:r>
            <a:endParaRPr lang="en-US" dirty="0">
              <a:solidFill>
                <a:srgbClr val="1C97DA"/>
              </a:solidFill>
            </a:endParaRPr>
          </a:p>
        </p:txBody>
      </p:sp>
    </p:spTree>
    <p:extLst>
      <p:ext uri="{BB962C8B-B14F-4D97-AF65-F5344CB8AC3E}">
        <p14:creationId xmlns:p14="http://schemas.microsoft.com/office/powerpoint/2010/main" val="27260086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sz="quarter" idx="10"/>
          </p:nvPr>
        </p:nvSpPr>
        <p:spPr/>
        <p:txBody>
          <a:bodyPr>
            <a:normAutofit/>
          </a:bodyPr>
          <a:lstStyle/>
          <a:p>
            <a:pPr>
              <a:lnSpc>
                <a:spcPct val="150000"/>
              </a:lnSpc>
            </a:pPr>
            <a:r>
              <a:rPr lang="en-US" sz="2400" dirty="0" smtClean="0"/>
              <a:t>The heart of Kanban is to control WIP</a:t>
            </a:r>
          </a:p>
          <a:p>
            <a:pPr>
              <a:lnSpc>
                <a:spcPct val="150000"/>
              </a:lnSpc>
            </a:pPr>
            <a:r>
              <a:rPr lang="en-US" sz="2400" dirty="0" smtClean="0"/>
              <a:t>Pull work only if you are able to do it</a:t>
            </a:r>
          </a:p>
          <a:p>
            <a:pPr lvl="1">
              <a:lnSpc>
                <a:spcPct val="150000"/>
              </a:lnSpc>
            </a:pPr>
            <a:r>
              <a:rPr lang="en-US" sz="2000" dirty="0" smtClean="0"/>
              <a:t>When you finish the previous item</a:t>
            </a:r>
          </a:p>
          <a:p>
            <a:pPr lvl="1">
              <a:lnSpc>
                <a:spcPct val="150000"/>
              </a:lnSpc>
            </a:pPr>
            <a:r>
              <a:rPr lang="en-US" sz="2000" dirty="0" smtClean="0"/>
              <a:t>When you have a blocker</a:t>
            </a:r>
          </a:p>
          <a:p>
            <a:pPr>
              <a:lnSpc>
                <a:spcPct val="150000"/>
              </a:lnSpc>
            </a:pPr>
            <a:r>
              <a:rPr lang="en-US" sz="2400" dirty="0" smtClean="0"/>
              <a:t>Respect WIP limits</a:t>
            </a:r>
          </a:p>
          <a:p>
            <a:pPr lvl="1">
              <a:lnSpc>
                <a:spcPct val="150000"/>
              </a:lnSpc>
            </a:pPr>
            <a:r>
              <a:rPr lang="en-US" sz="2000" dirty="0" smtClean="0"/>
              <a:t>It can be adjusted over time</a:t>
            </a:r>
          </a:p>
          <a:p>
            <a:pPr>
              <a:lnSpc>
                <a:spcPct val="150000"/>
              </a:lnSpc>
            </a:pPr>
            <a:r>
              <a:rPr lang="en-US" sz="2400" dirty="0"/>
              <a:t>Stop starting, start finishing</a:t>
            </a:r>
          </a:p>
          <a:p>
            <a:pPr lvl="1">
              <a:lnSpc>
                <a:spcPct val="150000"/>
              </a:lnSpc>
            </a:pPr>
            <a:r>
              <a:rPr lang="en-US" sz="2200" dirty="0" smtClean="0"/>
              <a:t>Work as a team, get rid of silos </a:t>
            </a:r>
          </a:p>
        </p:txBody>
      </p:sp>
      <p:sp>
        <p:nvSpPr>
          <p:cNvPr id="2" name="Title 1"/>
          <p:cNvSpPr>
            <a:spLocks noGrp="1"/>
          </p:cNvSpPr>
          <p:nvPr>
            <p:ph type="title"/>
          </p:nvPr>
        </p:nvSpPr>
        <p:spPr/>
        <p:txBody>
          <a:bodyPr/>
          <a:lstStyle/>
          <a:p>
            <a:r>
              <a:rPr lang="en-US" dirty="0" smtClean="0"/>
              <a:t>Critical Practices in a Kanban Team</a:t>
            </a:r>
            <a:endParaRPr lang="en-US" dirty="0"/>
          </a:p>
        </p:txBody>
      </p:sp>
    </p:spTree>
    <p:extLst>
      <p:ext uri="{BB962C8B-B14F-4D97-AF65-F5344CB8AC3E}">
        <p14:creationId xmlns:p14="http://schemas.microsoft.com/office/powerpoint/2010/main" val="15262824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476255" y="1309688"/>
          <a:ext cx="11239494" cy="4813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Common problems in teams</a:t>
            </a:r>
          </a:p>
        </p:txBody>
      </p:sp>
      <p:pic>
        <p:nvPicPr>
          <p:cNvPr id="3" name="Picture 2"/>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1871009" y="4122033"/>
            <a:ext cx="729109" cy="723901"/>
          </a:xfrm>
          <a:prstGeom prst="rect">
            <a:avLst/>
          </a:prstGeom>
        </p:spPr>
      </p:pic>
      <p:pic>
        <p:nvPicPr>
          <p:cNvPr id="6" name="Picture 5"/>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4149423" y="4122033"/>
            <a:ext cx="382033" cy="723901"/>
          </a:xfrm>
          <a:prstGeom prst="rect">
            <a:avLst/>
          </a:prstGeom>
        </p:spPr>
      </p:pic>
      <p:pic>
        <p:nvPicPr>
          <p:cNvPr id="7" name="Picture 6"/>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6436629" y="4115594"/>
            <a:ext cx="382033" cy="723901"/>
          </a:xfrm>
          <a:prstGeom prst="rect">
            <a:avLst/>
          </a:prstGeom>
        </p:spPr>
      </p:pic>
      <p:grpSp>
        <p:nvGrpSpPr>
          <p:cNvPr id="12" name="Group 11"/>
          <p:cNvGrpSpPr/>
          <p:nvPr/>
        </p:nvGrpSpPr>
        <p:grpSpPr>
          <a:xfrm>
            <a:off x="11031314" y="4091465"/>
            <a:ext cx="729109" cy="727710"/>
            <a:chOff x="801305" y="4133849"/>
            <a:chExt cx="729109" cy="727710"/>
          </a:xfrm>
        </p:grpSpPr>
        <p:sp>
          <p:nvSpPr>
            <p:cNvPr id="13" name="Oval 12"/>
            <p:cNvSpPr/>
            <p:nvPr/>
          </p:nvSpPr>
          <p:spPr>
            <a:xfrm>
              <a:off x="801305" y="4133849"/>
              <a:ext cx="729109" cy="723901"/>
            </a:xfrm>
            <a:prstGeom prst="ellipse">
              <a:avLst/>
            </a:prstGeom>
            <a:solidFill>
              <a:srgbClr val="FFFFFF"/>
            </a:solidFill>
            <a:ln w="571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821754" y="4152899"/>
              <a:ext cx="708660" cy="708660"/>
            </a:xfrm>
            <a:prstGeom prst="mathMultiply">
              <a:avLst>
                <a:gd name="adj1" fmla="val 154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8732929" y="4132263"/>
            <a:ext cx="729109" cy="723901"/>
          </a:xfrm>
          <a:prstGeom prst="rect">
            <a:avLst/>
          </a:prstGeom>
        </p:spPr>
      </p:pic>
    </p:spTree>
    <p:extLst>
      <p:ext uri="{BB962C8B-B14F-4D97-AF65-F5344CB8AC3E}">
        <p14:creationId xmlns:p14="http://schemas.microsoft.com/office/powerpoint/2010/main" val="1415277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Burger production</a:t>
            </a:r>
            <a:endParaRPr lang="en-US" dirty="0"/>
          </a:p>
        </p:txBody>
      </p:sp>
      <p:pic>
        <p:nvPicPr>
          <p:cNvPr id="51" name="Picture 50"/>
          <p:cNvPicPr>
            <a:picLocks noChangeAspect="1"/>
          </p:cNvPicPr>
          <p:nvPr/>
        </p:nvPicPr>
        <p:blipFill>
          <a:blip r:embed="rId3">
            <a:clrChange>
              <a:clrFrom>
                <a:srgbClr val="FFFFFF"/>
              </a:clrFrom>
              <a:clrTo>
                <a:srgbClr val="FFFFFF">
                  <a:alpha val="0"/>
                </a:srgbClr>
              </a:clrTo>
            </a:clrChange>
          </a:blip>
          <a:stretch>
            <a:fillRect/>
          </a:stretch>
        </p:blipFill>
        <p:spPr>
          <a:xfrm>
            <a:off x="6163819" y="1598605"/>
            <a:ext cx="1628775" cy="1952625"/>
          </a:xfrm>
          <a:prstGeom prst="rect">
            <a:avLst/>
          </a:prstGeom>
        </p:spPr>
      </p:pic>
      <p:pic>
        <p:nvPicPr>
          <p:cNvPr id="52" name="Picture 51"/>
          <p:cNvPicPr>
            <a:picLocks noChangeAspect="1"/>
          </p:cNvPicPr>
          <p:nvPr/>
        </p:nvPicPr>
        <p:blipFill>
          <a:blip r:embed="rId4">
            <a:clrChange>
              <a:clrFrom>
                <a:srgbClr val="FFFFFF"/>
              </a:clrFrom>
              <a:clrTo>
                <a:srgbClr val="FFFFFF">
                  <a:alpha val="0"/>
                </a:srgbClr>
              </a:clrTo>
            </a:clrChange>
          </a:blip>
          <a:stretch>
            <a:fillRect/>
          </a:stretch>
        </p:blipFill>
        <p:spPr>
          <a:xfrm>
            <a:off x="4570166" y="1649028"/>
            <a:ext cx="1534156" cy="1860385"/>
          </a:xfrm>
          <a:prstGeom prst="rect">
            <a:avLst/>
          </a:prstGeom>
        </p:spPr>
      </p:pic>
      <p:pic>
        <p:nvPicPr>
          <p:cNvPr id="53" name="Picture 52"/>
          <p:cNvPicPr>
            <a:picLocks noChangeAspect="1"/>
          </p:cNvPicPr>
          <p:nvPr/>
        </p:nvPicPr>
        <p:blipFill>
          <a:blip r:embed="rId5">
            <a:clrChange>
              <a:clrFrom>
                <a:srgbClr val="FFFFFF"/>
              </a:clrFrom>
              <a:clrTo>
                <a:srgbClr val="FFFFFF">
                  <a:alpha val="0"/>
                </a:srgbClr>
              </a:clrTo>
            </a:clrChange>
          </a:blip>
          <a:stretch>
            <a:fillRect/>
          </a:stretch>
        </p:blipFill>
        <p:spPr>
          <a:xfrm>
            <a:off x="3382738" y="1649027"/>
            <a:ext cx="819150" cy="1866900"/>
          </a:xfrm>
          <a:prstGeom prst="rect">
            <a:avLst/>
          </a:prstGeom>
        </p:spPr>
      </p:pic>
      <p:pic>
        <p:nvPicPr>
          <p:cNvPr id="54" name="Picture 53"/>
          <p:cNvPicPr>
            <a:picLocks noChangeAspect="1"/>
          </p:cNvPicPr>
          <p:nvPr/>
        </p:nvPicPr>
        <p:blipFill>
          <a:blip r:embed="rId6">
            <a:clrChange>
              <a:clrFrom>
                <a:srgbClr val="FFFFFF"/>
              </a:clrFrom>
              <a:clrTo>
                <a:srgbClr val="FFFFFF">
                  <a:alpha val="0"/>
                </a:srgbClr>
              </a:clrTo>
            </a:clrChange>
          </a:blip>
          <a:stretch>
            <a:fillRect/>
          </a:stretch>
        </p:blipFill>
        <p:spPr>
          <a:xfrm>
            <a:off x="8002142" y="1363463"/>
            <a:ext cx="1009650" cy="2076450"/>
          </a:xfrm>
          <a:prstGeom prst="rect">
            <a:avLst/>
          </a:prstGeom>
        </p:spPr>
      </p:pic>
      <p:pic>
        <p:nvPicPr>
          <p:cNvPr id="36" name="Picture 35"/>
          <p:cNvPicPr>
            <a:picLocks noChangeAspect="1"/>
          </p:cNvPicPr>
          <p:nvPr/>
        </p:nvPicPr>
        <p:blipFill>
          <a:blip r:embed="rId7">
            <a:clrChange>
              <a:clrFrom>
                <a:srgbClr val="FFFFFF"/>
              </a:clrFrom>
              <a:clrTo>
                <a:srgbClr val="FFFFFF">
                  <a:alpha val="0"/>
                </a:srgbClr>
              </a:clrTo>
            </a:clrChange>
          </a:blip>
          <a:stretch>
            <a:fillRect/>
          </a:stretch>
        </p:blipFill>
        <p:spPr>
          <a:xfrm>
            <a:off x="5009700" y="3848109"/>
            <a:ext cx="2500430" cy="2029335"/>
          </a:xfrm>
          <a:prstGeom prst="rect">
            <a:avLst/>
          </a:prstGeom>
        </p:spPr>
      </p:pic>
    </p:spTree>
    <p:extLst>
      <p:ext uri="{BB962C8B-B14F-4D97-AF65-F5344CB8AC3E}">
        <p14:creationId xmlns:p14="http://schemas.microsoft.com/office/powerpoint/2010/main" val="1931564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Burger production</a:t>
            </a:r>
            <a:endParaRPr lang="en-US" dirty="0"/>
          </a:p>
        </p:txBody>
      </p:sp>
      <p:cxnSp>
        <p:nvCxnSpPr>
          <p:cNvPr id="4" name="Straight Connector 3"/>
          <p:cNvCxnSpPr/>
          <p:nvPr/>
        </p:nvCxnSpPr>
        <p:spPr>
          <a:xfrm>
            <a:off x="2928965" y="1279854"/>
            <a:ext cx="0" cy="3657600"/>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a:xfrm>
            <a:off x="6242631" y="1279854"/>
            <a:ext cx="0" cy="365760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7930903" y="1279854"/>
            <a:ext cx="0" cy="3657600"/>
          </a:xfrm>
          <a:prstGeom prst="line">
            <a:avLst/>
          </a:prstGeom>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2969391" y="1434859"/>
            <a:ext cx="1683385"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Tomato</a:t>
            </a:r>
          </a:p>
        </p:txBody>
      </p:sp>
      <p:sp>
        <p:nvSpPr>
          <p:cNvPr id="11" name="TextBox 10"/>
          <p:cNvSpPr txBox="1"/>
          <p:nvPr/>
        </p:nvSpPr>
        <p:spPr>
          <a:xfrm>
            <a:off x="4733626" y="1434859"/>
            <a:ext cx="131176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Patty</a:t>
            </a:r>
          </a:p>
        </p:txBody>
      </p:sp>
      <p:sp>
        <p:nvSpPr>
          <p:cNvPr id="12" name="TextBox 11"/>
          <p:cNvSpPr txBox="1"/>
          <p:nvPr/>
        </p:nvSpPr>
        <p:spPr>
          <a:xfrm>
            <a:off x="6126245" y="1434859"/>
            <a:ext cx="1683385"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Lettuce</a:t>
            </a:r>
            <a:endParaRPr lang="en-US" dirty="0">
              <a:solidFill>
                <a:srgbClr val="FF0000"/>
              </a:solidFill>
              <a:latin typeface="MV Boli" panose="02000500030200090000" pitchFamily="2" charset="0"/>
              <a:cs typeface="MV Boli" panose="02000500030200090000" pitchFamily="2" charset="0"/>
            </a:endParaRPr>
          </a:p>
        </p:txBody>
      </p:sp>
      <p:sp>
        <p:nvSpPr>
          <p:cNvPr id="13" name="TextBox 12"/>
          <p:cNvSpPr txBox="1"/>
          <p:nvPr/>
        </p:nvSpPr>
        <p:spPr>
          <a:xfrm>
            <a:off x="9544443" y="1434860"/>
            <a:ext cx="1123556"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Burger Ready</a:t>
            </a:r>
          </a:p>
        </p:txBody>
      </p:sp>
      <p:cxnSp>
        <p:nvCxnSpPr>
          <p:cNvPr id="14" name="Straight Connector 13"/>
          <p:cNvCxnSpPr/>
          <p:nvPr/>
        </p:nvCxnSpPr>
        <p:spPr>
          <a:xfrm>
            <a:off x="4564136" y="1279854"/>
            <a:ext cx="0" cy="3657600"/>
          </a:xfrm>
          <a:prstGeom prst="line">
            <a:avLst/>
          </a:prstGeom>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748085" y="1434860"/>
            <a:ext cx="101937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Bottom Bun</a:t>
            </a:r>
          </a:p>
        </p:txBody>
      </p:sp>
      <p:cxnSp>
        <p:nvCxnSpPr>
          <p:cNvPr id="18" name="Straight Connector 17"/>
          <p:cNvCxnSpPr/>
          <p:nvPr/>
        </p:nvCxnSpPr>
        <p:spPr>
          <a:xfrm flipV="1">
            <a:off x="1748084" y="1279854"/>
            <a:ext cx="8919916"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1748084" y="2493799"/>
            <a:ext cx="8919916"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9582800" y="1279854"/>
            <a:ext cx="0" cy="3657600"/>
          </a:xfrm>
          <a:prstGeom prst="line">
            <a:avLst/>
          </a:prstGeom>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7909238" y="1455787"/>
            <a:ext cx="1653964"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Top bun</a:t>
            </a:r>
            <a:endParaRPr lang="en-US" dirty="0">
              <a:solidFill>
                <a:srgbClr val="FF0000"/>
              </a:solidFill>
              <a:latin typeface="MV Boli" panose="02000500030200090000" pitchFamily="2" charset="0"/>
              <a:cs typeface="MV Boli" panose="02000500030200090000" pitchFamily="2" charset="0"/>
            </a:endParaRPr>
          </a:p>
        </p:txBody>
      </p:sp>
      <p:pic>
        <p:nvPicPr>
          <p:cNvPr id="46" name="Picture 45"/>
          <p:cNvPicPr>
            <a:picLocks noChangeAspect="1"/>
          </p:cNvPicPr>
          <p:nvPr/>
        </p:nvPicPr>
        <p:blipFill rotWithShape="1">
          <a:blip r:embed="rId3">
            <a:clrChange>
              <a:clrFrom>
                <a:srgbClr val="FFFFFF"/>
              </a:clrFrom>
              <a:clrTo>
                <a:srgbClr val="FFFFFF">
                  <a:alpha val="0"/>
                </a:srgbClr>
              </a:clrTo>
            </a:clrChange>
          </a:blip>
          <a:srcRect t="79400"/>
          <a:stretch/>
        </p:blipFill>
        <p:spPr>
          <a:xfrm>
            <a:off x="2534630" y="5286765"/>
            <a:ext cx="788670" cy="131857"/>
          </a:xfrm>
          <a:prstGeom prst="rect">
            <a:avLst/>
          </a:prstGeom>
        </p:spPr>
      </p:pic>
      <p:pic>
        <p:nvPicPr>
          <p:cNvPr id="47" name="Picture 46"/>
          <p:cNvPicPr>
            <a:picLocks noChangeAspect="1"/>
          </p:cNvPicPr>
          <p:nvPr/>
        </p:nvPicPr>
        <p:blipFill rotWithShape="1">
          <a:blip r:embed="rId3">
            <a:clrChange>
              <a:clrFrom>
                <a:srgbClr val="FFFFFF"/>
              </a:clrFrom>
              <a:clrTo>
                <a:srgbClr val="FFFFFF">
                  <a:alpha val="0"/>
                </a:srgbClr>
              </a:clrTo>
            </a:clrChange>
          </a:blip>
          <a:srcRect t="70472"/>
          <a:stretch/>
        </p:blipFill>
        <p:spPr>
          <a:xfrm>
            <a:off x="4169801" y="5258192"/>
            <a:ext cx="788670" cy="189003"/>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blip>
          <a:stretch>
            <a:fillRect/>
          </a:stretch>
        </p:blipFill>
        <p:spPr>
          <a:xfrm>
            <a:off x="9172213" y="4971904"/>
            <a:ext cx="781978" cy="634649"/>
          </a:xfrm>
          <a:prstGeom prst="rect">
            <a:avLst/>
          </a:prstGeom>
        </p:spPr>
      </p:pic>
      <p:pic>
        <p:nvPicPr>
          <p:cNvPr id="49" name="Picture 48"/>
          <p:cNvPicPr>
            <a:picLocks noChangeAspect="1"/>
          </p:cNvPicPr>
          <p:nvPr/>
        </p:nvPicPr>
        <p:blipFill rotWithShape="1">
          <a:blip r:embed="rId3">
            <a:clrChange>
              <a:clrFrom>
                <a:srgbClr val="FFFFFF"/>
              </a:clrFrom>
              <a:clrTo>
                <a:srgbClr val="FFFFFF">
                  <a:alpha val="0"/>
                </a:srgbClr>
              </a:clrTo>
            </a:clrChange>
          </a:blip>
          <a:srcRect t="50000"/>
          <a:stretch/>
        </p:blipFill>
        <p:spPr>
          <a:xfrm>
            <a:off x="5853184" y="5192672"/>
            <a:ext cx="788670" cy="320040"/>
          </a:xfrm>
          <a:prstGeom prst="rect">
            <a:avLst/>
          </a:prstGeom>
        </p:spPr>
      </p:pic>
      <p:pic>
        <p:nvPicPr>
          <p:cNvPr id="50" name="Picture 49"/>
          <p:cNvPicPr>
            <a:picLocks noChangeAspect="1"/>
          </p:cNvPicPr>
          <p:nvPr/>
        </p:nvPicPr>
        <p:blipFill rotWithShape="1">
          <a:blip r:embed="rId3">
            <a:clrChange>
              <a:clrFrom>
                <a:srgbClr val="FFFFFF"/>
              </a:clrFrom>
              <a:clrTo>
                <a:srgbClr val="FFFFFF">
                  <a:alpha val="0"/>
                </a:srgbClr>
              </a:clrTo>
            </a:clrChange>
          </a:blip>
          <a:srcRect t="39242"/>
          <a:stretch/>
        </p:blipFill>
        <p:spPr>
          <a:xfrm>
            <a:off x="7536568" y="5158242"/>
            <a:ext cx="788670" cy="388900"/>
          </a:xfrm>
          <a:prstGeom prst="rect">
            <a:avLst/>
          </a:prstGeom>
        </p:spPr>
      </p:pic>
      <p:pic>
        <p:nvPicPr>
          <p:cNvPr id="51" name="Picture 50"/>
          <p:cNvPicPr>
            <a:picLocks noChangeAspect="1"/>
          </p:cNvPicPr>
          <p:nvPr/>
        </p:nvPicPr>
        <p:blipFill>
          <a:blip r:embed="rId4">
            <a:clrChange>
              <a:clrFrom>
                <a:srgbClr val="FFFFFF"/>
              </a:clrFrom>
              <a:clrTo>
                <a:srgbClr val="FFFFFF">
                  <a:alpha val="0"/>
                </a:srgbClr>
              </a:clrTo>
            </a:clrChange>
          </a:blip>
          <a:stretch>
            <a:fillRect/>
          </a:stretch>
        </p:blipFill>
        <p:spPr>
          <a:xfrm>
            <a:off x="6280777" y="2906410"/>
            <a:ext cx="1628775" cy="1952625"/>
          </a:xfrm>
          <a:prstGeom prst="rect">
            <a:avLst/>
          </a:prstGeom>
        </p:spPr>
      </p:pic>
      <p:pic>
        <p:nvPicPr>
          <p:cNvPr id="52" name="Picture 51"/>
          <p:cNvPicPr>
            <a:picLocks noChangeAspect="1"/>
          </p:cNvPicPr>
          <p:nvPr/>
        </p:nvPicPr>
        <p:blipFill>
          <a:blip r:embed="rId5">
            <a:clrChange>
              <a:clrFrom>
                <a:srgbClr val="FFFFFF"/>
              </a:clrFrom>
              <a:clrTo>
                <a:srgbClr val="FFFFFF">
                  <a:alpha val="0"/>
                </a:srgbClr>
              </a:clrTo>
            </a:clrChange>
          </a:blip>
          <a:stretch>
            <a:fillRect/>
          </a:stretch>
        </p:blipFill>
        <p:spPr>
          <a:xfrm>
            <a:off x="4687124" y="2956833"/>
            <a:ext cx="1534156" cy="1860385"/>
          </a:xfrm>
          <a:prstGeom prst="rect">
            <a:avLst/>
          </a:prstGeom>
        </p:spPr>
      </p:pic>
      <p:pic>
        <p:nvPicPr>
          <p:cNvPr id="53" name="Picture 52"/>
          <p:cNvPicPr>
            <a:picLocks noChangeAspect="1"/>
          </p:cNvPicPr>
          <p:nvPr/>
        </p:nvPicPr>
        <p:blipFill>
          <a:blip r:embed="rId6">
            <a:clrChange>
              <a:clrFrom>
                <a:srgbClr val="FFFFFF"/>
              </a:clrFrom>
              <a:clrTo>
                <a:srgbClr val="FFFFFF">
                  <a:alpha val="0"/>
                </a:srgbClr>
              </a:clrTo>
            </a:clrChange>
          </a:blip>
          <a:stretch>
            <a:fillRect/>
          </a:stretch>
        </p:blipFill>
        <p:spPr>
          <a:xfrm>
            <a:off x="3499696" y="2956832"/>
            <a:ext cx="819150" cy="1866900"/>
          </a:xfrm>
          <a:prstGeom prst="rect">
            <a:avLst/>
          </a:prstGeom>
        </p:spPr>
      </p:pic>
      <p:pic>
        <p:nvPicPr>
          <p:cNvPr id="54" name="Picture 53"/>
          <p:cNvPicPr>
            <a:picLocks noChangeAspect="1"/>
          </p:cNvPicPr>
          <p:nvPr/>
        </p:nvPicPr>
        <p:blipFill>
          <a:blip r:embed="rId7">
            <a:clrChange>
              <a:clrFrom>
                <a:srgbClr val="FFFFFF"/>
              </a:clrFrom>
              <a:clrTo>
                <a:srgbClr val="FFFFFF">
                  <a:alpha val="0"/>
                </a:srgbClr>
              </a:clrTo>
            </a:clrChange>
          </a:blip>
          <a:stretch>
            <a:fillRect/>
          </a:stretch>
        </p:blipFill>
        <p:spPr>
          <a:xfrm>
            <a:off x="8119100" y="2671268"/>
            <a:ext cx="1009650" cy="2076450"/>
          </a:xfrm>
          <a:prstGeom prst="rect">
            <a:avLst/>
          </a:prstGeom>
        </p:spPr>
      </p:pic>
      <p:sp>
        <p:nvSpPr>
          <p:cNvPr id="29" name="Rounded Rectangular Callout 28"/>
          <p:cNvSpPr/>
          <p:nvPr/>
        </p:nvSpPr>
        <p:spPr>
          <a:xfrm>
            <a:off x="2962735" y="2031063"/>
            <a:ext cx="1635171" cy="712073"/>
          </a:xfrm>
          <a:prstGeom prst="wedgeRoundRectCallout">
            <a:avLst>
              <a:gd name="adj1" fmla="val 2307"/>
              <a:gd name="adj2" fmla="val 7025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Tomato</a:t>
            </a:r>
            <a:endParaRPr lang="th-TH" dirty="0"/>
          </a:p>
          <a:p>
            <a:pPr algn="ctr"/>
            <a:r>
              <a:rPr lang="en-US" dirty="0"/>
              <a:t>6 seconds</a:t>
            </a:r>
          </a:p>
        </p:txBody>
      </p:sp>
      <p:sp>
        <p:nvSpPr>
          <p:cNvPr id="30" name="Rounded Rectangular Callout 29"/>
          <p:cNvSpPr/>
          <p:nvPr/>
        </p:nvSpPr>
        <p:spPr>
          <a:xfrm>
            <a:off x="4602253" y="2031063"/>
            <a:ext cx="1635171" cy="712073"/>
          </a:xfrm>
          <a:prstGeom prst="wedgeRoundRectCallout">
            <a:avLst>
              <a:gd name="adj1" fmla="val 2307"/>
              <a:gd name="adj2" fmla="val 70259"/>
              <a:gd name="adj3" fmla="val 16667"/>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Beef Patty</a:t>
            </a:r>
          </a:p>
          <a:p>
            <a:pPr algn="ctr"/>
            <a:r>
              <a:rPr lang="en-US" dirty="0"/>
              <a:t>15 seconds</a:t>
            </a:r>
          </a:p>
        </p:txBody>
      </p:sp>
      <p:sp>
        <p:nvSpPr>
          <p:cNvPr id="31" name="Rounded Rectangular Callout 30"/>
          <p:cNvSpPr/>
          <p:nvPr/>
        </p:nvSpPr>
        <p:spPr>
          <a:xfrm>
            <a:off x="6258559" y="2021095"/>
            <a:ext cx="1635171" cy="712073"/>
          </a:xfrm>
          <a:prstGeom prst="wedgeRoundRectCallout">
            <a:avLst>
              <a:gd name="adj1" fmla="val 2307"/>
              <a:gd name="adj2" fmla="val 7025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Lettuce</a:t>
            </a:r>
          </a:p>
          <a:p>
            <a:pPr algn="ctr"/>
            <a:r>
              <a:rPr lang="en-US" dirty="0"/>
              <a:t>5 seconds</a:t>
            </a:r>
          </a:p>
        </p:txBody>
      </p:sp>
      <p:sp>
        <p:nvSpPr>
          <p:cNvPr id="32" name="Rounded Rectangular Callout 31"/>
          <p:cNvSpPr/>
          <p:nvPr/>
        </p:nvSpPr>
        <p:spPr>
          <a:xfrm>
            <a:off x="7967229" y="1975442"/>
            <a:ext cx="1635171" cy="712073"/>
          </a:xfrm>
          <a:prstGeom prst="wedgeRoundRectCallout">
            <a:avLst>
              <a:gd name="adj1" fmla="val 7156"/>
              <a:gd name="adj2" fmla="val 68296"/>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Top bun</a:t>
            </a:r>
          </a:p>
          <a:p>
            <a:pPr algn="ctr"/>
            <a:r>
              <a:rPr lang="en-US" dirty="0"/>
              <a:t>3 seconds</a:t>
            </a:r>
          </a:p>
        </p:txBody>
      </p:sp>
    </p:spTree>
    <p:extLst>
      <p:ext uri="{BB962C8B-B14F-4D97-AF65-F5344CB8AC3E}">
        <p14:creationId xmlns:p14="http://schemas.microsoft.com/office/powerpoint/2010/main" val="1720999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par>
                                <p:cTn id="84" presetID="10" presetClass="entr" presetSubtype="0"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par>
                                <p:cTn id="90" presetID="10" presetClass="entr" presetSubtype="0"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7" grpId="0"/>
      <p:bldP spid="45" grpId="0"/>
      <p:bldP spid="29" grpId="0" animBg="1"/>
      <p:bldP spid="30" grpId="0" animBg="1"/>
      <p:bldP spid="31" grpId="0" animBg="1"/>
      <p:bldP spid="3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876333" y="4936923"/>
            <a:ext cx="1207397"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9" name="Rectangle 68"/>
          <p:cNvSpPr/>
          <p:nvPr/>
        </p:nvSpPr>
        <p:spPr>
          <a:xfrm>
            <a:off x="4241659" y="4936923"/>
            <a:ext cx="1207397"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0" name="Rectangle 69"/>
          <p:cNvSpPr/>
          <p:nvPr/>
        </p:nvSpPr>
        <p:spPr>
          <a:xfrm>
            <a:off x="6525774" y="4936923"/>
            <a:ext cx="1027627"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1" name="Rectangle 70"/>
          <p:cNvSpPr/>
          <p:nvPr/>
        </p:nvSpPr>
        <p:spPr>
          <a:xfrm>
            <a:off x="8556890" y="4936923"/>
            <a:ext cx="876188"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Burger production - Push</a:t>
            </a:r>
            <a:endParaRPr lang="en-US" dirty="0"/>
          </a:p>
        </p:txBody>
      </p:sp>
      <p:pic>
        <p:nvPicPr>
          <p:cNvPr id="49" name="Picture 48"/>
          <p:cNvPicPr>
            <a:picLocks noChangeAspect="1"/>
          </p:cNvPicPr>
          <p:nvPr/>
        </p:nvPicPr>
        <p:blipFill rotWithShape="1">
          <a:blip r:embed="rId3">
            <a:clrChange>
              <a:clrFrom>
                <a:srgbClr val="FFFFFF"/>
              </a:clrFrom>
              <a:clrTo>
                <a:srgbClr val="FFFFFF">
                  <a:alpha val="0"/>
                </a:srgbClr>
              </a:clrTo>
            </a:clrChange>
          </a:blip>
          <a:srcRect t="50000"/>
          <a:stretch/>
        </p:blipFill>
        <p:spPr>
          <a:xfrm>
            <a:off x="5701378" y="5847265"/>
            <a:ext cx="788670" cy="320040"/>
          </a:xfrm>
          <a:prstGeom prst="rect">
            <a:avLst/>
          </a:prstGeom>
        </p:spPr>
      </p:pic>
      <p:pic>
        <p:nvPicPr>
          <p:cNvPr id="50" name="Picture 49"/>
          <p:cNvPicPr>
            <a:picLocks noChangeAspect="1"/>
          </p:cNvPicPr>
          <p:nvPr/>
        </p:nvPicPr>
        <p:blipFill rotWithShape="1">
          <a:blip r:embed="rId3">
            <a:clrChange>
              <a:clrFrom>
                <a:srgbClr val="FFFFFF"/>
              </a:clrFrom>
              <a:clrTo>
                <a:srgbClr val="FFFFFF">
                  <a:alpha val="0"/>
                </a:srgbClr>
              </a:clrTo>
            </a:clrChange>
          </a:blip>
          <a:srcRect t="39242"/>
          <a:stretch/>
        </p:blipFill>
        <p:spPr>
          <a:xfrm>
            <a:off x="7690871" y="5778405"/>
            <a:ext cx="788670" cy="388900"/>
          </a:xfrm>
          <a:prstGeom prst="rect">
            <a:avLst/>
          </a:prstGeom>
        </p:spPr>
      </p:pic>
      <p:pic>
        <p:nvPicPr>
          <p:cNvPr id="51" name="Picture 50"/>
          <p:cNvPicPr>
            <a:picLocks noChangeAspect="1"/>
          </p:cNvPicPr>
          <p:nvPr/>
        </p:nvPicPr>
        <p:blipFill>
          <a:blip r:embed="rId4">
            <a:clrChange>
              <a:clrFrom>
                <a:srgbClr val="FFFFFF"/>
              </a:clrFrom>
              <a:clrTo>
                <a:srgbClr val="FFFFFF">
                  <a:alpha val="0"/>
                </a:srgbClr>
              </a:clrTo>
            </a:clrChange>
          </a:blip>
          <a:stretch>
            <a:fillRect/>
          </a:stretch>
        </p:blipFill>
        <p:spPr>
          <a:xfrm>
            <a:off x="6095713" y="3269851"/>
            <a:ext cx="1241720" cy="1488612"/>
          </a:xfrm>
          <a:prstGeom prst="rect">
            <a:avLst/>
          </a:prstGeom>
        </p:spPr>
      </p:pic>
      <p:pic>
        <p:nvPicPr>
          <p:cNvPr id="52" name="Picture 51"/>
          <p:cNvPicPr>
            <a:picLocks noChangeAspect="1"/>
          </p:cNvPicPr>
          <p:nvPr/>
        </p:nvPicPr>
        <p:blipFill>
          <a:blip r:embed="rId5">
            <a:clrChange>
              <a:clrFrom>
                <a:srgbClr val="FFFFFF"/>
              </a:clrFrom>
              <a:clrTo>
                <a:srgbClr val="FFFFFF">
                  <a:alpha val="0"/>
                </a:srgbClr>
              </a:clrTo>
            </a:clrChange>
          </a:blip>
          <a:stretch>
            <a:fillRect/>
          </a:stretch>
        </p:blipFill>
        <p:spPr>
          <a:xfrm>
            <a:off x="4243012" y="3405582"/>
            <a:ext cx="1169587" cy="1418292"/>
          </a:xfrm>
          <a:prstGeom prst="rect">
            <a:avLst/>
          </a:prstGeom>
        </p:spPr>
      </p:pic>
      <p:pic>
        <p:nvPicPr>
          <p:cNvPr id="53" name="Picture 52"/>
          <p:cNvPicPr>
            <a:picLocks noChangeAspect="1"/>
          </p:cNvPicPr>
          <p:nvPr/>
        </p:nvPicPr>
        <p:blipFill>
          <a:blip r:embed="rId6">
            <a:clrChange>
              <a:clrFrom>
                <a:srgbClr val="FFFFFF"/>
              </a:clrFrom>
              <a:clrTo>
                <a:srgbClr val="FFFFFF">
                  <a:alpha val="0"/>
                </a:srgbClr>
              </a:clrTo>
            </a:clrChange>
          </a:blip>
          <a:stretch>
            <a:fillRect/>
          </a:stretch>
        </p:blipFill>
        <p:spPr>
          <a:xfrm>
            <a:off x="2447807" y="3383029"/>
            <a:ext cx="584035" cy="1331056"/>
          </a:xfrm>
          <a:prstGeom prst="rect">
            <a:avLst/>
          </a:prstGeom>
        </p:spPr>
      </p:pic>
      <p:pic>
        <p:nvPicPr>
          <p:cNvPr id="54" name="Picture 53"/>
          <p:cNvPicPr>
            <a:picLocks noChangeAspect="1"/>
          </p:cNvPicPr>
          <p:nvPr/>
        </p:nvPicPr>
        <p:blipFill>
          <a:blip r:embed="rId7">
            <a:clrChange>
              <a:clrFrom>
                <a:srgbClr val="FFFFFF"/>
              </a:clrFrom>
              <a:clrTo>
                <a:srgbClr val="FFFFFF">
                  <a:alpha val="0"/>
                </a:srgbClr>
              </a:clrTo>
            </a:clrChange>
          </a:blip>
          <a:stretch>
            <a:fillRect/>
          </a:stretch>
        </p:blipFill>
        <p:spPr>
          <a:xfrm>
            <a:off x="8326401" y="3098510"/>
            <a:ext cx="769721" cy="1583012"/>
          </a:xfrm>
          <a:prstGeom prst="rect">
            <a:avLst/>
          </a:prstGeom>
        </p:spPr>
      </p:pic>
      <p:sp>
        <p:nvSpPr>
          <p:cNvPr id="55" name="Rounded Rectangular Callout 54"/>
          <p:cNvSpPr/>
          <p:nvPr/>
        </p:nvSpPr>
        <p:spPr>
          <a:xfrm>
            <a:off x="1836631" y="2429163"/>
            <a:ext cx="1286540" cy="712073"/>
          </a:xfrm>
          <a:prstGeom prst="wedgeRoundRectCallout">
            <a:avLst>
              <a:gd name="adj1" fmla="val 11445"/>
              <a:gd name="adj2" fmla="val 7392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EMprint" panose="020B0503020204020204" pitchFamily="34" charset="0"/>
              </a:rPr>
              <a:t>Tomato</a:t>
            </a:r>
            <a:endParaRPr lang="th-TH" dirty="0">
              <a:latin typeface="EMprint" panose="020B0503020204020204" pitchFamily="34" charset="0"/>
            </a:endParaRPr>
          </a:p>
          <a:p>
            <a:pPr algn="ctr"/>
            <a:r>
              <a:rPr lang="en-US" dirty="0">
                <a:latin typeface="EMprint" panose="020B0503020204020204" pitchFamily="34" charset="0"/>
              </a:rPr>
              <a:t>6 seconds</a:t>
            </a:r>
          </a:p>
        </p:txBody>
      </p:sp>
      <p:sp>
        <p:nvSpPr>
          <p:cNvPr id="56" name="Rounded Rectangular Callout 55"/>
          <p:cNvSpPr/>
          <p:nvPr/>
        </p:nvSpPr>
        <p:spPr>
          <a:xfrm>
            <a:off x="3974379" y="2410735"/>
            <a:ext cx="1411452" cy="712073"/>
          </a:xfrm>
          <a:prstGeom prst="wedgeRoundRectCallout">
            <a:avLst>
              <a:gd name="adj1" fmla="val 2307"/>
              <a:gd name="adj2" fmla="val 70259"/>
              <a:gd name="adj3" fmla="val 16667"/>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EMprint" panose="020B0503020204020204" pitchFamily="34" charset="0"/>
              </a:rPr>
              <a:t>Beef Patty</a:t>
            </a:r>
          </a:p>
          <a:p>
            <a:pPr algn="ctr"/>
            <a:r>
              <a:rPr lang="en-US" dirty="0">
                <a:latin typeface="EMprint" panose="020B0503020204020204" pitchFamily="34" charset="0"/>
              </a:rPr>
              <a:t>15 seconds</a:t>
            </a:r>
          </a:p>
        </p:txBody>
      </p:sp>
      <p:sp>
        <p:nvSpPr>
          <p:cNvPr id="57" name="Rounded Rectangular Callout 56"/>
          <p:cNvSpPr/>
          <p:nvPr/>
        </p:nvSpPr>
        <p:spPr>
          <a:xfrm>
            <a:off x="5910994" y="2392818"/>
            <a:ext cx="1635171" cy="712073"/>
          </a:xfrm>
          <a:prstGeom prst="wedgeRoundRectCallout">
            <a:avLst>
              <a:gd name="adj1" fmla="val 2307"/>
              <a:gd name="adj2" fmla="val 7025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EMprint" panose="020B0503020204020204" pitchFamily="34" charset="0"/>
              </a:rPr>
              <a:t>Lettuce</a:t>
            </a:r>
          </a:p>
          <a:p>
            <a:pPr algn="ctr"/>
            <a:r>
              <a:rPr lang="en-US" dirty="0">
                <a:latin typeface="EMprint" panose="020B0503020204020204" pitchFamily="34" charset="0"/>
              </a:rPr>
              <a:t>5 seconds</a:t>
            </a:r>
          </a:p>
        </p:txBody>
      </p:sp>
      <p:sp>
        <p:nvSpPr>
          <p:cNvPr id="58" name="Rounded Rectangular Callout 57"/>
          <p:cNvSpPr/>
          <p:nvPr/>
        </p:nvSpPr>
        <p:spPr>
          <a:xfrm>
            <a:off x="7756892" y="2358699"/>
            <a:ext cx="1635171" cy="712073"/>
          </a:xfrm>
          <a:prstGeom prst="wedgeRoundRectCallout">
            <a:avLst>
              <a:gd name="adj1" fmla="val -3899"/>
              <a:gd name="adj2" fmla="val 6531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EMprint" panose="020B0503020204020204" pitchFamily="34" charset="0"/>
              </a:rPr>
              <a:t>Top bun</a:t>
            </a:r>
          </a:p>
          <a:p>
            <a:pPr algn="ctr"/>
            <a:r>
              <a:rPr lang="en-US" dirty="0">
                <a:latin typeface="EMprint" panose="020B0503020204020204" pitchFamily="34" charset="0"/>
              </a:rPr>
              <a:t>3 seconds</a:t>
            </a:r>
          </a:p>
        </p:txBody>
      </p:sp>
      <p:pic>
        <p:nvPicPr>
          <p:cNvPr id="15" name="Picture 14"/>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8929" r="89286"/>
                    </a14:imgEffect>
                  </a14:imgLayer>
                </a14:imgProps>
              </a:ext>
            </a:extLst>
          </a:blip>
          <a:srcRect l="1" t="1" r="-757" b="-63488"/>
          <a:stretch/>
        </p:blipFill>
        <p:spPr>
          <a:xfrm>
            <a:off x="9433079" y="300430"/>
            <a:ext cx="445099" cy="1444427"/>
          </a:xfrm>
          <a:prstGeom prst="rect">
            <a:avLst/>
          </a:prstGeom>
        </p:spPr>
      </p:pic>
      <p:pic>
        <p:nvPicPr>
          <p:cNvPr id="32" name="Picture 31"/>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5976967"/>
            <a:ext cx="788670" cy="189003"/>
          </a:xfrm>
          <a:prstGeom prst="rect">
            <a:avLst/>
          </a:prstGeom>
        </p:spPr>
      </p:pic>
      <p:pic>
        <p:nvPicPr>
          <p:cNvPr id="33" name="Picture 32"/>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5674608"/>
            <a:ext cx="788670" cy="189003"/>
          </a:xfrm>
          <a:prstGeom prst="rect">
            <a:avLst/>
          </a:prstGeom>
        </p:spPr>
      </p:pic>
      <p:pic>
        <p:nvPicPr>
          <p:cNvPr id="34" name="Picture 33"/>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5372249"/>
            <a:ext cx="788670" cy="189003"/>
          </a:xfrm>
          <a:prstGeom prst="rect">
            <a:avLst/>
          </a:prstGeom>
        </p:spPr>
      </p:pic>
      <p:pic>
        <p:nvPicPr>
          <p:cNvPr id="35" name="Picture 34"/>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5069890"/>
            <a:ext cx="788670" cy="189003"/>
          </a:xfrm>
          <a:prstGeom prst="rect">
            <a:avLst/>
          </a:prstGeom>
        </p:spPr>
      </p:pic>
      <p:pic>
        <p:nvPicPr>
          <p:cNvPr id="39" name="Picture 38"/>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4767531"/>
            <a:ext cx="788670" cy="189003"/>
          </a:xfrm>
          <a:prstGeom prst="rect">
            <a:avLst/>
          </a:prstGeom>
        </p:spPr>
      </p:pic>
      <p:pic>
        <p:nvPicPr>
          <p:cNvPr id="40" name="Picture 39"/>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4465172"/>
            <a:ext cx="788670" cy="189003"/>
          </a:xfrm>
          <a:prstGeom prst="rect">
            <a:avLst/>
          </a:prstGeom>
        </p:spPr>
      </p:pic>
      <p:pic>
        <p:nvPicPr>
          <p:cNvPr id="41" name="Picture 40"/>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4162813"/>
            <a:ext cx="788670" cy="189003"/>
          </a:xfrm>
          <a:prstGeom prst="rect">
            <a:avLst/>
          </a:prstGeom>
        </p:spPr>
      </p:pic>
      <p:pic>
        <p:nvPicPr>
          <p:cNvPr id="42" name="Picture 41"/>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3860454"/>
            <a:ext cx="788670" cy="189003"/>
          </a:xfrm>
          <a:prstGeom prst="rect">
            <a:avLst/>
          </a:prstGeom>
        </p:spPr>
      </p:pic>
      <p:pic>
        <p:nvPicPr>
          <p:cNvPr id="59" name="Picture 58"/>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3558095"/>
            <a:ext cx="788670" cy="189003"/>
          </a:xfrm>
          <a:prstGeom prst="rect">
            <a:avLst/>
          </a:prstGeom>
        </p:spPr>
      </p:pic>
      <p:pic>
        <p:nvPicPr>
          <p:cNvPr id="60" name="Picture 59"/>
          <p:cNvPicPr>
            <a:picLocks noChangeAspect="1"/>
          </p:cNvPicPr>
          <p:nvPr/>
        </p:nvPicPr>
        <p:blipFill rotWithShape="1">
          <a:blip r:embed="rId3">
            <a:clrChange>
              <a:clrFrom>
                <a:srgbClr val="FFFFFF"/>
              </a:clrFrom>
              <a:clrTo>
                <a:srgbClr val="FFFFFF">
                  <a:alpha val="0"/>
                </a:srgbClr>
              </a:clrTo>
            </a:clrChange>
          </a:blip>
          <a:srcRect t="50000"/>
          <a:stretch/>
        </p:blipFill>
        <p:spPr>
          <a:xfrm>
            <a:off x="5701378" y="5446532"/>
            <a:ext cx="788670" cy="320040"/>
          </a:xfrm>
          <a:prstGeom prst="rect">
            <a:avLst/>
          </a:prstGeom>
        </p:spPr>
      </p:pic>
      <p:pic>
        <p:nvPicPr>
          <p:cNvPr id="61" name="Picture 60"/>
          <p:cNvPicPr>
            <a:picLocks noChangeAspect="1"/>
          </p:cNvPicPr>
          <p:nvPr/>
        </p:nvPicPr>
        <p:blipFill rotWithShape="1">
          <a:blip r:embed="rId3">
            <a:clrChange>
              <a:clrFrom>
                <a:srgbClr val="FFFFFF"/>
              </a:clrFrom>
              <a:clrTo>
                <a:srgbClr val="FFFFFF">
                  <a:alpha val="0"/>
                </a:srgbClr>
              </a:clrTo>
            </a:clrChange>
          </a:blip>
          <a:srcRect t="50000"/>
          <a:stretch/>
        </p:blipFill>
        <p:spPr>
          <a:xfrm>
            <a:off x="5674967" y="5034693"/>
            <a:ext cx="788670" cy="320040"/>
          </a:xfrm>
          <a:prstGeom prst="rect">
            <a:avLst/>
          </a:prstGeom>
        </p:spPr>
      </p:pic>
      <p:pic>
        <p:nvPicPr>
          <p:cNvPr id="62" name="Picture 61"/>
          <p:cNvPicPr>
            <a:picLocks noChangeAspect="1"/>
          </p:cNvPicPr>
          <p:nvPr/>
        </p:nvPicPr>
        <p:blipFill rotWithShape="1">
          <a:blip r:embed="rId3">
            <a:clrChange>
              <a:clrFrom>
                <a:srgbClr val="FFFFFF"/>
              </a:clrFrom>
              <a:clrTo>
                <a:srgbClr val="FFFFFF">
                  <a:alpha val="0"/>
                </a:srgbClr>
              </a:clrTo>
            </a:clrChange>
          </a:blip>
          <a:srcRect t="70472"/>
          <a:stretch/>
        </p:blipFill>
        <p:spPr>
          <a:xfrm>
            <a:off x="3328971" y="3271380"/>
            <a:ext cx="788670" cy="189003"/>
          </a:xfrm>
          <a:prstGeom prst="rect">
            <a:avLst/>
          </a:prstGeom>
        </p:spPr>
      </p:pic>
      <p:pic>
        <p:nvPicPr>
          <p:cNvPr id="63" name="Picture 62"/>
          <p:cNvPicPr>
            <a:picLocks noChangeAspect="1"/>
          </p:cNvPicPr>
          <p:nvPr/>
        </p:nvPicPr>
        <p:blipFill rotWithShape="1">
          <a:blip r:embed="rId3">
            <a:clrChange>
              <a:clrFrom>
                <a:srgbClr val="FFFFFF"/>
              </a:clrFrom>
              <a:clrTo>
                <a:srgbClr val="FFFFFF">
                  <a:alpha val="0"/>
                </a:srgbClr>
              </a:clrTo>
            </a:clrChange>
          </a:blip>
          <a:srcRect t="39242"/>
          <a:stretch/>
        </p:blipFill>
        <p:spPr>
          <a:xfrm>
            <a:off x="7690871" y="5361766"/>
            <a:ext cx="788670" cy="388900"/>
          </a:xfrm>
          <a:prstGeom prst="rect">
            <a:avLst/>
          </a:prstGeom>
        </p:spPr>
      </p:pic>
      <p:pic>
        <p:nvPicPr>
          <p:cNvPr id="64" name="Picture 63"/>
          <p:cNvPicPr>
            <a:picLocks noChangeAspect="1"/>
          </p:cNvPicPr>
          <p:nvPr/>
        </p:nvPicPr>
        <p:blipFill rotWithShape="1">
          <a:blip r:embed="rId3">
            <a:clrChange>
              <a:clrFrom>
                <a:srgbClr val="FFFFFF"/>
              </a:clrFrom>
              <a:clrTo>
                <a:srgbClr val="FFFFFF">
                  <a:alpha val="0"/>
                </a:srgbClr>
              </a:clrTo>
            </a:clrChange>
          </a:blip>
          <a:srcRect t="39242"/>
          <a:stretch/>
        </p:blipFill>
        <p:spPr>
          <a:xfrm>
            <a:off x="7690871" y="4936922"/>
            <a:ext cx="788670" cy="388900"/>
          </a:xfrm>
          <a:prstGeom prst="rect">
            <a:avLst/>
          </a:prstGeom>
        </p:spPr>
      </p:pic>
      <p:pic>
        <p:nvPicPr>
          <p:cNvPr id="65" name="Picture 64"/>
          <p:cNvPicPr>
            <a:picLocks noChangeAspect="1"/>
          </p:cNvPicPr>
          <p:nvPr/>
        </p:nvPicPr>
        <p:blipFill>
          <a:blip r:embed="rId3">
            <a:clrChange>
              <a:clrFrom>
                <a:srgbClr val="FFFFFF"/>
              </a:clrFrom>
              <a:clrTo>
                <a:srgbClr val="FFFFFF">
                  <a:alpha val="0"/>
                </a:srgbClr>
              </a:clrTo>
            </a:clrChange>
          </a:blip>
          <a:stretch>
            <a:fillRect/>
          </a:stretch>
        </p:blipFill>
        <p:spPr>
          <a:xfrm>
            <a:off x="9658804" y="4279503"/>
            <a:ext cx="781978" cy="634649"/>
          </a:xfrm>
          <a:prstGeom prst="rect">
            <a:avLst/>
          </a:prstGeom>
        </p:spPr>
      </p:pic>
      <p:pic>
        <p:nvPicPr>
          <p:cNvPr id="66" name="Picture 65"/>
          <p:cNvPicPr>
            <a:picLocks noChangeAspect="1"/>
          </p:cNvPicPr>
          <p:nvPr/>
        </p:nvPicPr>
        <p:blipFill>
          <a:blip r:embed="rId3">
            <a:clrChange>
              <a:clrFrom>
                <a:srgbClr val="FFFFFF"/>
              </a:clrFrom>
              <a:clrTo>
                <a:srgbClr val="FFFFFF">
                  <a:alpha val="0"/>
                </a:srgbClr>
              </a:clrTo>
            </a:clrChange>
          </a:blip>
          <a:stretch>
            <a:fillRect/>
          </a:stretch>
        </p:blipFill>
        <p:spPr>
          <a:xfrm>
            <a:off x="9661250" y="5531321"/>
            <a:ext cx="781978" cy="634649"/>
          </a:xfrm>
          <a:prstGeom prst="rect">
            <a:avLst/>
          </a:prstGeom>
        </p:spPr>
      </p:pic>
      <p:pic>
        <p:nvPicPr>
          <p:cNvPr id="36" name="Picture 35"/>
          <p:cNvPicPr>
            <a:picLocks noChangeAspect="1"/>
          </p:cNvPicPr>
          <p:nvPr/>
        </p:nvPicPr>
        <p:blipFill>
          <a:blip r:embed="rId10">
            <a:clrChange>
              <a:clrFrom>
                <a:srgbClr val="FFFFFF"/>
              </a:clrFrom>
              <a:clrTo>
                <a:srgbClr val="FFFFFF">
                  <a:alpha val="0"/>
                </a:srgbClr>
              </a:clrTo>
            </a:clrChange>
          </a:blip>
          <a:stretch>
            <a:fillRect/>
          </a:stretch>
        </p:blipFill>
        <p:spPr>
          <a:xfrm>
            <a:off x="8641215" y="36268"/>
            <a:ext cx="2028825" cy="2047875"/>
          </a:xfrm>
          <a:prstGeom prst="rect">
            <a:avLst/>
          </a:prstGeom>
        </p:spPr>
      </p:pic>
      <p:cxnSp>
        <p:nvCxnSpPr>
          <p:cNvPr id="38" name="Straight Connector 37"/>
          <p:cNvCxnSpPr/>
          <p:nvPr/>
        </p:nvCxnSpPr>
        <p:spPr>
          <a:xfrm>
            <a:off x="5571478" y="1700036"/>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3213480" y="1700036"/>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7655145" y="1700036"/>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9502929" y="1638388"/>
            <a:ext cx="0" cy="4633133"/>
          </a:xfrm>
          <a:prstGeom prst="line">
            <a:avLst/>
          </a:prstGeom>
        </p:spPr>
        <p:style>
          <a:lnRef idx="2">
            <a:schemeClr val="dk1"/>
          </a:lnRef>
          <a:fillRef idx="0">
            <a:schemeClr val="dk1"/>
          </a:fillRef>
          <a:effectRef idx="1">
            <a:schemeClr val="dk1"/>
          </a:effectRef>
          <a:fontRef idx="minor">
            <a:schemeClr val="tx1"/>
          </a:fontRef>
        </p:style>
      </p:cxnSp>
      <p:sp>
        <p:nvSpPr>
          <p:cNvPr id="4" name="Oval Callout 3"/>
          <p:cNvSpPr/>
          <p:nvPr/>
        </p:nvSpPr>
        <p:spPr>
          <a:xfrm>
            <a:off x="9825065" y="4889408"/>
            <a:ext cx="765544" cy="709575"/>
          </a:xfrm>
          <a:prstGeom prst="wedgeEllipseCallout">
            <a:avLst>
              <a:gd name="adj1" fmla="val -42659"/>
              <a:gd name="adj2" fmla="val 650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37" name="Oval Callout 36"/>
          <p:cNvSpPr/>
          <p:nvPr/>
        </p:nvSpPr>
        <p:spPr>
          <a:xfrm>
            <a:off x="9878177" y="3578375"/>
            <a:ext cx="765544" cy="709575"/>
          </a:xfrm>
          <a:prstGeom prst="wedgeEllipseCallout">
            <a:avLst>
              <a:gd name="adj1" fmla="val -40953"/>
              <a:gd name="adj2" fmla="val 66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44</a:t>
            </a:r>
          </a:p>
        </p:txBody>
      </p:sp>
      <p:pic>
        <p:nvPicPr>
          <p:cNvPr id="67" name="Picture 66"/>
          <p:cNvPicPr>
            <a:picLocks noChangeAspect="1"/>
          </p:cNvPicPr>
          <p:nvPr/>
        </p:nvPicPr>
        <p:blipFill>
          <a:blip r:embed="rId3">
            <a:clrChange>
              <a:clrFrom>
                <a:srgbClr val="FFFFFF"/>
              </a:clrFrom>
              <a:clrTo>
                <a:srgbClr val="FFFFFF">
                  <a:alpha val="0"/>
                </a:srgbClr>
              </a:clrTo>
            </a:clrChange>
          </a:blip>
          <a:stretch>
            <a:fillRect/>
          </a:stretch>
        </p:blipFill>
        <p:spPr>
          <a:xfrm>
            <a:off x="9658655" y="3070772"/>
            <a:ext cx="781978" cy="634649"/>
          </a:xfrm>
          <a:prstGeom prst="rect">
            <a:avLst/>
          </a:prstGeom>
        </p:spPr>
      </p:pic>
      <p:sp>
        <p:nvSpPr>
          <p:cNvPr id="68" name="Oval Callout 67"/>
          <p:cNvSpPr/>
          <p:nvPr/>
        </p:nvSpPr>
        <p:spPr>
          <a:xfrm>
            <a:off x="9825065" y="2387456"/>
            <a:ext cx="765544" cy="709575"/>
          </a:xfrm>
          <a:prstGeom prst="wedgeEllipseCallout">
            <a:avLst>
              <a:gd name="adj1" fmla="val -35834"/>
              <a:gd name="adj2" fmla="val 650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59</a:t>
            </a:r>
          </a:p>
        </p:txBody>
      </p:sp>
      <p:pic>
        <p:nvPicPr>
          <p:cNvPr id="72" name="Picture 71"/>
          <p:cNvPicPr>
            <a:picLocks noChangeAspect="1"/>
          </p:cNvPicPr>
          <p:nvPr/>
        </p:nvPicPr>
        <p:blipFill rotWithShape="1">
          <a:blip r:embed="rId3">
            <a:clrChange>
              <a:clrFrom>
                <a:srgbClr val="FFFFFF"/>
              </a:clrFrom>
              <a:clrTo>
                <a:srgbClr val="FFFFFF">
                  <a:alpha val="0"/>
                </a:srgbClr>
              </a:clrTo>
            </a:clrChange>
          </a:blip>
          <a:srcRect t="79400"/>
          <a:stretch/>
        </p:blipFill>
        <p:spPr>
          <a:xfrm>
            <a:off x="2128104" y="5325823"/>
            <a:ext cx="788670" cy="131857"/>
          </a:xfrm>
          <a:prstGeom prst="rect">
            <a:avLst/>
          </a:prstGeom>
        </p:spPr>
      </p:pic>
      <p:pic>
        <p:nvPicPr>
          <p:cNvPr id="73" name="Picture 72"/>
          <p:cNvPicPr>
            <a:picLocks noChangeAspect="1"/>
          </p:cNvPicPr>
          <p:nvPr/>
        </p:nvPicPr>
        <p:blipFill rotWithShape="1">
          <a:blip r:embed="rId3">
            <a:clrChange>
              <a:clrFrom>
                <a:srgbClr val="FFFFFF"/>
              </a:clrFrom>
              <a:clrTo>
                <a:srgbClr val="FFFFFF">
                  <a:alpha val="0"/>
                </a:srgbClr>
              </a:clrTo>
            </a:clrChange>
          </a:blip>
          <a:srcRect t="70472"/>
          <a:stretch/>
        </p:blipFill>
        <p:spPr>
          <a:xfrm>
            <a:off x="4453288" y="5313333"/>
            <a:ext cx="788670" cy="189003"/>
          </a:xfrm>
          <a:prstGeom prst="rect">
            <a:avLst/>
          </a:prstGeom>
        </p:spPr>
      </p:pic>
      <p:pic>
        <p:nvPicPr>
          <p:cNvPr id="76" name="Picture 75"/>
          <p:cNvPicPr>
            <a:picLocks noChangeAspect="1"/>
          </p:cNvPicPr>
          <p:nvPr/>
        </p:nvPicPr>
        <p:blipFill rotWithShape="1">
          <a:blip r:embed="rId3">
            <a:clrChange>
              <a:clrFrom>
                <a:srgbClr val="FFFFFF"/>
              </a:clrFrom>
              <a:clrTo>
                <a:srgbClr val="FFFFFF">
                  <a:alpha val="0"/>
                </a:srgbClr>
              </a:clrTo>
            </a:clrChange>
          </a:blip>
          <a:srcRect t="50000"/>
          <a:stretch/>
        </p:blipFill>
        <p:spPr>
          <a:xfrm>
            <a:off x="6655672" y="5182295"/>
            <a:ext cx="788670" cy="320040"/>
          </a:xfrm>
          <a:prstGeom prst="rect">
            <a:avLst/>
          </a:prstGeom>
        </p:spPr>
      </p:pic>
      <p:pic>
        <p:nvPicPr>
          <p:cNvPr id="77" name="Picture 76"/>
          <p:cNvPicPr>
            <a:picLocks noChangeAspect="1"/>
          </p:cNvPicPr>
          <p:nvPr/>
        </p:nvPicPr>
        <p:blipFill rotWithShape="1">
          <a:blip r:embed="rId3">
            <a:clrChange>
              <a:clrFrom>
                <a:srgbClr val="FFFFFF"/>
              </a:clrFrom>
              <a:clrTo>
                <a:srgbClr val="FFFFFF">
                  <a:alpha val="0"/>
                </a:srgbClr>
              </a:clrTo>
            </a:clrChange>
          </a:blip>
          <a:srcRect t="39242"/>
          <a:stretch/>
        </p:blipFill>
        <p:spPr>
          <a:xfrm>
            <a:off x="8603392" y="5125925"/>
            <a:ext cx="788670" cy="388900"/>
          </a:xfrm>
          <a:prstGeom prst="rect">
            <a:avLst/>
          </a:prstGeom>
        </p:spPr>
      </p:pic>
    </p:spTree>
    <p:extLst>
      <p:ext uri="{BB962C8B-B14F-4D97-AF65-F5344CB8AC3E}">
        <p14:creationId xmlns:p14="http://schemas.microsoft.com/office/powerpoint/2010/main" val="108044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40000" fill="hold"/>
                                        <p:tgtEl>
                                          <p:spTgt spid="15"/>
                                        </p:tgtEl>
                                        <p:attrNameLst>
                                          <p:attrName>r</p:attrName>
                                        </p:attrNameLst>
                                      </p:cBhvr>
                                    </p:animRot>
                                  </p:childTnLst>
                                </p:cTn>
                              </p:par>
                              <p:par>
                                <p:cTn id="7" presetID="42"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animEffect transition="in" filter="fade">
                                      <p:cBhvr>
                                        <p:cTn id="9" dur="500"/>
                                        <p:tgtEl>
                                          <p:spTgt spid="72"/>
                                        </p:tgtEl>
                                      </p:cBhvr>
                                    </p:animEffect>
                                    <p:anim calcmode="lin" valueType="num">
                                      <p:cBhvr>
                                        <p:cTn id="10" dur="500" fill="hold"/>
                                        <p:tgtEl>
                                          <p:spTgt spid="72"/>
                                        </p:tgtEl>
                                        <p:attrNameLst>
                                          <p:attrName>ppt_x</p:attrName>
                                        </p:attrNameLst>
                                      </p:cBhvr>
                                      <p:tavLst>
                                        <p:tav tm="0">
                                          <p:val>
                                            <p:strVal val="#ppt_x"/>
                                          </p:val>
                                        </p:tav>
                                        <p:tav tm="100000">
                                          <p:val>
                                            <p:strVal val="#ppt_x"/>
                                          </p:val>
                                        </p:tav>
                                      </p:tavLst>
                                    </p:anim>
                                    <p:anim calcmode="lin" valueType="num">
                                      <p:cBhvr>
                                        <p:cTn id="11" dur="500" fill="hold"/>
                                        <p:tgtEl>
                                          <p:spTgt spid="72"/>
                                        </p:tgtEl>
                                        <p:attrNameLst>
                                          <p:attrName>ppt_y</p:attrName>
                                        </p:attrNameLst>
                                      </p:cBhvr>
                                      <p:tavLst>
                                        <p:tav tm="0">
                                          <p:val>
                                            <p:strVal val="#ppt_y+.1"/>
                                          </p:val>
                                        </p:tav>
                                        <p:tav tm="100000">
                                          <p:val>
                                            <p:strVal val="#ppt_y"/>
                                          </p:val>
                                        </p:tav>
                                      </p:tavLst>
                                    </p:anim>
                                  </p:childTnLst>
                                </p:cTn>
                              </p:par>
                              <p:par>
                                <p:cTn id="12" presetID="42" presetClass="exit" presetSubtype="0" fill="hold" nodeType="withEffect">
                                  <p:stCondLst>
                                    <p:cond delay="4000"/>
                                  </p:stCondLst>
                                  <p:childTnLst>
                                    <p:animEffect transition="out" filter="fade">
                                      <p:cBhvr>
                                        <p:cTn id="13" dur="500"/>
                                        <p:tgtEl>
                                          <p:spTgt spid="72"/>
                                        </p:tgtEl>
                                      </p:cBhvr>
                                    </p:animEffect>
                                    <p:anim calcmode="lin" valueType="num">
                                      <p:cBhvr>
                                        <p:cTn id="14" dur="500"/>
                                        <p:tgtEl>
                                          <p:spTgt spid="72"/>
                                        </p:tgtEl>
                                        <p:attrNameLst>
                                          <p:attrName>ppt_x</p:attrName>
                                        </p:attrNameLst>
                                      </p:cBhvr>
                                      <p:tavLst>
                                        <p:tav tm="0">
                                          <p:val>
                                            <p:strVal val="ppt_x"/>
                                          </p:val>
                                        </p:tav>
                                        <p:tav tm="100000">
                                          <p:val>
                                            <p:strVal val="ppt_x"/>
                                          </p:val>
                                        </p:tav>
                                      </p:tavLst>
                                    </p:anim>
                                    <p:anim calcmode="lin" valueType="num">
                                      <p:cBhvr>
                                        <p:cTn id="15" dur="500"/>
                                        <p:tgtEl>
                                          <p:spTgt spid="72"/>
                                        </p:tgtEl>
                                        <p:attrNameLst>
                                          <p:attrName>ppt_y</p:attrName>
                                        </p:attrNameLst>
                                      </p:cBhvr>
                                      <p:tavLst>
                                        <p:tav tm="0">
                                          <p:val>
                                            <p:strVal val="ppt_y"/>
                                          </p:val>
                                        </p:tav>
                                        <p:tav tm="100000">
                                          <p:val>
                                            <p:strVal val="ppt_y+.1"/>
                                          </p:val>
                                        </p:tav>
                                      </p:tavLst>
                                    </p:anim>
                                    <p:set>
                                      <p:cBhvr>
                                        <p:cTn id="16" dur="1" fill="hold">
                                          <p:stCondLst>
                                            <p:cond delay="499"/>
                                          </p:stCondLst>
                                        </p:cTn>
                                        <p:tgtEl>
                                          <p:spTgt spid="72"/>
                                        </p:tgtEl>
                                        <p:attrNameLst>
                                          <p:attrName>style.visibility</p:attrName>
                                        </p:attrNameLst>
                                      </p:cBhvr>
                                      <p:to>
                                        <p:strVal val="hidden"/>
                                      </p:to>
                                    </p:set>
                                  </p:childTnLst>
                                </p:cTn>
                              </p:par>
                              <p:par>
                                <p:cTn id="17" presetID="42" presetClass="entr" presetSubtype="0" fill="hold" nodeType="withEffect">
                                  <p:stCondLst>
                                    <p:cond delay="4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anim calcmode="lin" valueType="num">
                                      <p:cBhvr>
                                        <p:cTn id="20" dur="500" fill="hold"/>
                                        <p:tgtEl>
                                          <p:spTgt spid="32"/>
                                        </p:tgtEl>
                                        <p:attrNameLst>
                                          <p:attrName>ppt_x</p:attrName>
                                        </p:attrNameLst>
                                      </p:cBhvr>
                                      <p:tavLst>
                                        <p:tav tm="0">
                                          <p:val>
                                            <p:strVal val="#ppt_x"/>
                                          </p:val>
                                        </p:tav>
                                        <p:tav tm="100000">
                                          <p:val>
                                            <p:strVal val="#ppt_x"/>
                                          </p:val>
                                        </p:tav>
                                      </p:tavLst>
                                    </p:anim>
                                    <p:anim calcmode="lin" valueType="num">
                                      <p:cBhvr>
                                        <p:cTn id="21" dur="50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80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anim calcmode="lin" valueType="num">
                                      <p:cBhvr>
                                        <p:cTn id="25" dur="500" fill="hold"/>
                                        <p:tgtEl>
                                          <p:spTgt spid="33"/>
                                        </p:tgtEl>
                                        <p:attrNameLst>
                                          <p:attrName>ppt_x</p:attrName>
                                        </p:attrNameLst>
                                      </p:cBhvr>
                                      <p:tavLst>
                                        <p:tav tm="0">
                                          <p:val>
                                            <p:strVal val="#ppt_x"/>
                                          </p:val>
                                        </p:tav>
                                        <p:tav tm="100000">
                                          <p:val>
                                            <p:strVal val="#ppt_x"/>
                                          </p:val>
                                        </p:tav>
                                      </p:tavLst>
                                    </p:anim>
                                    <p:anim calcmode="lin" valueType="num">
                                      <p:cBhvr>
                                        <p:cTn id="26" dur="50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20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anim calcmode="lin" valueType="num">
                                      <p:cBhvr>
                                        <p:cTn id="30" dur="500" fill="hold"/>
                                        <p:tgtEl>
                                          <p:spTgt spid="34"/>
                                        </p:tgtEl>
                                        <p:attrNameLst>
                                          <p:attrName>ppt_x</p:attrName>
                                        </p:attrNameLst>
                                      </p:cBhvr>
                                      <p:tavLst>
                                        <p:tav tm="0">
                                          <p:val>
                                            <p:strVal val="#ppt_x"/>
                                          </p:val>
                                        </p:tav>
                                        <p:tav tm="100000">
                                          <p:val>
                                            <p:strVal val="#ppt_x"/>
                                          </p:val>
                                        </p:tav>
                                      </p:tavLst>
                                    </p:anim>
                                    <p:anim calcmode="lin" valueType="num">
                                      <p:cBhvr>
                                        <p:cTn id="31" dur="5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160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anim calcmode="lin" valueType="num">
                                      <p:cBhvr>
                                        <p:cTn id="35" dur="500" fill="hold"/>
                                        <p:tgtEl>
                                          <p:spTgt spid="35"/>
                                        </p:tgtEl>
                                        <p:attrNameLst>
                                          <p:attrName>ppt_x</p:attrName>
                                        </p:attrNameLst>
                                      </p:cBhvr>
                                      <p:tavLst>
                                        <p:tav tm="0">
                                          <p:val>
                                            <p:strVal val="#ppt_x"/>
                                          </p:val>
                                        </p:tav>
                                        <p:tav tm="100000">
                                          <p:val>
                                            <p:strVal val="#ppt_x"/>
                                          </p:val>
                                        </p:tav>
                                      </p:tavLst>
                                    </p:anim>
                                    <p:anim calcmode="lin" valueType="num">
                                      <p:cBhvr>
                                        <p:cTn id="36" dur="500" fill="hold"/>
                                        <p:tgtEl>
                                          <p:spTgt spid="3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200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anim calcmode="lin" valueType="num">
                                      <p:cBhvr>
                                        <p:cTn id="40" dur="500" fill="hold"/>
                                        <p:tgtEl>
                                          <p:spTgt spid="39"/>
                                        </p:tgtEl>
                                        <p:attrNameLst>
                                          <p:attrName>ppt_x</p:attrName>
                                        </p:attrNameLst>
                                      </p:cBhvr>
                                      <p:tavLst>
                                        <p:tav tm="0">
                                          <p:val>
                                            <p:strVal val="#ppt_x"/>
                                          </p:val>
                                        </p:tav>
                                        <p:tav tm="100000">
                                          <p:val>
                                            <p:strVal val="#ppt_x"/>
                                          </p:val>
                                        </p:tav>
                                      </p:tavLst>
                                    </p:anim>
                                    <p:anim calcmode="lin" valueType="num">
                                      <p:cBhvr>
                                        <p:cTn id="41" dur="500" fill="hold"/>
                                        <p:tgtEl>
                                          <p:spTgt spid="3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400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anim calcmode="lin" valueType="num">
                                      <p:cBhvr>
                                        <p:cTn id="45" dur="500" fill="hold"/>
                                        <p:tgtEl>
                                          <p:spTgt spid="40"/>
                                        </p:tgtEl>
                                        <p:attrNameLst>
                                          <p:attrName>ppt_x</p:attrName>
                                        </p:attrNameLst>
                                      </p:cBhvr>
                                      <p:tavLst>
                                        <p:tav tm="0">
                                          <p:val>
                                            <p:strVal val="#ppt_x"/>
                                          </p:val>
                                        </p:tav>
                                        <p:tav tm="100000">
                                          <p:val>
                                            <p:strVal val="#ppt_x"/>
                                          </p:val>
                                        </p:tav>
                                      </p:tavLst>
                                    </p:anim>
                                    <p:anim calcmode="lin" valueType="num">
                                      <p:cBhvr>
                                        <p:cTn id="46" dur="500" fill="hold"/>
                                        <p:tgtEl>
                                          <p:spTgt spid="4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800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anim calcmode="lin" valueType="num">
                                      <p:cBhvr>
                                        <p:cTn id="50" dur="500" fill="hold"/>
                                        <p:tgtEl>
                                          <p:spTgt spid="41"/>
                                        </p:tgtEl>
                                        <p:attrNameLst>
                                          <p:attrName>ppt_x</p:attrName>
                                        </p:attrNameLst>
                                      </p:cBhvr>
                                      <p:tavLst>
                                        <p:tav tm="0">
                                          <p:val>
                                            <p:strVal val="#ppt_x"/>
                                          </p:val>
                                        </p:tav>
                                        <p:tav tm="100000">
                                          <p:val>
                                            <p:strVal val="#ppt_x"/>
                                          </p:val>
                                        </p:tav>
                                      </p:tavLst>
                                    </p:anim>
                                    <p:anim calcmode="lin" valueType="num">
                                      <p:cBhvr>
                                        <p:cTn id="51" dur="500" fill="hold"/>
                                        <p:tgtEl>
                                          <p:spTgt spid="4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3200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anim calcmode="lin" valueType="num">
                                      <p:cBhvr>
                                        <p:cTn id="55" dur="500" fill="hold"/>
                                        <p:tgtEl>
                                          <p:spTgt spid="42"/>
                                        </p:tgtEl>
                                        <p:attrNameLst>
                                          <p:attrName>ppt_x</p:attrName>
                                        </p:attrNameLst>
                                      </p:cBhvr>
                                      <p:tavLst>
                                        <p:tav tm="0">
                                          <p:val>
                                            <p:strVal val="#ppt_x"/>
                                          </p:val>
                                        </p:tav>
                                        <p:tav tm="100000">
                                          <p:val>
                                            <p:strVal val="#ppt_x"/>
                                          </p:val>
                                        </p:tav>
                                      </p:tavLst>
                                    </p:anim>
                                    <p:anim calcmode="lin" valueType="num">
                                      <p:cBhvr>
                                        <p:cTn id="56" dur="500" fill="hold"/>
                                        <p:tgtEl>
                                          <p:spTgt spid="42"/>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3600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anim calcmode="lin" valueType="num">
                                      <p:cBhvr>
                                        <p:cTn id="60" dur="500" fill="hold"/>
                                        <p:tgtEl>
                                          <p:spTgt spid="59"/>
                                        </p:tgtEl>
                                        <p:attrNameLst>
                                          <p:attrName>ppt_x</p:attrName>
                                        </p:attrNameLst>
                                      </p:cBhvr>
                                      <p:tavLst>
                                        <p:tav tm="0">
                                          <p:val>
                                            <p:strVal val="#ppt_x"/>
                                          </p:val>
                                        </p:tav>
                                        <p:tav tm="100000">
                                          <p:val>
                                            <p:strVal val="#ppt_x"/>
                                          </p:val>
                                        </p:tav>
                                      </p:tavLst>
                                    </p:anim>
                                    <p:anim calcmode="lin" valueType="num">
                                      <p:cBhvr>
                                        <p:cTn id="61" dur="500" fill="hold"/>
                                        <p:tgtEl>
                                          <p:spTgt spid="5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4000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anim calcmode="lin" valueType="num">
                                      <p:cBhvr>
                                        <p:cTn id="65" dur="500" fill="hold"/>
                                        <p:tgtEl>
                                          <p:spTgt spid="62"/>
                                        </p:tgtEl>
                                        <p:attrNameLst>
                                          <p:attrName>ppt_x</p:attrName>
                                        </p:attrNameLst>
                                      </p:cBhvr>
                                      <p:tavLst>
                                        <p:tav tm="0">
                                          <p:val>
                                            <p:strVal val="#ppt_x"/>
                                          </p:val>
                                        </p:tav>
                                        <p:tav tm="100000">
                                          <p:val>
                                            <p:strVal val="#ppt_x"/>
                                          </p:val>
                                        </p:tav>
                                      </p:tavLst>
                                    </p:anim>
                                    <p:anim calcmode="lin" valueType="num">
                                      <p:cBhvr>
                                        <p:cTn id="66" dur="500" fill="hold"/>
                                        <p:tgtEl>
                                          <p:spTgt spid="62"/>
                                        </p:tgtEl>
                                        <p:attrNameLst>
                                          <p:attrName>ppt_y</p:attrName>
                                        </p:attrNameLst>
                                      </p:cBhvr>
                                      <p:tavLst>
                                        <p:tav tm="0">
                                          <p:val>
                                            <p:strVal val="#ppt_y+.1"/>
                                          </p:val>
                                        </p:tav>
                                        <p:tav tm="100000">
                                          <p:val>
                                            <p:strVal val="#ppt_y"/>
                                          </p:val>
                                        </p:tav>
                                      </p:tavLst>
                                    </p:anim>
                                  </p:childTnLst>
                                </p:cTn>
                              </p:par>
                              <p:par>
                                <p:cTn id="67" presetID="14" presetClass="exit" presetSubtype="10" fill="hold" nodeType="withEffect">
                                  <p:stCondLst>
                                    <p:cond delay="4500"/>
                                  </p:stCondLst>
                                  <p:childTnLst>
                                    <p:animEffect transition="out" filter="randombar(horizontal)">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42" presetClass="entr" presetSubtype="0" fill="hold" nodeType="withEffect">
                                  <p:stCondLst>
                                    <p:cond delay="1400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strVal val="#ppt_x"/>
                                          </p:val>
                                        </p:tav>
                                        <p:tav tm="100000">
                                          <p:val>
                                            <p:strVal val="#ppt_x"/>
                                          </p:val>
                                        </p:tav>
                                      </p:tavLst>
                                    </p:anim>
                                    <p:anim calcmode="lin" valueType="num">
                                      <p:cBhvr>
                                        <p:cTn id="74" dur="500" fill="hold"/>
                                        <p:tgtEl>
                                          <p:spTgt spid="49"/>
                                        </p:tgtEl>
                                        <p:attrNameLst>
                                          <p:attrName>ppt_y</p:attrName>
                                        </p:attrNameLst>
                                      </p:cBhvr>
                                      <p:tavLst>
                                        <p:tav tm="0">
                                          <p:val>
                                            <p:strVal val="#ppt_y+.1"/>
                                          </p:val>
                                        </p:tav>
                                        <p:tav tm="100000">
                                          <p:val>
                                            <p:strVal val="#ppt_y"/>
                                          </p:val>
                                        </p:tav>
                                      </p:tavLst>
                                    </p:anim>
                                  </p:childTnLst>
                                </p:cTn>
                              </p:par>
                              <p:par>
                                <p:cTn id="75" presetID="14" presetClass="exit" presetSubtype="10" fill="hold" nodeType="withEffect">
                                  <p:stCondLst>
                                    <p:cond delay="14500"/>
                                  </p:stCondLst>
                                  <p:childTnLst>
                                    <p:animEffect transition="out" filter="randombar(horizontal)">
                                      <p:cBhvr>
                                        <p:cTn id="76" dur="500"/>
                                        <p:tgtEl>
                                          <p:spTgt spid="33"/>
                                        </p:tgtEl>
                                      </p:cBhvr>
                                    </p:animEffect>
                                    <p:set>
                                      <p:cBhvr>
                                        <p:cTn id="77" dur="1" fill="hold">
                                          <p:stCondLst>
                                            <p:cond delay="499"/>
                                          </p:stCondLst>
                                        </p:cTn>
                                        <p:tgtEl>
                                          <p:spTgt spid="33"/>
                                        </p:tgtEl>
                                        <p:attrNameLst>
                                          <p:attrName>style.visibility</p:attrName>
                                        </p:attrNameLst>
                                      </p:cBhvr>
                                      <p:to>
                                        <p:strVal val="hidden"/>
                                      </p:to>
                                    </p:set>
                                  </p:childTnLst>
                                </p:cTn>
                              </p:par>
                              <p:par>
                                <p:cTn id="78" presetID="42" presetClass="entr" presetSubtype="0" fill="hold" nodeType="withEffect">
                                  <p:stCondLst>
                                    <p:cond delay="2400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anim calcmode="lin" valueType="num">
                                      <p:cBhvr>
                                        <p:cTn id="81" dur="500" fill="hold"/>
                                        <p:tgtEl>
                                          <p:spTgt spid="60"/>
                                        </p:tgtEl>
                                        <p:attrNameLst>
                                          <p:attrName>ppt_x</p:attrName>
                                        </p:attrNameLst>
                                      </p:cBhvr>
                                      <p:tavLst>
                                        <p:tav tm="0">
                                          <p:val>
                                            <p:strVal val="#ppt_x"/>
                                          </p:val>
                                        </p:tav>
                                        <p:tav tm="100000">
                                          <p:val>
                                            <p:strVal val="#ppt_x"/>
                                          </p:val>
                                        </p:tav>
                                      </p:tavLst>
                                    </p:anim>
                                    <p:anim calcmode="lin" valueType="num">
                                      <p:cBhvr>
                                        <p:cTn id="82" dur="500" fill="hold"/>
                                        <p:tgtEl>
                                          <p:spTgt spid="60"/>
                                        </p:tgtEl>
                                        <p:attrNameLst>
                                          <p:attrName>ppt_y</p:attrName>
                                        </p:attrNameLst>
                                      </p:cBhvr>
                                      <p:tavLst>
                                        <p:tav tm="0">
                                          <p:val>
                                            <p:strVal val="#ppt_y+.1"/>
                                          </p:val>
                                        </p:tav>
                                        <p:tav tm="100000">
                                          <p:val>
                                            <p:strVal val="#ppt_y"/>
                                          </p:val>
                                        </p:tav>
                                      </p:tavLst>
                                    </p:anim>
                                  </p:childTnLst>
                                </p:cTn>
                              </p:par>
                              <p:par>
                                <p:cTn id="83" presetID="14" presetClass="exit" presetSubtype="10" fill="hold" nodeType="withEffect">
                                  <p:stCondLst>
                                    <p:cond delay="24500"/>
                                  </p:stCondLst>
                                  <p:childTnLst>
                                    <p:animEffect transition="out" filter="randombar(horizontal)">
                                      <p:cBhvr>
                                        <p:cTn id="84" dur="500"/>
                                        <p:tgtEl>
                                          <p:spTgt spid="34"/>
                                        </p:tgtEl>
                                      </p:cBhvr>
                                    </p:animEffect>
                                    <p:set>
                                      <p:cBhvr>
                                        <p:cTn id="85" dur="1" fill="hold">
                                          <p:stCondLst>
                                            <p:cond delay="499"/>
                                          </p:stCondLst>
                                        </p:cTn>
                                        <p:tgtEl>
                                          <p:spTgt spid="34"/>
                                        </p:tgtEl>
                                        <p:attrNameLst>
                                          <p:attrName>style.visibility</p:attrName>
                                        </p:attrNameLst>
                                      </p:cBhvr>
                                      <p:to>
                                        <p:strVal val="hidden"/>
                                      </p:to>
                                    </p:set>
                                  </p:childTnLst>
                                </p:cTn>
                              </p:par>
                              <p:par>
                                <p:cTn id="86" presetID="42" presetClass="entr" presetSubtype="0" fill="hold" nodeType="withEffect">
                                  <p:stCondLst>
                                    <p:cond delay="3400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anim calcmode="lin" valueType="num">
                                      <p:cBhvr>
                                        <p:cTn id="89" dur="500" fill="hold"/>
                                        <p:tgtEl>
                                          <p:spTgt spid="61"/>
                                        </p:tgtEl>
                                        <p:attrNameLst>
                                          <p:attrName>ppt_x</p:attrName>
                                        </p:attrNameLst>
                                      </p:cBhvr>
                                      <p:tavLst>
                                        <p:tav tm="0">
                                          <p:val>
                                            <p:strVal val="#ppt_x"/>
                                          </p:val>
                                        </p:tav>
                                        <p:tav tm="100000">
                                          <p:val>
                                            <p:strVal val="#ppt_x"/>
                                          </p:val>
                                        </p:tav>
                                      </p:tavLst>
                                    </p:anim>
                                    <p:anim calcmode="lin" valueType="num">
                                      <p:cBhvr>
                                        <p:cTn id="90" dur="500" fill="hold"/>
                                        <p:tgtEl>
                                          <p:spTgt spid="61"/>
                                        </p:tgtEl>
                                        <p:attrNameLst>
                                          <p:attrName>ppt_y</p:attrName>
                                        </p:attrNameLst>
                                      </p:cBhvr>
                                      <p:tavLst>
                                        <p:tav tm="0">
                                          <p:val>
                                            <p:strVal val="#ppt_y+.1"/>
                                          </p:val>
                                        </p:tav>
                                        <p:tav tm="100000">
                                          <p:val>
                                            <p:strVal val="#ppt_y"/>
                                          </p:val>
                                        </p:tav>
                                      </p:tavLst>
                                    </p:anim>
                                  </p:childTnLst>
                                </p:cTn>
                              </p:par>
                              <p:par>
                                <p:cTn id="91" presetID="14" presetClass="exit" presetSubtype="10" fill="hold" nodeType="withEffect">
                                  <p:stCondLst>
                                    <p:cond delay="34500"/>
                                  </p:stCondLst>
                                  <p:childTnLst>
                                    <p:animEffect transition="out" filter="randombar(horizontal)">
                                      <p:cBhvr>
                                        <p:cTn id="92" dur="500"/>
                                        <p:tgtEl>
                                          <p:spTgt spid="35"/>
                                        </p:tgtEl>
                                      </p:cBhvr>
                                    </p:animEffect>
                                    <p:set>
                                      <p:cBhvr>
                                        <p:cTn id="93" dur="1" fill="hold">
                                          <p:stCondLst>
                                            <p:cond delay="499"/>
                                          </p:stCondLst>
                                        </p:cTn>
                                        <p:tgtEl>
                                          <p:spTgt spid="35"/>
                                        </p:tgtEl>
                                        <p:attrNameLst>
                                          <p:attrName>style.visibility</p:attrName>
                                        </p:attrNameLst>
                                      </p:cBhvr>
                                      <p:to>
                                        <p:strVal val="hidden"/>
                                      </p:to>
                                    </p:set>
                                  </p:childTnLst>
                                </p:cTn>
                              </p:par>
                              <p:par>
                                <p:cTn id="94" presetID="14" presetClass="exit" presetSubtype="10" fill="hold" nodeType="withEffect">
                                  <p:stCondLst>
                                    <p:cond delay="14500"/>
                                  </p:stCondLst>
                                  <p:childTnLst>
                                    <p:animEffect transition="out" filter="randombar(horizontal)">
                                      <p:cBhvr>
                                        <p:cTn id="95" dur="500"/>
                                        <p:tgtEl>
                                          <p:spTgt spid="49"/>
                                        </p:tgtEl>
                                      </p:cBhvr>
                                    </p:animEffect>
                                    <p:set>
                                      <p:cBhvr>
                                        <p:cTn id="96" dur="1" fill="hold">
                                          <p:stCondLst>
                                            <p:cond delay="499"/>
                                          </p:stCondLst>
                                        </p:cTn>
                                        <p:tgtEl>
                                          <p:spTgt spid="49"/>
                                        </p:tgtEl>
                                        <p:attrNameLst>
                                          <p:attrName>style.visibility</p:attrName>
                                        </p:attrNameLst>
                                      </p:cBhvr>
                                      <p:to>
                                        <p:strVal val="hidden"/>
                                      </p:to>
                                    </p:set>
                                  </p:childTnLst>
                                </p:cTn>
                              </p:par>
                              <p:par>
                                <p:cTn id="97" presetID="42" presetClass="entr" presetSubtype="0" fill="hold" nodeType="withEffect">
                                  <p:stCondLst>
                                    <p:cond delay="1650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anim calcmode="lin" valueType="num">
                                      <p:cBhvr>
                                        <p:cTn id="100" dur="500" fill="hold"/>
                                        <p:tgtEl>
                                          <p:spTgt spid="50"/>
                                        </p:tgtEl>
                                        <p:attrNameLst>
                                          <p:attrName>ppt_x</p:attrName>
                                        </p:attrNameLst>
                                      </p:cBhvr>
                                      <p:tavLst>
                                        <p:tav tm="0">
                                          <p:val>
                                            <p:strVal val="#ppt_x"/>
                                          </p:val>
                                        </p:tav>
                                        <p:tav tm="100000">
                                          <p:val>
                                            <p:strVal val="#ppt_x"/>
                                          </p:val>
                                        </p:tav>
                                      </p:tavLst>
                                    </p:anim>
                                    <p:anim calcmode="lin" valueType="num">
                                      <p:cBhvr>
                                        <p:cTn id="101" dur="500" fill="hold"/>
                                        <p:tgtEl>
                                          <p:spTgt spid="50"/>
                                        </p:tgtEl>
                                        <p:attrNameLst>
                                          <p:attrName>ppt_y</p:attrName>
                                        </p:attrNameLst>
                                      </p:cBhvr>
                                      <p:tavLst>
                                        <p:tav tm="0">
                                          <p:val>
                                            <p:strVal val="#ppt_y+.1"/>
                                          </p:val>
                                        </p:tav>
                                        <p:tav tm="100000">
                                          <p:val>
                                            <p:strVal val="#ppt_y"/>
                                          </p:val>
                                        </p:tav>
                                      </p:tavLst>
                                    </p:anim>
                                  </p:childTnLst>
                                </p:cTn>
                              </p:par>
                              <p:par>
                                <p:cTn id="102" presetID="14" presetClass="exit" presetSubtype="10" fill="hold" nodeType="withEffect">
                                  <p:stCondLst>
                                    <p:cond delay="24500"/>
                                  </p:stCondLst>
                                  <p:childTnLst>
                                    <p:animEffect transition="out" filter="randombar(horizontal)">
                                      <p:cBhvr>
                                        <p:cTn id="103" dur="500"/>
                                        <p:tgtEl>
                                          <p:spTgt spid="60"/>
                                        </p:tgtEl>
                                      </p:cBhvr>
                                    </p:animEffect>
                                    <p:set>
                                      <p:cBhvr>
                                        <p:cTn id="104" dur="1" fill="hold">
                                          <p:stCondLst>
                                            <p:cond delay="499"/>
                                          </p:stCondLst>
                                        </p:cTn>
                                        <p:tgtEl>
                                          <p:spTgt spid="60"/>
                                        </p:tgtEl>
                                        <p:attrNameLst>
                                          <p:attrName>style.visibility</p:attrName>
                                        </p:attrNameLst>
                                      </p:cBhvr>
                                      <p:to>
                                        <p:strVal val="hidden"/>
                                      </p:to>
                                    </p:set>
                                  </p:childTnLst>
                                </p:cTn>
                              </p:par>
                              <p:par>
                                <p:cTn id="105" presetID="42" presetClass="entr" presetSubtype="0" fill="hold" nodeType="withEffect">
                                  <p:stCondLst>
                                    <p:cond delay="2650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anim calcmode="lin" valueType="num">
                                      <p:cBhvr>
                                        <p:cTn id="108" dur="500" fill="hold"/>
                                        <p:tgtEl>
                                          <p:spTgt spid="63"/>
                                        </p:tgtEl>
                                        <p:attrNameLst>
                                          <p:attrName>ppt_x</p:attrName>
                                        </p:attrNameLst>
                                      </p:cBhvr>
                                      <p:tavLst>
                                        <p:tav tm="0">
                                          <p:val>
                                            <p:strVal val="#ppt_x"/>
                                          </p:val>
                                        </p:tav>
                                        <p:tav tm="100000">
                                          <p:val>
                                            <p:strVal val="#ppt_x"/>
                                          </p:val>
                                        </p:tav>
                                      </p:tavLst>
                                    </p:anim>
                                    <p:anim calcmode="lin" valueType="num">
                                      <p:cBhvr>
                                        <p:cTn id="109" dur="500" fill="hold"/>
                                        <p:tgtEl>
                                          <p:spTgt spid="63"/>
                                        </p:tgtEl>
                                        <p:attrNameLst>
                                          <p:attrName>ppt_y</p:attrName>
                                        </p:attrNameLst>
                                      </p:cBhvr>
                                      <p:tavLst>
                                        <p:tav tm="0">
                                          <p:val>
                                            <p:strVal val="#ppt_y+.1"/>
                                          </p:val>
                                        </p:tav>
                                        <p:tav tm="100000">
                                          <p:val>
                                            <p:strVal val="#ppt_y"/>
                                          </p:val>
                                        </p:tav>
                                      </p:tavLst>
                                    </p:anim>
                                  </p:childTnLst>
                                </p:cTn>
                              </p:par>
                              <p:par>
                                <p:cTn id="110" presetID="14" presetClass="exit" presetSubtype="10" fill="hold" nodeType="withEffect">
                                  <p:stCondLst>
                                    <p:cond delay="34500"/>
                                  </p:stCondLst>
                                  <p:childTnLst>
                                    <p:animEffect transition="out" filter="randombar(horizontal)">
                                      <p:cBhvr>
                                        <p:cTn id="111" dur="500"/>
                                        <p:tgtEl>
                                          <p:spTgt spid="61"/>
                                        </p:tgtEl>
                                      </p:cBhvr>
                                    </p:animEffect>
                                    <p:set>
                                      <p:cBhvr>
                                        <p:cTn id="112" dur="1" fill="hold">
                                          <p:stCondLst>
                                            <p:cond delay="499"/>
                                          </p:stCondLst>
                                        </p:cTn>
                                        <p:tgtEl>
                                          <p:spTgt spid="61"/>
                                        </p:tgtEl>
                                        <p:attrNameLst>
                                          <p:attrName>style.visibility</p:attrName>
                                        </p:attrNameLst>
                                      </p:cBhvr>
                                      <p:to>
                                        <p:strVal val="hidden"/>
                                      </p:to>
                                    </p:set>
                                  </p:childTnLst>
                                </p:cTn>
                              </p:par>
                              <p:par>
                                <p:cTn id="113" presetID="42" presetClass="entr" presetSubtype="0" fill="hold" nodeType="withEffect">
                                  <p:stCondLst>
                                    <p:cond delay="36500"/>
                                  </p:stCondLst>
                                  <p:childTnLst>
                                    <p:set>
                                      <p:cBhvr>
                                        <p:cTn id="114" dur="1" fill="hold">
                                          <p:stCondLst>
                                            <p:cond delay="0"/>
                                          </p:stCondLst>
                                        </p:cTn>
                                        <p:tgtEl>
                                          <p:spTgt spid="64"/>
                                        </p:tgtEl>
                                        <p:attrNameLst>
                                          <p:attrName>style.visibility</p:attrName>
                                        </p:attrNameLst>
                                      </p:cBhvr>
                                      <p:to>
                                        <p:strVal val="visible"/>
                                      </p:to>
                                    </p:set>
                                    <p:animEffect transition="in" filter="fade">
                                      <p:cBhvr>
                                        <p:cTn id="115" dur="500"/>
                                        <p:tgtEl>
                                          <p:spTgt spid="64"/>
                                        </p:tgtEl>
                                      </p:cBhvr>
                                    </p:animEffect>
                                    <p:anim calcmode="lin" valueType="num">
                                      <p:cBhvr>
                                        <p:cTn id="116" dur="500" fill="hold"/>
                                        <p:tgtEl>
                                          <p:spTgt spid="64"/>
                                        </p:tgtEl>
                                        <p:attrNameLst>
                                          <p:attrName>ppt_x</p:attrName>
                                        </p:attrNameLst>
                                      </p:cBhvr>
                                      <p:tavLst>
                                        <p:tav tm="0">
                                          <p:val>
                                            <p:strVal val="#ppt_x"/>
                                          </p:val>
                                        </p:tav>
                                        <p:tav tm="100000">
                                          <p:val>
                                            <p:strVal val="#ppt_x"/>
                                          </p:val>
                                        </p:tav>
                                      </p:tavLst>
                                    </p:anim>
                                    <p:anim calcmode="lin" valueType="num">
                                      <p:cBhvr>
                                        <p:cTn id="117" dur="500" fill="hold"/>
                                        <p:tgtEl>
                                          <p:spTgt spid="64"/>
                                        </p:tgtEl>
                                        <p:attrNameLst>
                                          <p:attrName>ppt_y</p:attrName>
                                        </p:attrNameLst>
                                      </p:cBhvr>
                                      <p:tavLst>
                                        <p:tav tm="0">
                                          <p:val>
                                            <p:strVal val="#ppt_y+.1"/>
                                          </p:val>
                                        </p:tav>
                                        <p:tav tm="100000">
                                          <p:val>
                                            <p:strVal val="#ppt_y"/>
                                          </p:val>
                                        </p:tav>
                                      </p:tavLst>
                                    </p:anim>
                                  </p:childTnLst>
                                </p:cTn>
                              </p:par>
                              <p:par>
                                <p:cTn id="118" presetID="14" presetClass="exit" presetSubtype="10" fill="hold" nodeType="withEffect">
                                  <p:stCondLst>
                                    <p:cond delay="17000"/>
                                  </p:stCondLst>
                                  <p:childTnLst>
                                    <p:animEffect transition="out" filter="randombar(horizontal)">
                                      <p:cBhvr>
                                        <p:cTn id="119" dur="500"/>
                                        <p:tgtEl>
                                          <p:spTgt spid="50"/>
                                        </p:tgtEl>
                                      </p:cBhvr>
                                    </p:animEffect>
                                    <p:set>
                                      <p:cBhvr>
                                        <p:cTn id="120" dur="1" fill="hold">
                                          <p:stCondLst>
                                            <p:cond delay="499"/>
                                          </p:stCondLst>
                                        </p:cTn>
                                        <p:tgtEl>
                                          <p:spTgt spid="50"/>
                                        </p:tgtEl>
                                        <p:attrNameLst>
                                          <p:attrName>style.visibility</p:attrName>
                                        </p:attrNameLst>
                                      </p:cBhvr>
                                      <p:to>
                                        <p:strVal val="hidden"/>
                                      </p:to>
                                    </p:set>
                                  </p:childTnLst>
                                </p:cTn>
                              </p:par>
                              <p:par>
                                <p:cTn id="121" presetID="42" presetClass="entr" presetSubtype="0" fill="hold" nodeType="withEffect">
                                  <p:stCondLst>
                                    <p:cond delay="20000"/>
                                  </p:stCondLst>
                                  <p:childTnLst>
                                    <p:set>
                                      <p:cBhvr>
                                        <p:cTn id="122" dur="1" fill="hold">
                                          <p:stCondLst>
                                            <p:cond delay="0"/>
                                          </p:stCondLst>
                                        </p:cTn>
                                        <p:tgtEl>
                                          <p:spTgt spid="66"/>
                                        </p:tgtEl>
                                        <p:attrNameLst>
                                          <p:attrName>style.visibility</p:attrName>
                                        </p:attrNameLst>
                                      </p:cBhvr>
                                      <p:to>
                                        <p:strVal val="visible"/>
                                      </p:to>
                                    </p:set>
                                    <p:animEffect transition="in" filter="fade">
                                      <p:cBhvr>
                                        <p:cTn id="123" dur="500"/>
                                        <p:tgtEl>
                                          <p:spTgt spid="66"/>
                                        </p:tgtEl>
                                      </p:cBhvr>
                                    </p:animEffect>
                                    <p:anim calcmode="lin" valueType="num">
                                      <p:cBhvr>
                                        <p:cTn id="124" dur="500" fill="hold"/>
                                        <p:tgtEl>
                                          <p:spTgt spid="66"/>
                                        </p:tgtEl>
                                        <p:attrNameLst>
                                          <p:attrName>ppt_x</p:attrName>
                                        </p:attrNameLst>
                                      </p:cBhvr>
                                      <p:tavLst>
                                        <p:tav tm="0">
                                          <p:val>
                                            <p:strVal val="#ppt_x"/>
                                          </p:val>
                                        </p:tav>
                                        <p:tav tm="100000">
                                          <p:val>
                                            <p:strVal val="#ppt_x"/>
                                          </p:val>
                                        </p:tav>
                                      </p:tavLst>
                                    </p:anim>
                                    <p:anim calcmode="lin" valueType="num">
                                      <p:cBhvr>
                                        <p:cTn id="125" dur="500" fill="hold"/>
                                        <p:tgtEl>
                                          <p:spTgt spid="66"/>
                                        </p:tgtEl>
                                        <p:attrNameLst>
                                          <p:attrName>ppt_y</p:attrName>
                                        </p:attrNameLst>
                                      </p:cBhvr>
                                      <p:tavLst>
                                        <p:tav tm="0">
                                          <p:val>
                                            <p:strVal val="#ppt_y+.1"/>
                                          </p:val>
                                        </p:tav>
                                        <p:tav tm="100000">
                                          <p:val>
                                            <p:strVal val="#ppt_y"/>
                                          </p:val>
                                        </p:tav>
                                      </p:tavLst>
                                    </p:anim>
                                  </p:childTnLst>
                                </p:cTn>
                              </p:par>
                              <p:par>
                                <p:cTn id="126" presetID="10" presetClass="entr" presetSubtype="0" fill="hold" grpId="0" nodeType="withEffect">
                                  <p:stCondLst>
                                    <p:cond delay="20000"/>
                                  </p:stCondLst>
                                  <p:childTnLst>
                                    <p:set>
                                      <p:cBhvr>
                                        <p:cTn id="127" dur="1" fill="hold">
                                          <p:stCondLst>
                                            <p:cond delay="0"/>
                                          </p:stCondLst>
                                        </p:cTn>
                                        <p:tgtEl>
                                          <p:spTgt spid="4"/>
                                        </p:tgtEl>
                                        <p:attrNameLst>
                                          <p:attrName>style.visibility</p:attrName>
                                        </p:attrNameLst>
                                      </p:cBhvr>
                                      <p:to>
                                        <p:strVal val="visible"/>
                                      </p:to>
                                    </p:set>
                                    <p:animEffect transition="in" filter="fade">
                                      <p:cBhvr>
                                        <p:cTn id="128" dur="500"/>
                                        <p:tgtEl>
                                          <p:spTgt spid="4"/>
                                        </p:tgtEl>
                                      </p:cBhvr>
                                    </p:animEffect>
                                  </p:childTnLst>
                                </p:cTn>
                              </p:par>
                              <p:par>
                                <p:cTn id="129" presetID="14" presetClass="exit" presetSubtype="10" fill="hold" nodeType="withEffect">
                                  <p:stCondLst>
                                    <p:cond delay="27000"/>
                                  </p:stCondLst>
                                  <p:childTnLst>
                                    <p:animEffect transition="out" filter="randombar(horizontal)">
                                      <p:cBhvr>
                                        <p:cTn id="130" dur="500"/>
                                        <p:tgtEl>
                                          <p:spTgt spid="63"/>
                                        </p:tgtEl>
                                      </p:cBhvr>
                                    </p:animEffect>
                                    <p:set>
                                      <p:cBhvr>
                                        <p:cTn id="131" dur="1" fill="hold">
                                          <p:stCondLst>
                                            <p:cond delay="499"/>
                                          </p:stCondLst>
                                        </p:cTn>
                                        <p:tgtEl>
                                          <p:spTgt spid="63"/>
                                        </p:tgtEl>
                                        <p:attrNameLst>
                                          <p:attrName>style.visibility</p:attrName>
                                        </p:attrNameLst>
                                      </p:cBhvr>
                                      <p:to>
                                        <p:strVal val="hidden"/>
                                      </p:to>
                                    </p:set>
                                  </p:childTnLst>
                                </p:cTn>
                              </p:par>
                              <p:par>
                                <p:cTn id="132" presetID="42" presetClass="entr" presetSubtype="0" fill="hold" nodeType="withEffect">
                                  <p:stCondLst>
                                    <p:cond delay="29500"/>
                                  </p:stCondLst>
                                  <p:childTnLst>
                                    <p:set>
                                      <p:cBhvr>
                                        <p:cTn id="133" dur="1" fill="hold">
                                          <p:stCondLst>
                                            <p:cond delay="0"/>
                                          </p:stCondLst>
                                        </p:cTn>
                                        <p:tgtEl>
                                          <p:spTgt spid="65"/>
                                        </p:tgtEl>
                                        <p:attrNameLst>
                                          <p:attrName>style.visibility</p:attrName>
                                        </p:attrNameLst>
                                      </p:cBhvr>
                                      <p:to>
                                        <p:strVal val="visible"/>
                                      </p:to>
                                    </p:set>
                                    <p:animEffect transition="in" filter="fade">
                                      <p:cBhvr>
                                        <p:cTn id="134" dur="500"/>
                                        <p:tgtEl>
                                          <p:spTgt spid="65"/>
                                        </p:tgtEl>
                                      </p:cBhvr>
                                    </p:animEffect>
                                    <p:anim calcmode="lin" valueType="num">
                                      <p:cBhvr>
                                        <p:cTn id="135" dur="500" fill="hold"/>
                                        <p:tgtEl>
                                          <p:spTgt spid="65"/>
                                        </p:tgtEl>
                                        <p:attrNameLst>
                                          <p:attrName>ppt_x</p:attrName>
                                        </p:attrNameLst>
                                      </p:cBhvr>
                                      <p:tavLst>
                                        <p:tav tm="0">
                                          <p:val>
                                            <p:strVal val="#ppt_x"/>
                                          </p:val>
                                        </p:tav>
                                        <p:tav tm="100000">
                                          <p:val>
                                            <p:strVal val="#ppt_x"/>
                                          </p:val>
                                        </p:tav>
                                      </p:tavLst>
                                    </p:anim>
                                    <p:anim calcmode="lin" valueType="num">
                                      <p:cBhvr>
                                        <p:cTn id="136" dur="500" fill="hold"/>
                                        <p:tgtEl>
                                          <p:spTgt spid="65"/>
                                        </p:tgtEl>
                                        <p:attrNameLst>
                                          <p:attrName>ppt_y</p:attrName>
                                        </p:attrNameLst>
                                      </p:cBhvr>
                                      <p:tavLst>
                                        <p:tav tm="0">
                                          <p:val>
                                            <p:strVal val="#ppt_y+.1"/>
                                          </p:val>
                                        </p:tav>
                                        <p:tav tm="100000">
                                          <p:val>
                                            <p:strVal val="#ppt_y"/>
                                          </p:val>
                                        </p:tav>
                                      </p:tavLst>
                                    </p:anim>
                                  </p:childTnLst>
                                </p:cTn>
                              </p:par>
                              <p:par>
                                <p:cTn id="137" presetID="10" presetClass="entr" presetSubtype="0" fill="hold" grpId="0" nodeType="withEffect">
                                  <p:stCondLst>
                                    <p:cond delay="2950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par>
                                <p:cTn id="140" presetID="14" presetClass="exit" presetSubtype="10" fill="hold" nodeType="withEffect">
                                  <p:stCondLst>
                                    <p:cond delay="37000"/>
                                  </p:stCondLst>
                                  <p:childTnLst>
                                    <p:animEffect transition="out" filter="randombar(horizontal)">
                                      <p:cBhvr>
                                        <p:cTn id="141" dur="500"/>
                                        <p:tgtEl>
                                          <p:spTgt spid="64"/>
                                        </p:tgtEl>
                                      </p:cBhvr>
                                    </p:animEffect>
                                    <p:set>
                                      <p:cBhvr>
                                        <p:cTn id="142" dur="1" fill="hold">
                                          <p:stCondLst>
                                            <p:cond delay="499"/>
                                          </p:stCondLst>
                                        </p:cTn>
                                        <p:tgtEl>
                                          <p:spTgt spid="64"/>
                                        </p:tgtEl>
                                        <p:attrNameLst>
                                          <p:attrName>style.visibility</p:attrName>
                                        </p:attrNameLst>
                                      </p:cBhvr>
                                      <p:to>
                                        <p:strVal val="hidden"/>
                                      </p:to>
                                    </p:set>
                                  </p:childTnLst>
                                </p:cTn>
                              </p:par>
                              <p:par>
                                <p:cTn id="143" presetID="42" presetClass="entr" presetSubtype="0" fill="hold" nodeType="withEffect">
                                  <p:stCondLst>
                                    <p:cond delay="39000"/>
                                  </p:stCondLst>
                                  <p:childTnLst>
                                    <p:set>
                                      <p:cBhvr>
                                        <p:cTn id="144" dur="1" fill="hold">
                                          <p:stCondLst>
                                            <p:cond delay="0"/>
                                          </p:stCondLst>
                                        </p:cTn>
                                        <p:tgtEl>
                                          <p:spTgt spid="67"/>
                                        </p:tgtEl>
                                        <p:attrNameLst>
                                          <p:attrName>style.visibility</p:attrName>
                                        </p:attrNameLst>
                                      </p:cBhvr>
                                      <p:to>
                                        <p:strVal val="visible"/>
                                      </p:to>
                                    </p:set>
                                    <p:animEffect transition="in" filter="fade">
                                      <p:cBhvr>
                                        <p:cTn id="145" dur="500"/>
                                        <p:tgtEl>
                                          <p:spTgt spid="67"/>
                                        </p:tgtEl>
                                      </p:cBhvr>
                                    </p:animEffect>
                                    <p:anim calcmode="lin" valueType="num">
                                      <p:cBhvr>
                                        <p:cTn id="146" dur="500" fill="hold"/>
                                        <p:tgtEl>
                                          <p:spTgt spid="67"/>
                                        </p:tgtEl>
                                        <p:attrNameLst>
                                          <p:attrName>ppt_x</p:attrName>
                                        </p:attrNameLst>
                                      </p:cBhvr>
                                      <p:tavLst>
                                        <p:tav tm="0">
                                          <p:val>
                                            <p:strVal val="#ppt_x"/>
                                          </p:val>
                                        </p:tav>
                                        <p:tav tm="100000">
                                          <p:val>
                                            <p:strVal val="#ppt_x"/>
                                          </p:val>
                                        </p:tav>
                                      </p:tavLst>
                                    </p:anim>
                                    <p:anim calcmode="lin" valueType="num">
                                      <p:cBhvr>
                                        <p:cTn id="147" dur="500" fill="hold"/>
                                        <p:tgtEl>
                                          <p:spTgt spid="67"/>
                                        </p:tgtEl>
                                        <p:attrNameLst>
                                          <p:attrName>ppt_y</p:attrName>
                                        </p:attrNameLst>
                                      </p:cBhvr>
                                      <p:tavLst>
                                        <p:tav tm="0">
                                          <p:val>
                                            <p:strVal val="#ppt_y+.1"/>
                                          </p:val>
                                        </p:tav>
                                        <p:tav tm="100000">
                                          <p:val>
                                            <p:strVal val="#ppt_y"/>
                                          </p:val>
                                        </p:tav>
                                      </p:tavLst>
                                    </p:anim>
                                  </p:childTnLst>
                                </p:cTn>
                              </p:par>
                              <p:par>
                                <p:cTn id="148" presetID="10" presetClass="entr" presetSubtype="0" fill="hold" grpId="0" nodeType="withEffect">
                                  <p:stCondLst>
                                    <p:cond delay="39000"/>
                                  </p:stCondLst>
                                  <p:childTnLst>
                                    <p:set>
                                      <p:cBhvr>
                                        <p:cTn id="149" dur="1" fill="hold">
                                          <p:stCondLst>
                                            <p:cond delay="0"/>
                                          </p:stCondLst>
                                        </p:cTn>
                                        <p:tgtEl>
                                          <p:spTgt spid="68"/>
                                        </p:tgtEl>
                                        <p:attrNameLst>
                                          <p:attrName>style.visibility</p:attrName>
                                        </p:attrNameLst>
                                      </p:cBhvr>
                                      <p:to>
                                        <p:strVal val="visible"/>
                                      </p:to>
                                    </p:set>
                                    <p:animEffect transition="in" filter="fade">
                                      <p:cBhvr>
                                        <p:cTn id="150" dur="500"/>
                                        <p:tgtEl>
                                          <p:spTgt spid="68"/>
                                        </p:tgtEl>
                                      </p:cBhvr>
                                    </p:animEffect>
                                  </p:childTnLst>
                                </p:cTn>
                              </p:par>
                              <p:par>
                                <p:cTn id="151" presetID="14" presetClass="entr" presetSubtype="10" fill="hold" nodeType="withEffect">
                                  <p:stCondLst>
                                    <p:cond delay="4500"/>
                                  </p:stCondLst>
                                  <p:childTnLst>
                                    <p:set>
                                      <p:cBhvr>
                                        <p:cTn id="152" dur="1" fill="hold">
                                          <p:stCondLst>
                                            <p:cond delay="0"/>
                                          </p:stCondLst>
                                        </p:cTn>
                                        <p:tgtEl>
                                          <p:spTgt spid="72"/>
                                        </p:tgtEl>
                                        <p:attrNameLst>
                                          <p:attrName>style.visibility</p:attrName>
                                        </p:attrNameLst>
                                      </p:cBhvr>
                                      <p:to>
                                        <p:strVal val="visible"/>
                                      </p:to>
                                    </p:set>
                                    <p:animEffect transition="in" filter="randombar(horizontal)">
                                      <p:cBhvr>
                                        <p:cTn id="153" dur="500"/>
                                        <p:tgtEl>
                                          <p:spTgt spid="72"/>
                                        </p:tgtEl>
                                      </p:cBhvr>
                                    </p:animEffect>
                                  </p:childTnLst>
                                </p:cTn>
                              </p:par>
                              <p:par>
                                <p:cTn id="154" presetID="42" presetClass="exit" presetSubtype="0" fill="hold" nodeType="withEffect">
                                  <p:stCondLst>
                                    <p:cond delay="8000"/>
                                  </p:stCondLst>
                                  <p:childTnLst>
                                    <p:animEffect transition="out" filter="fade">
                                      <p:cBhvr>
                                        <p:cTn id="155" dur="500"/>
                                        <p:tgtEl>
                                          <p:spTgt spid="72"/>
                                        </p:tgtEl>
                                      </p:cBhvr>
                                    </p:animEffect>
                                    <p:anim calcmode="lin" valueType="num">
                                      <p:cBhvr>
                                        <p:cTn id="156" dur="500"/>
                                        <p:tgtEl>
                                          <p:spTgt spid="72"/>
                                        </p:tgtEl>
                                        <p:attrNameLst>
                                          <p:attrName>ppt_x</p:attrName>
                                        </p:attrNameLst>
                                      </p:cBhvr>
                                      <p:tavLst>
                                        <p:tav tm="0">
                                          <p:val>
                                            <p:strVal val="ppt_x"/>
                                          </p:val>
                                        </p:tav>
                                        <p:tav tm="100000">
                                          <p:val>
                                            <p:strVal val="ppt_x"/>
                                          </p:val>
                                        </p:tav>
                                      </p:tavLst>
                                    </p:anim>
                                    <p:anim calcmode="lin" valueType="num">
                                      <p:cBhvr>
                                        <p:cTn id="157" dur="500"/>
                                        <p:tgtEl>
                                          <p:spTgt spid="72"/>
                                        </p:tgtEl>
                                        <p:attrNameLst>
                                          <p:attrName>ppt_y</p:attrName>
                                        </p:attrNameLst>
                                      </p:cBhvr>
                                      <p:tavLst>
                                        <p:tav tm="0">
                                          <p:val>
                                            <p:strVal val="ppt_y"/>
                                          </p:val>
                                        </p:tav>
                                        <p:tav tm="100000">
                                          <p:val>
                                            <p:strVal val="ppt_y+.1"/>
                                          </p:val>
                                        </p:tav>
                                      </p:tavLst>
                                    </p:anim>
                                    <p:set>
                                      <p:cBhvr>
                                        <p:cTn id="158" dur="1" fill="hold">
                                          <p:stCondLst>
                                            <p:cond delay="499"/>
                                          </p:stCondLst>
                                        </p:cTn>
                                        <p:tgtEl>
                                          <p:spTgt spid="72"/>
                                        </p:tgtEl>
                                        <p:attrNameLst>
                                          <p:attrName>style.visibility</p:attrName>
                                        </p:attrNameLst>
                                      </p:cBhvr>
                                      <p:to>
                                        <p:strVal val="hidden"/>
                                      </p:to>
                                    </p:set>
                                  </p:childTnLst>
                                </p:cTn>
                              </p:par>
                              <p:par>
                                <p:cTn id="159" presetID="14" presetClass="entr" presetSubtype="10" fill="hold" nodeType="withEffect">
                                  <p:stCondLst>
                                    <p:cond delay="8500"/>
                                  </p:stCondLst>
                                  <p:childTnLst>
                                    <p:set>
                                      <p:cBhvr>
                                        <p:cTn id="160" dur="1" fill="hold">
                                          <p:stCondLst>
                                            <p:cond delay="0"/>
                                          </p:stCondLst>
                                        </p:cTn>
                                        <p:tgtEl>
                                          <p:spTgt spid="72"/>
                                        </p:tgtEl>
                                        <p:attrNameLst>
                                          <p:attrName>style.visibility</p:attrName>
                                        </p:attrNameLst>
                                      </p:cBhvr>
                                      <p:to>
                                        <p:strVal val="visible"/>
                                      </p:to>
                                    </p:set>
                                    <p:animEffect transition="in" filter="randombar(horizontal)">
                                      <p:cBhvr>
                                        <p:cTn id="161" dur="500"/>
                                        <p:tgtEl>
                                          <p:spTgt spid="72"/>
                                        </p:tgtEl>
                                      </p:cBhvr>
                                    </p:animEffect>
                                  </p:childTnLst>
                                </p:cTn>
                              </p:par>
                              <p:par>
                                <p:cTn id="162" presetID="42" presetClass="exit" presetSubtype="0" fill="hold" nodeType="withEffect">
                                  <p:stCondLst>
                                    <p:cond delay="12000"/>
                                  </p:stCondLst>
                                  <p:childTnLst>
                                    <p:animEffect transition="out" filter="fade">
                                      <p:cBhvr>
                                        <p:cTn id="163" dur="500"/>
                                        <p:tgtEl>
                                          <p:spTgt spid="72"/>
                                        </p:tgtEl>
                                      </p:cBhvr>
                                    </p:animEffect>
                                    <p:anim calcmode="lin" valueType="num">
                                      <p:cBhvr>
                                        <p:cTn id="164" dur="500"/>
                                        <p:tgtEl>
                                          <p:spTgt spid="72"/>
                                        </p:tgtEl>
                                        <p:attrNameLst>
                                          <p:attrName>ppt_x</p:attrName>
                                        </p:attrNameLst>
                                      </p:cBhvr>
                                      <p:tavLst>
                                        <p:tav tm="0">
                                          <p:val>
                                            <p:strVal val="ppt_x"/>
                                          </p:val>
                                        </p:tav>
                                        <p:tav tm="100000">
                                          <p:val>
                                            <p:strVal val="ppt_x"/>
                                          </p:val>
                                        </p:tav>
                                      </p:tavLst>
                                    </p:anim>
                                    <p:anim calcmode="lin" valueType="num">
                                      <p:cBhvr>
                                        <p:cTn id="165" dur="500"/>
                                        <p:tgtEl>
                                          <p:spTgt spid="72"/>
                                        </p:tgtEl>
                                        <p:attrNameLst>
                                          <p:attrName>ppt_y</p:attrName>
                                        </p:attrNameLst>
                                      </p:cBhvr>
                                      <p:tavLst>
                                        <p:tav tm="0">
                                          <p:val>
                                            <p:strVal val="ppt_y"/>
                                          </p:val>
                                        </p:tav>
                                        <p:tav tm="100000">
                                          <p:val>
                                            <p:strVal val="ppt_y+.1"/>
                                          </p:val>
                                        </p:tav>
                                      </p:tavLst>
                                    </p:anim>
                                    <p:set>
                                      <p:cBhvr>
                                        <p:cTn id="166" dur="1" fill="hold">
                                          <p:stCondLst>
                                            <p:cond delay="499"/>
                                          </p:stCondLst>
                                        </p:cTn>
                                        <p:tgtEl>
                                          <p:spTgt spid="72"/>
                                        </p:tgtEl>
                                        <p:attrNameLst>
                                          <p:attrName>style.visibility</p:attrName>
                                        </p:attrNameLst>
                                      </p:cBhvr>
                                      <p:to>
                                        <p:strVal val="hidden"/>
                                      </p:to>
                                    </p:set>
                                  </p:childTnLst>
                                </p:cTn>
                              </p:par>
                              <p:par>
                                <p:cTn id="167" presetID="14" presetClass="entr" presetSubtype="10" fill="hold" nodeType="withEffect">
                                  <p:stCondLst>
                                    <p:cond delay="12500"/>
                                  </p:stCondLst>
                                  <p:childTnLst>
                                    <p:set>
                                      <p:cBhvr>
                                        <p:cTn id="168" dur="1" fill="hold">
                                          <p:stCondLst>
                                            <p:cond delay="0"/>
                                          </p:stCondLst>
                                        </p:cTn>
                                        <p:tgtEl>
                                          <p:spTgt spid="72"/>
                                        </p:tgtEl>
                                        <p:attrNameLst>
                                          <p:attrName>style.visibility</p:attrName>
                                        </p:attrNameLst>
                                      </p:cBhvr>
                                      <p:to>
                                        <p:strVal val="visible"/>
                                      </p:to>
                                    </p:set>
                                    <p:animEffect transition="in" filter="randombar(horizontal)">
                                      <p:cBhvr>
                                        <p:cTn id="169" dur="500"/>
                                        <p:tgtEl>
                                          <p:spTgt spid="72"/>
                                        </p:tgtEl>
                                      </p:cBhvr>
                                    </p:animEffect>
                                  </p:childTnLst>
                                </p:cTn>
                              </p:par>
                              <p:par>
                                <p:cTn id="170" presetID="42" presetClass="exit" presetSubtype="0" fill="hold" nodeType="withEffect">
                                  <p:stCondLst>
                                    <p:cond delay="16000"/>
                                  </p:stCondLst>
                                  <p:childTnLst>
                                    <p:animEffect transition="out" filter="fade">
                                      <p:cBhvr>
                                        <p:cTn id="171" dur="500"/>
                                        <p:tgtEl>
                                          <p:spTgt spid="72"/>
                                        </p:tgtEl>
                                      </p:cBhvr>
                                    </p:animEffect>
                                    <p:anim calcmode="lin" valueType="num">
                                      <p:cBhvr>
                                        <p:cTn id="172" dur="500"/>
                                        <p:tgtEl>
                                          <p:spTgt spid="72"/>
                                        </p:tgtEl>
                                        <p:attrNameLst>
                                          <p:attrName>ppt_x</p:attrName>
                                        </p:attrNameLst>
                                      </p:cBhvr>
                                      <p:tavLst>
                                        <p:tav tm="0">
                                          <p:val>
                                            <p:strVal val="ppt_x"/>
                                          </p:val>
                                        </p:tav>
                                        <p:tav tm="100000">
                                          <p:val>
                                            <p:strVal val="ppt_x"/>
                                          </p:val>
                                        </p:tav>
                                      </p:tavLst>
                                    </p:anim>
                                    <p:anim calcmode="lin" valueType="num">
                                      <p:cBhvr>
                                        <p:cTn id="173" dur="500"/>
                                        <p:tgtEl>
                                          <p:spTgt spid="72"/>
                                        </p:tgtEl>
                                        <p:attrNameLst>
                                          <p:attrName>ppt_y</p:attrName>
                                        </p:attrNameLst>
                                      </p:cBhvr>
                                      <p:tavLst>
                                        <p:tav tm="0">
                                          <p:val>
                                            <p:strVal val="ppt_y"/>
                                          </p:val>
                                        </p:tav>
                                        <p:tav tm="100000">
                                          <p:val>
                                            <p:strVal val="ppt_y+.1"/>
                                          </p:val>
                                        </p:tav>
                                      </p:tavLst>
                                    </p:anim>
                                    <p:set>
                                      <p:cBhvr>
                                        <p:cTn id="174" dur="1" fill="hold">
                                          <p:stCondLst>
                                            <p:cond delay="499"/>
                                          </p:stCondLst>
                                        </p:cTn>
                                        <p:tgtEl>
                                          <p:spTgt spid="72"/>
                                        </p:tgtEl>
                                        <p:attrNameLst>
                                          <p:attrName>style.visibility</p:attrName>
                                        </p:attrNameLst>
                                      </p:cBhvr>
                                      <p:to>
                                        <p:strVal val="hidden"/>
                                      </p:to>
                                    </p:set>
                                  </p:childTnLst>
                                </p:cTn>
                              </p:par>
                              <p:par>
                                <p:cTn id="175" presetID="14" presetClass="entr" presetSubtype="10" fill="hold" nodeType="withEffect">
                                  <p:stCondLst>
                                    <p:cond delay="16500"/>
                                  </p:stCondLst>
                                  <p:childTnLst>
                                    <p:set>
                                      <p:cBhvr>
                                        <p:cTn id="176" dur="1" fill="hold">
                                          <p:stCondLst>
                                            <p:cond delay="0"/>
                                          </p:stCondLst>
                                        </p:cTn>
                                        <p:tgtEl>
                                          <p:spTgt spid="72"/>
                                        </p:tgtEl>
                                        <p:attrNameLst>
                                          <p:attrName>style.visibility</p:attrName>
                                        </p:attrNameLst>
                                      </p:cBhvr>
                                      <p:to>
                                        <p:strVal val="visible"/>
                                      </p:to>
                                    </p:set>
                                    <p:animEffect transition="in" filter="randombar(horizontal)">
                                      <p:cBhvr>
                                        <p:cTn id="177" dur="500"/>
                                        <p:tgtEl>
                                          <p:spTgt spid="72"/>
                                        </p:tgtEl>
                                      </p:cBhvr>
                                    </p:animEffect>
                                  </p:childTnLst>
                                </p:cTn>
                              </p:par>
                              <p:par>
                                <p:cTn id="178" presetID="42" presetClass="exit" presetSubtype="0" fill="hold" nodeType="withEffect">
                                  <p:stCondLst>
                                    <p:cond delay="20000"/>
                                  </p:stCondLst>
                                  <p:childTnLst>
                                    <p:animEffect transition="out" filter="fade">
                                      <p:cBhvr>
                                        <p:cTn id="179" dur="500"/>
                                        <p:tgtEl>
                                          <p:spTgt spid="72"/>
                                        </p:tgtEl>
                                      </p:cBhvr>
                                    </p:animEffect>
                                    <p:anim calcmode="lin" valueType="num">
                                      <p:cBhvr>
                                        <p:cTn id="180" dur="500"/>
                                        <p:tgtEl>
                                          <p:spTgt spid="72"/>
                                        </p:tgtEl>
                                        <p:attrNameLst>
                                          <p:attrName>ppt_x</p:attrName>
                                        </p:attrNameLst>
                                      </p:cBhvr>
                                      <p:tavLst>
                                        <p:tav tm="0">
                                          <p:val>
                                            <p:strVal val="ppt_x"/>
                                          </p:val>
                                        </p:tav>
                                        <p:tav tm="100000">
                                          <p:val>
                                            <p:strVal val="ppt_x"/>
                                          </p:val>
                                        </p:tav>
                                      </p:tavLst>
                                    </p:anim>
                                    <p:anim calcmode="lin" valueType="num">
                                      <p:cBhvr>
                                        <p:cTn id="181" dur="500"/>
                                        <p:tgtEl>
                                          <p:spTgt spid="72"/>
                                        </p:tgtEl>
                                        <p:attrNameLst>
                                          <p:attrName>ppt_y</p:attrName>
                                        </p:attrNameLst>
                                      </p:cBhvr>
                                      <p:tavLst>
                                        <p:tav tm="0">
                                          <p:val>
                                            <p:strVal val="ppt_y"/>
                                          </p:val>
                                        </p:tav>
                                        <p:tav tm="100000">
                                          <p:val>
                                            <p:strVal val="ppt_y+.1"/>
                                          </p:val>
                                        </p:tav>
                                      </p:tavLst>
                                    </p:anim>
                                    <p:set>
                                      <p:cBhvr>
                                        <p:cTn id="182" dur="1" fill="hold">
                                          <p:stCondLst>
                                            <p:cond delay="499"/>
                                          </p:stCondLst>
                                        </p:cTn>
                                        <p:tgtEl>
                                          <p:spTgt spid="72"/>
                                        </p:tgtEl>
                                        <p:attrNameLst>
                                          <p:attrName>style.visibility</p:attrName>
                                        </p:attrNameLst>
                                      </p:cBhvr>
                                      <p:to>
                                        <p:strVal val="hidden"/>
                                      </p:to>
                                    </p:set>
                                  </p:childTnLst>
                                </p:cTn>
                              </p:par>
                              <p:par>
                                <p:cTn id="183" presetID="14" presetClass="entr" presetSubtype="10" fill="hold" nodeType="withEffect">
                                  <p:stCondLst>
                                    <p:cond delay="20500"/>
                                  </p:stCondLst>
                                  <p:childTnLst>
                                    <p:set>
                                      <p:cBhvr>
                                        <p:cTn id="184" dur="1" fill="hold">
                                          <p:stCondLst>
                                            <p:cond delay="0"/>
                                          </p:stCondLst>
                                        </p:cTn>
                                        <p:tgtEl>
                                          <p:spTgt spid="72"/>
                                        </p:tgtEl>
                                        <p:attrNameLst>
                                          <p:attrName>style.visibility</p:attrName>
                                        </p:attrNameLst>
                                      </p:cBhvr>
                                      <p:to>
                                        <p:strVal val="visible"/>
                                      </p:to>
                                    </p:set>
                                    <p:animEffect transition="in" filter="randombar(horizontal)">
                                      <p:cBhvr>
                                        <p:cTn id="185" dur="500"/>
                                        <p:tgtEl>
                                          <p:spTgt spid="72"/>
                                        </p:tgtEl>
                                      </p:cBhvr>
                                    </p:animEffect>
                                  </p:childTnLst>
                                </p:cTn>
                              </p:par>
                              <p:par>
                                <p:cTn id="186" presetID="42" presetClass="exit" presetSubtype="0" fill="hold" nodeType="withEffect">
                                  <p:stCondLst>
                                    <p:cond delay="24000"/>
                                  </p:stCondLst>
                                  <p:childTnLst>
                                    <p:animEffect transition="out" filter="fade">
                                      <p:cBhvr>
                                        <p:cTn id="187" dur="500"/>
                                        <p:tgtEl>
                                          <p:spTgt spid="72"/>
                                        </p:tgtEl>
                                      </p:cBhvr>
                                    </p:animEffect>
                                    <p:anim calcmode="lin" valueType="num">
                                      <p:cBhvr>
                                        <p:cTn id="188" dur="500"/>
                                        <p:tgtEl>
                                          <p:spTgt spid="72"/>
                                        </p:tgtEl>
                                        <p:attrNameLst>
                                          <p:attrName>ppt_x</p:attrName>
                                        </p:attrNameLst>
                                      </p:cBhvr>
                                      <p:tavLst>
                                        <p:tav tm="0">
                                          <p:val>
                                            <p:strVal val="ppt_x"/>
                                          </p:val>
                                        </p:tav>
                                        <p:tav tm="100000">
                                          <p:val>
                                            <p:strVal val="ppt_x"/>
                                          </p:val>
                                        </p:tav>
                                      </p:tavLst>
                                    </p:anim>
                                    <p:anim calcmode="lin" valueType="num">
                                      <p:cBhvr>
                                        <p:cTn id="189" dur="500"/>
                                        <p:tgtEl>
                                          <p:spTgt spid="72"/>
                                        </p:tgtEl>
                                        <p:attrNameLst>
                                          <p:attrName>ppt_y</p:attrName>
                                        </p:attrNameLst>
                                      </p:cBhvr>
                                      <p:tavLst>
                                        <p:tav tm="0">
                                          <p:val>
                                            <p:strVal val="ppt_y"/>
                                          </p:val>
                                        </p:tav>
                                        <p:tav tm="100000">
                                          <p:val>
                                            <p:strVal val="ppt_y+.1"/>
                                          </p:val>
                                        </p:tav>
                                      </p:tavLst>
                                    </p:anim>
                                    <p:set>
                                      <p:cBhvr>
                                        <p:cTn id="190" dur="1" fill="hold">
                                          <p:stCondLst>
                                            <p:cond delay="499"/>
                                          </p:stCondLst>
                                        </p:cTn>
                                        <p:tgtEl>
                                          <p:spTgt spid="72"/>
                                        </p:tgtEl>
                                        <p:attrNameLst>
                                          <p:attrName>style.visibility</p:attrName>
                                        </p:attrNameLst>
                                      </p:cBhvr>
                                      <p:to>
                                        <p:strVal val="hidden"/>
                                      </p:to>
                                    </p:set>
                                  </p:childTnLst>
                                </p:cTn>
                              </p:par>
                              <p:par>
                                <p:cTn id="191" presetID="14" presetClass="entr" presetSubtype="10" fill="hold" nodeType="withEffect">
                                  <p:stCondLst>
                                    <p:cond delay="24500"/>
                                  </p:stCondLst>
                                  <p:childTnLst>
                                    <p:set>
                                      <p:cBhvr>
                                        <p:cTn id="192" dur="1" fill="hold">
                                          <p:stCondLst>
                                            <p:cond delay="0"/>
                                          </p:stCondLst>
                                        </p:cTn>
                                        <p:tgtEl>
                                          <p:spTgt spid="72"/>
                                        </p:tgtEl>
                                        <p:attrNameLst>
                                          <p:attrName>style.visibility</p:attrName>
                                        </p:attrNameLst>
                                      </p:cBhvr>
                                      <p:to>
                                        <p:strVal val="visible"/>
                                      </p:to>
                                    </p:set>
                                    <p:animEffect transition="in" filter="randombar(horizontal)">
                                      <p:cBhvr>
                                        <p:cTn id="193" dur="500"/>
                                        <p:tgtEl>
                                          <p:spTgt spid="72"/>
                                        </p:tgtEl>
                                      </p:cBhvr>
                                    </p:animEffect>
                                  </p:childTnLst>
                                </p:cTn>
                              </p:par>
                              <p:par>
                                <p:cTn id="194" presetID="42" presetClass="exit" presetSubtype="0" fill="hold" nodeType="withEffect">
                                  <p:stCondLst>
                                    <p:cond delay="28000"/>
                                  </p:stCondLst>
                                  <p:childTnLst>
                                    <p:animEffect transition="out" filter="fade">
                                      <p:cBhvr>
                                        <p:cTn id="195" dur="500"/>
                                        <p:tgtEl>
                                          <p:spTgt spid="72"/>
                                        </p:tgtEl>
                                      </p:cBhvr>
                                    </p:animEffect>
                                    <p:anim calcmode="lin" valueType="num">
                                      <p:cBhvr>
                                        <p:cTn id="196" dur="500"/>
                                        <p:tgtEl>
                                          <p:spTgt spid="72"/>
                                        </p:tgtEl>
                                        <p:attrNameLst>
                                          <p:attrName>ppt_x</p:attrName>
                                        </p:attrNameLst>
                                      </p:cBhvr>
                                      <p:tavLst>
                                        <p:tav tm="0">
                                          <p:val>
                                            <p:strVal val="ppt_x"/>
                                          </p:val>
                                        </p:tav>
                                        <p:tav tm="100000">
                                          <p:val>
                                            <p:strVal val="ppt_x"/>
                                          </p:val>
                                        </p:tav>
                                      </p:tavLst>
                                    </p:anim>
                                    <p:anim calcmode="lin" valueType="num">
                                      <p:cBhvr>
                                        <p:cTn id="197" dur="500"/>
                                        <p:tgtEl>
                                          <p:spTgt spid="72"/>
                                        </p:tgtEl>
                                        <p:attrNameLst>
                                          <p:attrName>ppt_y</p:attrName>
                                        </p:attrNameLst>
                                      </p:cBhvr>
                                      <p:tavLst>
                                        <p:tav tm="0">
                                          <p:val>
                                            <p:strVal val="ppt_y"/>
                                          </p:val>
                                        </p:tav>
                                        <p:tav tm="100000">
                                          <p:val>
                                            <p:strVal val="ppt_y+.1"/>
                                          </p:val>
                                        </p:tav>
                                      </p:tavLst>
                                    </p:anim>
                                    <p:set>
                                      <p:cBhvr>
                                        <p:cTn id="198" dur="1" fill="hold">
                                          <p:stCondLst>
                                            <p:cond delay="499"/>
                                          </p:stCondLst>
                                        </p:cTn>
                                        <p:tgtEl>
                                          <p:spTgt spid="72"/>
                                        </p:tgtEl>
                                        <p:attrNameLst>
                                          <p:attrName>style.visibility</p:attrName>
                                        </p:attrNameLst>
                                      </p:cBhvr>
                                      <p:to>
                                        <p:strVal val="hidden"/>
                                      </p:to>
                                    </p:set>
                                  </p:childTnLst>
                                </p:cTn>
                              </p:par>
                              <p:par>
                                <p:cTn id="199" presetID="14" presetClass="entr" presetSubtype="10" fill="hold" nodeType="withEffect">
                                  <p:stCondLst>
                                    <p:cond delay="28500"/>
                                  </p:stCondLst>
                                  <p:childTnLst>
                                    <p:set>
                                      <p:cBhvr>
                                        <p:cTn id="200" dur="1" fill="hold">
                                          <p:stCondLst>
                                            <p:cond delay="0"/>
                                          </p:stCondLst>
                                        </p:cTn>
                                        <p:tgtEl>
                                          <p:spTgt spid="72"/>
                                        </p:tgtEl>
                                        <p:attrNameLst>
                                          <p:attrName>style.visibility</p:attrName>
                                        </p:attrNameLst>
                                      </p:cBhvr>
                                      <p:to>
                                        <p:strVal val="visible"/>
                                      </p:to>
                                    </p:set>
                                    <p:animEffect transition="in" filter="randombar(horizontal)">
                                      <p:cBhvr>
                                        <p:cTn id="201" dur="500"/>
                                        <p:tgtEl>
                                          <p:spTgt spid="72"/>
                                        </p:tgtEl>
                                      </p:cBhvr>
                                    </p:animEffect>
                                  </p:childTnLst>
                                </p:cTn>
                              </p:par>
                              <p:par>
                                <p:cTn id="202" presetID="42" presetClass="exit" presetSubtype="0" fill="hold" nodeType="withEffect">
                                  <p:stCondLst>
                                    <p:cond delay="32000"/>
                                  </p:stCondLst>
                                  <p:childTnLst>
                                    <p:animEffect transition="out" filter="fade">
                                      <p:cBhvr>
                                        <p:cTn id="203" dur="500"/>
                                        <p:tgtEl>
                                          <p:spTgt spid="72"/>
                                        </p:tgtEl>
                                      </p:cBhvr>
                                    </p:animEffect>
                                    <p:anim calcmode="lin" valueType="num">
                                      <p:cBhvr>
                                        <p:cTn id="204" dur="500"/>
                                        <p:tgtEl>
                                          <p:spTgt spid="72"/>
                                        </p:tgtEl>
                                        <p:attrNameLst>
                                          <p:attrName>ppt_x</p:attrName>
                                        </p:attrNameLst>
                                      </p:cBhvr>
                                      <p:tavLst>
                                        <p:tav tm="0">
                                          <p:val>
                                            <p:strVal val="ppt_x"/>
                                          </p:val>
                                        </p:tav>
                                        <p:tav tm="100000">
                                          <p:val>
                                            <p:strVal val="ppt_x"/>
                                          </p:val>
                                        </p:tav>
                                      </p:tavLst>
                                    </p:anim>
                                    <p:anim calcmode="lin" valueType="num">
                                      <p:cBhvr>
                                        <p:cTn id="205" dur="500"/>
                                        <p:tgtEl>
                                          <p:spTgt spid="72"/>
                                        </p:tgtEl>
                                        <p:attrNameLst>
                                          <p:attrName>ppt_y</p:attrName>
                                        </p:attrNameLst>
                                      </p:cBhvr>
                                      <p:tavLst>
                                        <p:tav tm="0">
                                          <p:val>
                                            <p:strVal val="ppt_y"/>
                                          </p:val>
                                        </p:tav>
                                        <p:tav tm="100000">
                                          <p:val>
                                            <p:strVal val="ppt_y+.1"/>
                                          </p:val>
                                        </p:tav>
                                      </p:tavLst>
                                    </p:anim>
                                    <p:set>
                                      <p:cBhvr>
                                        <p:cTn id="206" dur="1" fill="hold">
                                          <p:stCondLst>
                                            <p:cond delay="499"/>
                                          </p:stCondLst>
                                        </p:cTn>
                                        <p:tgtEl>
                                          <p:spTgt spid="72"/>
                                        </p:tgtEl>
                                        <p:attrNameLst>
                                          <p:attrName>style.visibility</p:attrName>
                                        </p:attrNameLst>
                                      </p:cBhvr>
                                      <p:to>
                                        <p:strVal val="hidden"/>
                                      </p:to>
                                    </p:set>
                                  </p:childTnLst>
                                </p:cTn>
                              </p:par>
                              <p:par>
                                <p:cTn id="207" presetID="14" presetClass="entr" presetSubtype="10" fill="hold" nodeType="withEffect">
                                  <p:stCondLst>
                                    <p:cond delay="32500"/>
                                  </p:stCondLst>
                                  <p:childTnLst>
                                    <p:set>
                                      <p:cBhvr>
                                        <p:cTn id="208" dur="1" fill="hold">
                                          <p:stCondLst>
                                            <p:cond delay="0"/>
                                          </p:stCondLst>
                                        </p:cTn>
                                        <p:tgtEl>
                                          <p:spTgt spid="72"/>
                                        </p:tgtEl>
                                        <p:attrNameLst>
                                          <p:attrName>style.visibility</p:attrName>
                                        </p:attrNameLst>
                                      </p:cBhvr>
                                      <p:to>
                                        <p:strVal val="visible"/>
                                      </p:to>
                                    </p:set>
                                    <p:animEffect transition="in" filter="randombar(horizontal)">
                                      <p:cBhvr>
                                        <p:cTn id="209" dur="500"/>
                                        <p:tgtEl>
                                          <p:spTgt spid="72"/>
                                        </p:tgtEl>
                                      </p:cBhvr>
                                    </p:animEffect>
                                  </p:childTnLst>
                                </p:cTn>
                              </p:par>
                              <p:par>
                                <p:cTn id="210" presetID="42" presetClass="exit" presetSubtype="0" fill="hold" nodeType="withEffect">
                                  <p:stCondLst>
                                    <p:cond delay="36000"/>
                                  </p:stCondLst>
                                  <p:childTnLst>
                                    <p:animEffect transition="out" filter="fade">
                                      <p:cBhvr>
                                        <p:cTn id="211" dur="500"/>
                                        <p:tgtEl>
                                          <p:spTgt spid="72"/>
                                        </p:tgtEl>
                                      </p:cBhvr>
                                    </p:animEffect>
                                    <p:anim calcmode="lin" valueType="num">
                                      <p:cBhvr>
                                        <p:cTn id="212" dur="500"/>
                                        <p:tgtEl>
                                          <p:spTgt spid="72"/>
                                        </p:tgtEl>
                                        <p:attrNameLst>
                                          <p:attrName>ppt_x</p:attrName>
                                        </p:attrNameLst>
                                      </p:cBhvr>
                                      <p:tavLst>
                                        <p:tav tm="0">
                                          <p:val>
                                            <p:strVal val="ppt_x"/>
                                          </p:val>
                                        </p:tav>
                                        <p:tav tm="100000">
                                          <p:val>
                                            <p:strVal val="ppt_x"/>
                                          </p:val>
                                        </p:tav>
                                      </p:tavLst>
                                    </p:anim>
                                    <p:anim calcmode="lin" valueType="num">
                                      <p:cBhvr>
                                        <p:cTn id="213" dur="500"/>
                                        <p:tgtEl>
                                          <p:spTgt spid="72"/>
                                        </p:tgtEl>
                                        <p:attrNameLst>
                                          <p:attrName>ppt_y</p:attrName>
                                        </p:attrNameLst>
                                      </p:cBhvr>
                                      <p:tavLst>
                                        <p:tav tm="0">
                                          <p:val>
                                            <p:strVal val="ppt_y"/>
                                          </p:val>
                                        </p:tav>
                                        <p:tav tm="100000">
                                          <p:val>
                                            <p:strVal val="ppt_y+.1"/>
                                          </p:val>
                                        </p:tav>
                                      </p:tavLst>
                                    </p:anim>
                                    <p:set>
                                      <p:cBhvr>
                                        <p:cTn id="214" dur="1" fill="hold">
                                          <p:stCondLst>
                                            <p:cond delay="499"/>
                                          </p:stCondLst>
                                        </p:cTn>
                                        <p:tgtEl>
                                          <p:spTgt spid="72"/>
                                        </p:tgtEl>
                                        <p:attrNameLst>
                                          <p:attrName>style.visibility</p:attrName>
                                        </p:attrNameLst>
                                      </p:cBhvr>
                                      <p:to>
                                        <p:strVal val="hidden"/>
                                      </p:to>
                                    </p:set>
                                  </p:childTnLst>
                                </p:cTn>
                              </p:par>
                              <p:par>
                                <p:cTn id="215" presetID="14" presetClass="entr" presetSubtype="10" fill="hold" nodeType="withEffect">
                                  <p:stCondLst>
                                    <p:cond delay="36500"/>
                                  </p:stCondLst>
                                  <p:childTnLst>
                                    <p:set>
                                      <p:cBhvr>
                                        <p:cTn id="216" dur="1" fill="hold">
                                          <p:stCondLst>
                                            <p:cond delay="0"/>
                                          </p:stCondLst>
                                        </p:cTn>
                                        <p:tgtEl>
                                          <p:spTgt spid="72"/>
                                        </p:tgtEl>
                                        <p:attrNameLst>
                                          <p:attrName>style.visibility</p:attrName>
                                        </p:attrNameLst>
                                      </p:cBhvr>
                                      <p:to>
                                        <p:strVal val="visible"/>
                                      </p:to>
                                    </p:set>
                                    <p:animEffect transition="in" filter="randombar(horizontal)">
                                      <p:cBhvr>
                                        <p:cTn id="217" dur="500"/>
                                        <p:tgtEl>
                                          <p:spTgt spid="72"/>
                                        </p:tgtEl>
                                      </p:cBhvr>
                                    </p:animEffect>
                                  </p:childTnLst>
                                </p:cTn>
                              </p:par>
                              <p:par>
                                <p:cTn id="218" presetID="14" presetClass="exit" presetSubtype="10" fill="hold" nodeType="withEffect">
                                  <p:stCondLst>
                                    <p:cond delay="40000"/>
                                  </p:stCondLst>
                                  <p:childTnLst>
                                    <p:animEffect transition="out" filter="randombar(horizontal)">
                                      <p:cBhvr>
                                        <p:cTn id="219" dur="500"/>
                                        <p:tgtEl>
                                          <p:spTgt spid="72"/>
                                        </p:tgtEl>
                                      </p:cBhvr>
                                    </p:animEffect>
                                    <p:set>
                                      <p:cBhvr>
                                        <p:cTn id="220" dur="1" fill="hold">
                                          <p:stCondLst>
                                            <p:cond delay="499"/>
                                          </p:stCondLst>
                                        </p:cTn>
                                        <p:tgtEl>
                                          <p:spTgt spid="72"/>
                                        </p:tgtEl>
                                        <p:attrNameLst>
                                          <p:attrName>style.visibility</p:attrName>
                                        </p:attrNameLst>
                                      </p:cBhvr>
                                      <p:to>
                                        <p:strVal val="hidden"/>
                                      </p:to>
                                    </p:set>
                                  </p:childTnLst>
                                </p:cTn>
                              </p:par>
                              <p:par>
                                <p:cTn id="221" presetID="14" presetClass="entr" presetSubtype="10" fill="hold" nodeType="withEffect">
                                  <p:stCondLst>
                                    <p:cond delay="40500"/>
                                  </p:stCondLst>
                                  <p:childTnLst>
                                    <p:set>
                                      <p:cBhvr>
                                        <p:cTn id="222" dur="1" fill="hold">
                                          <p:stCondLst>
                                            <p:cond delay="0"/>
                                          </p:stCondLst>
                                        </p:cTn>
                                        <p:tgtEl>
                                          <p:spTgt spid="72"/>
                                        </p:tgtEl>
                                        <p:attrNameLst>
                                          <p:attrName>style.visibility</p:attrName>
                                        </p:attrNameLst>
                                      </p:cBhvr>
                                      <p:to>
                                        <p:strVal val="visible"/>
                                      </p:to>
                                    </p:set>
                                    <p:animEffect transition="in" filter="randombar(horizontal)">
                                      <p:cBhvr>
                                        <p:cTn id="223" dur="500"/>
                                        <p:tgtEl>
                                          <p:spTgt spid="72"/>
                                        </p:tgtEl>
                                      </p:cBhvr>
                                    </p:animEffect>
                                  </p:childTnLst>
                                </p:cTn>
                              </p:par>
                              <p:par>
                                <p:cTn id="224" presetID="14" presetClass="entr" presetSubtype="10" fill="hold" nodeType="withEffect">
                                  <p:stCondLst>
                                    <p:cond delay="4500"/>
                                  </p:stCondLst>
                                  <p:childTnLst>
                                    <p:set>
                                      <p:cBhvr>
                                        <p:cTn id="225" dur="1" fill="hold">
                                          <p:stCondLst>
                                            <p:cond delay="0"/>
                                          </p:stCondLst>
                                        </p:cTn>
                                        <p:tgtEl>
                                          <p:spTgt spid="73"/>
                                        </p:tgtEl>
                                        <p:attrNameLst>
                                          <p:attrName>style.visibility</p:attrName>
                                        </p:attrNameLst>
                                      </p:cBhvr>
                                      <p:to>
                                        <p:strVal val="visible"/>
                                      </p:to>
                                    </p:set>
                                    <p:animEffect transition="in" filter="randombar(horizontal)">
                                      <p:cBhvr>
                                        <p:cTn id="226" dur="500"/>
                                        <p:tgtEl>
                                          <p:spTgt spid="73"/>
                                        </p:tgtEl>
                                      </p:cBhvr>
                                    </p:animEffect>
                                  </p:childTnLst>
                                </p:cTn>
                              </p:par>
                              <p:par>
                                <p:cTn id="227" presetID="14" presetClass="entr" presetSubtype="10" fill="hold" nodeType="withEffect">
                                  <p:stCondLst>
                                    <p:cond delay="14500"/>
                                  </p:stCondLst>
                                  <p:childTnLst>
                                    <p:set>
                                      <p:cBhvr>
                                        <p:cTn id="228" dur="1" fill="hold">
                                          <p:stCondLst>
                                            <p:cond delay="0"/>
                                          </p:stCondLst>
                                        </p:cTn>
                                        <p:tgtEl>
                                          <p:spTgt spid="73"/>
                                        </p:tgtEl>
                                        <p:attrNameLst>
                                          <p:attrName>style.visibility</p:attrName>
                                        </p:attrNameLst>
                                      </p:cBhvr>
                                      <p:to>
                                        <p:strVal val="visible"/>
                                      </p:to>
                                    </p:set>
                                    <p:animEffect transition="in" filter="randombar(horizontal)">
                                      <p:cBhvr>
                                        <p:cTn id="229" dur="500"/>
                                        <p:tgtEl>
                                          <p:spTgt spid="73"/>
                                        </p:tgtEl>
                                      </p:cBhvr>
                                    </p:animEffect>
                                  </p:childTnLst>
                                </p:cTn>
                              </p:par>
                              <p:par>
                                <p:cTn id="230" presetID="14" presetClass="entr" presetSubtype="10" fill="hold" nodeType="withEffect">
                                  <p:stCondLst>
                                    <p:cond delay="24500"/>
                                  </p:stCondLst>
                                  <p:childTnLst>
                                    <p:set>
                                      <p:cBhvr>
                                        <p:cTn id="231" dur="1" fill="hold">
                                          <p:stCondLst>
                                            <p:cond delay="0"/>
                                          </p:stCondLst>
                                        </p:cTn>
                                        <p:tgtEl>
                                          <p:spTgt spid="73"/>
                                        </p:tgtEl>
                                        <p:attrNameLst>
                                          <p:attrName>style.visibility</p:attrName>
                                        </p:attrNameLst>
                                      </p:cBhvr>
                                      <p:to>
                                        <p:strVal val="visible"/>
                                      </p:to>
                                    </p:set>
                                    <p:animEffect transition="in" filter="randombar(horizontal)">
                                      <p:cBhvr>
                                        <p:cTn id="232" dur="500"/>
                                        <p:tgtEl>
                                          <p:spTgt spid="73"/>
                                        </p:tgtEl>
                                      </p:cBhvr>
                                    </p:animEffect>
                                  </p:childTnLst>
                                </p:cTn>
                              </p:par>
                              <p:par>
                                <p:cTn id="233" presetID="14" presetClass="entr" presetSubtype="10" fill="hold" nodeType="withEffect">
                                  <p:stCondLst>
                                    <p:cond delay="34500"/>
                                  </p:stCondLst>
                                  <p:childTnLst>
                                    <p:set>
                                      <p:cBhvr>
                                        <p:cTn id="234" dur="1" fill="hold">
                                          <p:stCondLst>
                                            <p:cond delay="0"/>
                                          </p:stCondLst>
                                        </p:cTn>
                                        <p:tgtEl>
                                          <p:spTgt spid="73"/>
                                        </p:tgtEl>
                                        <p:attrNameLst>
                                          <p:attrName>style.visibility</p:attrName>
                                        </p:attrNameLst>
                                      </p:cBhvr>
                                      <p:to>
                                        <p:strVal val="visible"/>
                                      </p:to>
                                    </p:set>
                                    <p:animEffect transition="in" filter="randombar(horizontal)">
                                      <p:cBhvr>
                                        <p:cTn id="235" dur="500"/>
                                        <p:tgtEl>
                                          <p:spTgt spid="73"/>
                                        </p:tgtEl>
                                      </p:cBhvr>
                                    </p:animEffect>
                                  </p:childTnLst>
                                </p:cTn>
                              </p:par>
                              <p:par>
                                <p:cTn id="236" presetID="42" presetClass="exit" presetSubtype="0" fill="hold" nodeType="withEffect">
                                  <p:stCondLst>
                                    <p:cond delay="14000"/>
                                  </p:stCondLst>
                                  <p:childTnLst>
                                    <p:animEffect transition="out" filter="fade">
                                      <p:cBhvr>
                                        <p:cTn id="237" dur="500"/>
                                        <p:tgtEl>
                                          <p:spTgt spid="73"/>
                                        </p:tgtEl>
                                      </p:cBhvr>
                                    </p:animEffect>
                                    <p:anim calcmode="lin" valueType="num">
                                      <p:cBhvr>
                                        <p:cTn id="238" dur="500"/>
                                        <p:tgtEl>
                                          <p:spTgt spid="73"/>
                                        </p:tgtEl>
                                        <p:attrNameLst>
                                          <p:attrName>ppt_x</p:attrName>
                                        </p:attrNameLst>
                                      </p:cBhvr>
                                      <p:tavLst>
                                        <p:tav tm="0">
                                          <p:val>
                                            <p:strVal val="ppt_x"/>
                                          </p:val>
                                        </p:tav>
                                        <p:tav tm="100000">
                                          <p:val>
                                            <p:strVal val="ppt_x"/>
                                          </p:val>
                                        </p:tav>
                                      </p:tavLst>
                                    </p:anim>
                                    <p:anim calcmode="lin" valueType="num">
                                      <p:cBhvr>
                                        <p:cTn id="239" dur="500"/>
                                        <p:tgtEl>
                                          <p:spTgt spid="73"/>
                                        </p:tgtEl>
                                        <p:attrNameLst>
                                          <p:attrName>ppt_y</p:attrName>
                                        </p:attrNameLst>
                                      </p:cBhvr>
                                      <p:tavLst>
                                        <p:tav tm="0">
                                          <p:val>
                                            <p:strVal val="ppt_y"/>
                                          </p:val>
                                        </p:tav>
                                        <p:tav tm="100000">
                                          <p:val>
                                            <p:strVal val="ppt_y+.1"/>
                                          </p:val>
                                        </p:tav>
                                      </p:tavLst>
                                    </p:anim>
                                    <p:set>
                                      <p:cBhvr>
                                        <p:cTn id="240" dur="1" fill="hold">
                                          <p:stCondLst>
                                            <p:cond delay="499"/>
                                          </p:stCondLst>
                                        </p:cTn>
                                        <p:tgtEl>
                                          <p:spTgt spid="73"/>
                                        </p:tgtEl>
                                        <p:attrNameLst>
                                          <p:attrName>style.visibility</p:attrName>
                                        </p:attrNameLst>
                                      </p:cBhvr>
                                      <p:to>
                                        <p:strVal val="hidden"/>
                                      </p:to>
                                    </p:set>
                                  </p:childTnLst>
                                </p:cTn>
                              </p:par>
                              <p:par>
                                <p:cTn id="241" presetID="42" presetClass="exit" presetSubtype="0" fill="hold" nodeType="withEffect">
                                  <p:stCondLst>
                                    <p:cond delay="24000"/>
                                  </p:stCondLst>
                                  <p:childTnLst>
                                    <p:animEffect transition="out" filter="fade">
                                      <p:cBhvr>
                                        <p:cTn id="242" dur="500"/>
                                        <p:tgtEl>
                                          <p:spTgt spid="73"/>
                                        </p:tgtEl>
                                      </p:cBhvr>
                                    </p:animEffect>
                                    <p:anim calcmode="lin" valueType="num">
                                      <p:cBhvr>
                                        <p:cTn id="243" dur="500"/>
                                        <p:tgtEl>
                                          <p:spTgt spid="73"/>
                                        </p:tgtEl>
                                        <p:attrNameLst>
                                          <p:attrName>ppt_x</p:attrName>
                                        </p:attrNameLst>
                                      </p:cBhvr>
                                      <p:tavLst>
                                        <p:tav tm="0">
                                          <p:val>
                                            <p:strVal val="ppt_x"/>
                                          </p:val>
                                        </p:tav>
                                        <p:tav tm="100000">
                                          <p:val>
                                            <p:strVal val="ppt_x"/>
                                          </p:val>
                                        </p:tav>
                                      </p:tavLst>
                                    </p:anim>
                                    <p:anim calcmode="lin" valueType="num">
                                      <p:cBhvr>
                                        <p:cTn id="244" dur="500"/>
                                        <p:tgtEl>
                                          <p:spTgt spid="73"/>
                                        </p:tgtEl>
                                        <p:attrNameLst>
                                          <p:attrName>ppt_y</p:attrName>
                                        </p:attrNameLst>
                                      </p:cBhvr>
                                      <p:tavLst>
                                        <p:tav tm="0">
                                          <p:val>
                                            <p:strVal val="ppt_y"/>
                                          </p:val>
                                        </p:tav>
                                        <p:tav tm="100000">
                                          <p:val>
                                            <p:strVal val="ppt_y+.1"/>
                                          </p:val>
                                        </p:tav>
                                      </p:tavLst>
                                    </p:anim>
                                    <p:set>
                                      <p:cBhvr>
                                        <p:cTn id="245" dur="1" fill="hold">
                                          <p:stCondLst>
                                            <p:cond delay="499"/>
                                          </p:stCondLst>
                                        </p:cTn>
                                        <p:tgtEl>
                                          <p:spTgt spid="73"/>
                                        </p:tgtEl>
                                        <p:attrNameLst>
                                          <p:attrName>style.visibility</p:attrName>
                                        </p:attrNameLst>
                                      </p:cBhvr>
                                      <p:to>
                                        <p:strVal val="hidden"/>
                                      </p:to>
                                    </p:set>
                                  </p:childTnLst>
                                </p:cTn>
                              </p:par>
                              <p:par>
                                <p:cTn id="246" presetID="42" presetClass="exit" presetSubtype="0" fill="hold" nodeType="withEffect">
                                  <p:stCondLst>
                                    <p:cond delay="34000"/>
                                  </p:stCondLst>
                                  <p:childTnLst>
                                    <p:animEffect transition="out" filter="fade">
                                      <p:cBhvr>
                                        <p:cTn id="247" dur="500"/>
                                        <p:tgtEl>
                                          <p:spTgt spid="73"/>
                                        </p:tgtEl>
                                      </p:cBhvr>
                                    </p:animEffect>
                                    <p:anim calcmode="lin" valueType="num">
                                      <p:cBhvr>
                                        <p:cTn id="248" dur="500"/>
                                        <p:tgtEl>
                                          <p:spTgt spid="73"/>
                                        </p:tgtEl>
                                        <p:attrNameLst>
                                          <p:attrName>ppt_x</p:attrName>
                                        </p:attrNameLst>
                                      </p:cBhvr>
                                      <p:tavLst>
                                        <p:tav tm="0">
                                          <p:val>
                                            <p:strVal val="ppt_x"/>
                                          </p:val>
                                        </p:tav>
                                        <p:tav tm="100000">
                                          <p:val>
                                            <p:strVal val="ppt_x"/>
                                          </p:val>
                                        </p:tav>
                                      </p:tavLst>
                                    </p:anim>
                                    <p:anim calcmode="lin" valueType="num">
                                      <p:cBhvr>
                                        <p:cTn id="249" dur="500"/>
                                        <p:tgtEl>
                                          <p:spTgt spid="73"/>
                                        </p:tgtEl>
                                        <p:attrNameLst>
                                          <p:attrName>ppt_y</p:attrName>
                                        </p:attrNameLst>
                                      </p:cBhvr>
                                      <p:tavLst>
                                        <p:tav tm="0">
                                          <p:val>
                                            <p:strVal val="ppt_y"/>
                                          </p:val>
                                        </p:tav>
                                        <p:tav tm="100000">
                                          <p:val>
                                            <p:strVal val="ppt_y+.1"/>
                                          </p:val>
                                        </p:tav>
                                      </p:tavLst>
                                    </p:anim>
                                    <p:set>
                                      <p:cBhvr>
                                        <p:cTn id="250" dur="1" fill="hold">
                                          <p:stCondLst>
                                            <p:cond delay="499"/>
                                          </p:stCondLst>
                                        </p:cTn>
                                        <p:tgtEl>
                                          <p:spTgt spid="73"/>
                                        </p:tgtEl>
                                        <p:attrNameLst>
                                          <p:attrName>style.visibility</p:attrName>
                                        </p:attrNameLst>
                                      </p:cBhvr>
                                      <p:to>
                                        <p:strVal val="hidden"/>
                                      </p:to>
                                    </p:set>
                                  </p:childTnLst>
                                </p:cTn>
                              </p:par>
                              <p:par>
                                <p:cTn id="251" presetID="14" presetClass="entr" presetSubtype="10" fill="hold" nodeType="withEffect">
                                  <p:stCondLst>
                                    <p:cond delay="14500"/>
                                  </p:stCondLst>
                                  <p:childTnLst>
                                    <p:set>
                                      <p:cBhvr>
                                        <p:cTn id="252" dur="1" fill="hold">
                                          <p:stCondLst>
                                            <p:cond delay="0"/>
                                          </p:stCondLst>
                                        </p:cTn>
                                        <p:tgtEl>
                                          <p:spTgt spid="76"/>
                                        </p:tgtEl>
                                        <p:attrNameLst>
                                          <p:attrName>style.visibility</p:attrName>
                                        </p:attrNameLst>
                                      </p:cBhvr>
                                      <p:to>
                                        <p:strVal val="visible"/>
                                      </p:to>
                                    </p:set>
                                    <p:animEffect transition="in" filter="randombar(horizontal)">
                                      <p:cBhvr>
                                        <p:cTn id="253" dur="500"/>
                                        <p:tgtEl>
                                          <p:spTgt spid="76"/>
                                        </p:tgtEl>
                                      </p:cBhvr>
                                    </p:animEffect>
                                  </p:childTnLst>
                                </p:cTn>
                              </p:par>
                              <p:par>
                                <p:cTn id="254" presetID="14" presetClass="entr" presetSubtype="10" fill="hold" nodeType="withEffect">
                                  <p:stCondLst>
                                    <p:cond delay="24500"/>
                                  </p:stCondLst>
                                  <p:childTnLst>
                                    <p:set>
                                      <p:cBhvr>
                                        <p:cTn id="255" dur="1" fill="hold">
                                          <p:stCondLst>
                                            <p:cond delay="0"/>
                                          </p:stCondLst>
                                        </p:cTn>
                                        <p:tgtEl>
                                          <p:spTgt spid="76"/>
                                        </p:tgtEl>
                                        <p:attrNameLst>
                                          <p:attrName>style.visibility</p:attrName>
                                        </p:attrNameLst>
                                      </p:cBhvr>
                                      <p:to>
                                        <p:strVal val="visible"/>
                                      </p:to>
                                    </p:set>
                                    <p:animEffect transition="in" filter="randombar(horizontal)">
                                      <p:cBhvr>
                                        <p:cTn id="256" dur="500"/>
                                        <p:tgtEl>
                                          <p:spTgt spid="76"/>
                                        </p:tgtEl>
                                      </p:cBhvr>
                                    </p:animEffect>
                                  </p:childTnLst>
                                </p:cTn>
                              </p:par>
                              <p:par>
                                <p:cTn id="257" presetID="14" presetClass="entr" presetSubtype="10" fill="hold" nodeType="withEffect">
                                  <p:stCondLst>
                                    <p:cond delay="34500"/>
                                  </p:stCondLst>
                                  <p:childTnLst>
                                    <p:set>
                                      <p:cBhvr>
                                        <p:cTn id="258" dur="1" fill="hold">
                                          <p:stCondLst>
                                            <p:cond delay="0"/>
                                          </p:stCondLst>
                                        </p:cTn>
                                        <p:tgtEl>
                                          <p:spTgt spid="76"/>
                                        </p:tgtEl>
                                        <p:attrNameLst>
                                          <p:attrName>style.visibility</p:attrName>
                                        </p:attrNameLst>
                                      </p:cBhvr>
                                      <p:to>
                                        <p:strVal val="visible"/>
                                      </p:to>
                                    </p:set>
                                    <p:animEffect transition="in" filter="randombar(horizontal)">
                                      <p:cBhvr>
                                        <p:cTn id="259" dur="500"/>
                                        <p:tgtEl>
                                          <p:spTgt spid="76"/>
                                        </p:tgtEl>
                                      </p:cBhvr>
                                    </p:animEffect>
                                  </p:childTnLst>
                                </p:cTn>
                              </p:par>
                              <p:par>
                                <p:cTn id="260" presetID="42" presetClass="exit" presetSubtype="0" fill="hold" nodeType="withEffect">
                                  <p:stCondLst>
                                    <p:cond delay="16500"/>
                                  </p:stCondLst>
                                  <p:childTnLst>
                                    <p:animEffect transition="out" filter="fade">
                                      <p:cBhvr>
                                        <p:cTn id="261" dur="500"/>
                                        <p:tgtEl>
                                          <p:spTgt spid="76"/>
                                        </p:tgtEl>
                                      </p:cBhvr>
                                    </p:animEffect>
                                    <p:anim calcmode="lin" valueType="num">
                                      <p:cBhvr>
                                        <p:cTn id="262" dur="500"/>
                                        <p:tgtEl>
                                          <p:spTgt spid="76"/>
                                        </p:tgtEl>
                                        <p:attrNameLst>
                                          <p:attrName>ppt_x</p:attrName>
                                        </p:attrNameLst>
                                      </p:cBhvr>
                                      <p:tavLst>
                                        <p:tav tm="0">
                                          <p:val>
                                            <p:strVal val="ppt_x"/>
                                          </p:val>
                                        </p:tav>
                                        <p:tav tm="100000">
                                          <p:val>
                                            <p:strVal val="ppt_x"/>
                                          </p:val>
                                        </p:tav>
                                      </p:tavLst>
                                    </p:anim>
                                    <p:anim calcmode="lin" valueType="num">
                                      <p:cBhvr>
                                        <p:cTn id="263" dur="500"/>
                                        <p:tgtEl>
                                          <p:spTgt spid="76"/>
                                        </p:tgtEl>
                                        <p:attrNameLst>
                                          <p:attrName>ppt_y</p:attrName>
                                        </p:attrNameLst>
                                      </p:cBhvr>
                                      <p:tavLst>
                                        <p:tav tm="0">
                                          <p:val>
                                            <p:strVal val="ppt_y"/>
                                          </p:val>
                                        </p:tav>
                                        <p:tav tm="100000">
                                          <p:val>
                                            <p:strVal val="ppt_y+.1"/>
                                          </p:val>
                                        </p:tav>
                                      </p:tavLst>
                                    </p:anim>
                                    <p:set>
                                      <p:cBhvr>
                                        <p:cTn id="264" dur="1" fill="hold">
                                          <p:stCondLst>
                                            <p:cond delay="499"/>
                                          </p:stCondLst>
                                        </p:cTn>
                                        <p:tgtEl>
                                          <p:spTgt spid="76"/>
                                        </p:tgtEl>
                                        <p:attrNameLst>
                                          <p:attrName>style.visibility</p:attrName>
                                        </p:attrNameLst>
                                      </p:cBhvr>
                                      <p:to>
                                        <p:strVal val="hidden"/>
                                      </p:to>
                                    </p:set>
                                  </p:childTnLst>
                                </p:cTn>
                              </p:par>
                              <p:par>
                                <p:cTn id="265" presetID="42" presetClass="exit" presetSubtype="0" fill="hold" nodeType="withEffect">
                                  <p:stCondLst>
                                    <p:cond delay="26500"/>
                                  </p:stCondLst>
                                  <p:childTnLst>
                                    <p:animEffect transition="out" filter="fade">
                                      <p:cBhvr>
                                        <p:cTn id="266" dur="500"/>
                                        <p:tgtEl>
                                          <p:spTgt spid="76"/>
                                        </p:tgtEl>
                                      </p:cBhvr>
                                    </p:animEffect>
                                    <p:anim calcmode="lin" valueType="num">
                                      <p:cBhvr>
                                        <p:cTn id="267" dur="500"/>
                                        <p:tgtEl>
                                          <p:spTgt spid="76"/>
                                        </p:tgtEl>
                                        <p:attrNameLst>
                                          <p:attrName>ppt_x</p:attrName>
                                        </p:attrNameLst>
                                      </p:cBhvr>
                                      <p:tavLst>
                                        <p:tav tm="0">
                                          <p:val>
                                            <p:strVal val="ppt_x"/>
                                          </p:val>
                                        </p:tav>
                                        <p:tav tm="100000">
                                          <p:val>
                                            <p:strVal val="ppt_x"/>
                                          </p:val>
                                        </p:tav>
                                      </p:tavLst>
                                    </p:anim>
                                    <p:anim calcmode="lin" valueType="num">
                                      <p:cBhvr>
                                        <p:cTn id="268" dur="500"/>
                                        <p:tgtEl>
                                          <p:spTgt spid="76"/>
                                        </p:tgtEl>
                                        <p:attrNameLst>
                                          <p:attrName>ppt_y</p:attrName>
                                        </p:attrNameLst>
                                      </p:cBhvr>
                                      <p:tavLst>
                                        <p:tav tm="0">
                                          <p:val>
                                            <p:strVal val="ppt_y"/>
                                          </p:val>
                                        </p:tav>
                                        <p:tav tm="100000">
                                          <p:val>
                                            <p:strVal val="ppt_y+.1"/>
                                          </p:val>
                                        </p:tav>
                                      </p:tavLst>
                                    </p:anim>
                                    <p:set>
                                      <p:cBhvr>
                                        <p:cTn id="269" dur="1" fill="hold">
                                          <p:stCondLst>
                                            <p:cond delay="499"/>
                                          </p:stCondLst>
                                        </p:cTn>
                                        <p:tgtEl>
                                          <p:spTgt spid="76"/>
                                        </p:tgtEl>
                                        <p:attrNameLst>
                                          <p:attrName>style.visibility</p:attrName>
                                        </p:attrNameLst>
                                      </p:cBhvr>
                                      <p:to>
                                        <p:strVal val="hidden"/>
                                      </p:to>
                                    </p:set>
                                  </p:childTnLst>
                                </p:cTn>
                              </p:par>
                              <p:par>
                                <p:cTn id="270" presetID="42" presetClass="exit" presetSubtype="0" fill="hold" nodeType="withEffect">
                                  <p:stCondLst>
                                    <p:cond delay="36500"/>
                                  </p:stCondLst>
                                  <p:childTnLst>
                                    <p:animEffect transition="out" filter="fade">
                                      <p:cBhvr>
                                        <p:cTn id="271" dur="500"/>
                                        <p:tgtEl>
                                          <p:spTgt spid="76"/>
                                        </p:tgtEl>
                                      </p:cBhvr>
                                    </p:animEffect>
                                    <p:anim calcmode="lin" valueType="num">
                                      <p:cBhvr>
                                        <p:cTn id="272" dur="500"/>
                                        <p:tgtEl>
                                          <p:spTgt spid="76"/>
                                        </p:tgtEl>
                                        <p:attrNameLst>
                                          <p:attrName>ppt_x</p:attrName>
                                        </p:attrNameLst>
                                      </p:cBhvr>
                                      <p:tavLst>
                                        <p:tav tm="0">
                                          <p:val>
                                            <p:strVal val="ppt_x"/>
                                          </p:val>
                                        </p:tav>
                                        <p:tav tm="100000">
                                          <p:val>
                                            <p:strVal val="ppt_x"/>
                                          </p:val>
                                        </p:tav>
                                      </p:tavLst>
                                    </p:anim>
                                    <p:anim calcmode="lin" valueType="num">
                                      <p:cBhvr>
                                        <p:cTn id="273" dur="500"/>
                                        <p:tgtEl>
                                          <p:spTgt spid="76"/>
                                        </p:tgtEl>
                                        <p:attrNameLst>
                                          <p:attrName>ppt_y</p:attrName>
                                        </p:attrNameLst>
                                      </p:cBhvr>
                                      <p:tavLst>
                                        <p:tav tm="0">
                                          <p:val>
                                            <p:strVal val="ppt_y"/>
                                          </p:val>
                                        </p:tav>
                                        <p:tav tm="100000">
                                          <p:val>
                                            <p:strVal val="ppt_y+.1"/>
                                          </p:val>
                                        </p:tav>
                                      </p:tavLst>
                                    </p:anim>
                                    <p:set>
                                      <p:cBhvr>
                                        <p:cTn id="274" dur="1" fill="hold">
                                          <p:stCondLst>
                                            <p:cond delay="499"/>
                                          </p:stCondLst>
                                        </p:cTn>
                                        <p:tgtEl>
                                          <p:spTgt spid="76"/>
                                        </p:tgtEl>
                                        <p:attrNameLst>
                                          <p:attrName>style.visibility</p:attrName>
                                        </p:attrNameLst>
                                      </p:cBhvr>
                                      <p:to>
                                        <p:strVal val="hidden"/>
                                      </p:to>
                                    </p:set>
                                  </p:childTnLst>
                                </p:cTn>
                              </p:par>
                              <p:par>
                                <p:cTn id="275" presetID="14" presetClass="entr" presetSubtype="10" fill="hold" nodeType="withEffect">
                                  <p:stCondLst>
                                    <p:cond delay="17000"/>
                                  </p:stCondLst>
                                  <p:childTnLst>
                                    <p:set>
                                      <p:cBhvr>
                                        <p:cTn id="276" dur="1" fill="hold">
                                          <p:stCondLst>
                                            <p:cond delay="0"/>
                                          </p:stCondLst>
                                        </p:cTn>
                                        <p:tgtEl>
                                          <p:spTgt spid="77"/>
                                        </p:tgtEl>
                                        <p:attrNameLst>
                                          <p:attrName>style.visibility</p:attrName>
                                        </p:attrNameLst>
                                      </p:cBhvr>
                                      <p:to>
                                        <p:strVal val="visible"/>
                                      </p:to>
                                    </p:set>
                                    <p:animEffect transition="in" filter="randombar(horizontal)">
                                      <p:cBhvr>
                                        <p:cTn id="277" dur="500"/>
                                        <p:tgtEl>
                                          <p:spTgt spid="77"/>
                                        </p:tgtEl>
                                      </p:cBhvr>
                                    </p:animEffect>
                                  </p:childTnLst>
                                </p:cTn>
                              </p:par>
                              <p:par>
                                <p:cTn id="278" presetID="14" presetClass="entr" presetSubtype="10" fill="hold" nodeType="withEffect">
                                  <p:stCondLst>
                                    <p:cond delay="27000"/>
                                  </p:stCondLst>
                                  <p:childTnLst>
                                    <p:set>
                                      <p:cBhvr>
                                        <p:cTn id="279" dur="1" fill="hold">
                                          <p:stCondLst>
                                            <p:cond delay="0"/>
                                          </p:stCondLst>
                                        </p:cTn>
                                        <p:tgtEl>
                                          <p:spTgt spid="77"/>
                                        </p:tgtEl>
                                        <p:attrNameLst>
                                          <p:attrName>style.visibility</p:attrName>
                                        </p:attrNameLst>
                                      </p:cBhvr>
                                      <p:to>
                                        <p:strVal val="visible"/>
                                      </p:to>
                                    </p:set>
                                    <p:animEffect transition="in" filter="randombar(horizontal)">
                                      <p:cBhvr>
                                        <p:cTn id="280" dur="500"/>
                                        <p:tgtEl>
                                          <p:spTgt spid="77"/>
                                        </p:tgtEl>
                                      </p:cBhvr>
                                    </p:animEffect>
                                  </p:childTnLst>
                                </p:cTn>
                              </p:par>
                              <p:par>
                                <p:cTn id="281" presetID="14" presetClass="entr" presetSubtype="10" fill="hold" nodeType="withEffect">
                                  <p:stCondLst>
                                    <p:cond delay="37000"/>
                                  </p:stCondLst>
                                  <p:childTnLst>
                                    <p:set>
                                      <p:cBhvr>
                                        <p:cTn id="282" dur="1" fill="hold">
                                          <p:stCondLst>
                                            <p:cond delay="0"/>
                                          </p:stCondLst>
                                        </p:cTn>
                                        <p:tgtEl>
                                          <p:spTgt spid="77"/>
                                        </p:tgtEl>
                                        <p:attrNameLst>
                                          <p:attrName>style.visibility</p:attrName>
                                        </p:attrNameLst>
                                      </p:cBhvr>
                                      <p:to>
                                        <p:strVal val="visible"/>
                                      </p:to>
                                    </p:set>
                                    <p:animEffect transition="in" filter="randombar(horizontal)">
                                      <p:cBhvr>
                                        <p:cTn id="283" dur="500"/>
                                        <p:tgtEl>
                                          <p:spTgt spid="77"/>
                                        </p:tgtEl>
                                      </p:cBhvr>
                                    </p:animEffect>
                                  </p:childTnLst>
                                </p:cTn>
                              </p:par>
                              <p:par>
                                <p:cTn id="284" presetID="42" presetClass="exit" presetSubtype="0" fill="hold" nodeType="withEffect">
                                  <p:stCondLst>
                                    <p:cond delay="20000"/>
                                  </p:stCondLst>
                                  <p:childTnLst>
                                    <p:animEffect transition="out" filter="fade">
                                      <p:cBhvr>
                                        <p:cTn id="285" dur="500"/>
                                        <p:tgtEl>
                                          <p:spTgt spid="77"/>
                                        </p:tgtEl>
                                      </p:cBhvr>
                                    </p:animEffect>
                                    <p:anim calcmode="lin" valueType="num">
                                      <p:cBhvr>
                                        <p:cTn id="286" dur="500"/>
                                        <p:tgtEl>
                                          <p:spTgt spid="77"/>
                                        </p:tgtEl>
                                        <p:attrNameLst>
                                          <p:attrName>ppt_x</p:attrName>
                                        </p:attrNameLst>
                                      </p:cBhvr>
                                      <p:tavLst>
                                        <p:tav tm="0">
                                          <p:val>
                                            <p:strVal val="ppt_x"/>
                                          </p:val>
                                        </p:tav>
                                        <p:tav tm="100000">
                                          <p:val>
                                            <p:strVal val="ppt_x"/>
                                          </p:val>
                                        </p:tav>
                                      </p:tavLst>
                                    </p:anim>
                                    <p:anim calcmode="lin" valueType="num">
                                      <p:cBhvr>
                                        <p:cTn id="287" dur="500"/>
                                        <p:tgtEl>
                                          <p:spTgt spid="77"/>
                                        </p:tgtEl>
                                        <p:attrNameLst>
                                          <p:attrName>ppt_y</p:attrName>
                                        </p:attrNameLst>
                                      </p:cBhvr>
                                      <p:tavLst>
                                        <p:tav tm="0">
                                          <p:val>
                                            <p:strVal val="ppt_y"/>
                                          </p:val>
                                        </p:tav>
                                        <p:tav tm="100000">
                                          <p:val>
                                            <p:strVal val="ppt_y+.1"/>
                                          </p:val>
                                        </p:tav>
                                      </p:tavLst>
                                    </p:anim>
                                    <p:set>
                                      <p:cBhvr>
                                        <p:cTn id="288" dur="1" fill="hold">
                                          <p:stCondLst>
                                            <p:cond delay="499"/>
                                          </p:stCondLst>
                                        </p:cTn>
                                        <p:tgtEl>
                                          <p:spTgt spid="77"/>
                                        </p:tgtEl>
                                        <p:attrNameLst>
                                          <p:attrName>style.visibility</p:attrName>
                                        </p:attrNameLst>
                                      </p:cBhvr>
                                      <p:to>
                                        <p:strVal val="hidden"/>
                                      </p:to>
                                    </p:set>
                                  </p:childTnLst>
                                </p:cTn>
                              </p:par>
                              <p:par>
                                <p:cTn id="289" presetID="42" presetClass="exit" presetSubtype="0" fill="hold" nodeType="withEffect">
                                  <p:stCondLst>
                                    <p:cond delay="29500"/>
                                  </p:stCondLst>
                                  <p:childTnLst>
                                    <p:animEffect transition="out" filter="fade">
                                      <p:cBhvr>
                                        <p:cTn id="290" dur="500"/>
                                        <p:tgtEl>
                                          <p:spTgt spid="77"/>
                                        </p:tgtEl>
                                      </p:cBhvr>
                                    </p:animEffect>
                                    <p:anim calcmode="lin" valueType="num">
                                      <p:cBhvr>
                                        <p:cTn id="291" dur="500"/>
                                        <p:tgtEl>
                                          <p:spTgt spid="77"/>
                                        </p:tgtEl>
                                        <p:attrNameLst>
                                          <p:attrName>ppt_x</p:attrName>
                                        </p:attrNameLst>
                                      </p:cBhvr>
                                      <p:tavLst>
                                        <p:tav tm="0">
                                          <p:val>
                                            <p:strVal val="ppt_x"/>
                                          </p:val>
                                        </p:tav>
                                        <p:tav tm="100000">
                                          <p:val>
                                            <p:strVal val="ppt_x"/>
                                          </p:val>
                                        </p:tav>
                                      </p:tavLst>
                                    </p:anim>
                                    <p:anim calcmode="lin" valueType="num">
                                      <p:cBhvr>
                                        <p:cTn id="292" dur="500"/>
                                        <p:tgtEl>
                                          <p:spTgt spid="77"/>
                                        </p:tgtEl>
                                        <p:attrNameLst>
                                          <p:attrName>ppt_y</p:attrName>
                                        </p:attrNameLst>
                                      </p:cBhvr>
                                      <p:tavLst>
                                        <p:tav tm="0">
                                          <p:val>
                                            <p:strVal val="ppt_y"/>
                                          </p:val>
                                        </p:tav>
                                        <p:tav tm="100000">
                                          <p:val>
                                            <p:strVal val="ppt_y+.1"/>
                                          </p:val>
                                        </p:tav>
                                      </p:tavLst>
                                    </p:anim>
                                    <p:set>
                                      <p:cBhvr>
                                        <p:cTn id="293" dur="1" fill="hold">
                                          <p:stCondLst>
                                            <p:cond delay="499"/>
                                          </p:stCondLst>
                                        </p:cTn>
                                        <p:tgtEl>
                                          <p:spTgt spid="77"/>
                                        </p:tgtEl>
                                        <p:attrNameLst>
                                          <p:attrName>style.visibility</p:attrName>
                                        </p:attrNameLst>
                                      </p:cBhvr>
                                      <p:to>
                                        <p:strVal val="hidden"/>
                                      </p:to>
                                    </p:set>
                                  </p:childTnLst>
                                </p:cTn>
                              </p:par>
                              <p:par>
                                <p:cTn id="294" presetID="42" presetClass="exit" presetSubtype="0" fill="hold" nodeType="withEffect">
                                  <p:stCondLst>
                                    <p:cond delay="39000"/>
                                  </p:stCondLst>
                                  <p:childTnLst>
                                    <p:animEffect transition="out" filter="fade">
                                      <p:cBhvr>
                                        <p:cTn id="295" dur="500"/>
                                        <p:tgtEl>
                                          <p:spTgt spid="77"/>
                                        </p:tgtEl>
                                      </p:cBhvr>
                                    </p:animEffect>
                                    <p:anim calcmode="lin" valueType="num">
                                      <p:cBhvr>
                                        <p:cTn id="296" dur="500"/>
                                        <p:tgtEl>
                                          <p:spTgt spid="77"/>
                                        </p:tgtEl>
                                        <p:attrNameLst>
                                          <p:attrName>ppt_x</p:attrName>
                                        </p:attrNameLst>
                                      </p:cBhvr>
                                      <p:tavLst>
                                        <p:tav tm="0">
                                          <p:val>
                                            <p:strVal val="ppt_x"/>
                                          </p:val>
                                        </p:tav>
                                        <p:tav tm="100000">
                                          <p:val>
                                            <p:strVal val="ppt_x"/>
                                          </p:val>
                                        </p:tav>
                                      </p:tavLst>
                                    </p:anim>
                                    <p:anim calcmode="lin" valueType="num">
                                      <p:cBhvr>
                                        <p:cTn id="297" dur="500"/>
                                        <p:tgtEl>
                                          <p:spTgt spid="77"/>
                                        </p:tgtEl>
                                        <p:attrNameLst>
                                          <p:attrName>ppt_y</p:attrName>
                                        </p:attrNameLst>
                                      </p:cBhvr>
                                      <p:tavLst>
                                        <p:tav tm="0">
                                          <p:val>
                                            <p:strVal val="ppt_y"/>
                                          </p:val>
                                        </p:tav>
                                        <p:tav tm="100000">
                                          <p:val>
                                            <p:strVal val="ppt_y+.1"/>
                                          </p:val>
                                        </p:tav>
                                      </p:tavLst>
                                    </p:anim>
                                    <p:set>
                                      <p:cBhvr>
                                        <p:cTn id="298"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animBg="1"/>
      <p:bldP spid="6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Rectangle 74"/>
          <p:cNvSpPr/>
          <p:nvPr/>
        </p:nvSpPr>
        <p:spPr>
          <a:xfrm>
            <a:off x="1828538" y="3317116"/>
            <a:ext cx="2135073" cy="29399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Burger production - Pull</a:t>
            </a:r>
            <a:endParaRPr lang="en-US" dirty="0"/>
          </a:p>
        </p:txBody>
      </p:sp>
      <p:pic>
        <p:nvPicPr>
          <p:cNvPr id="49" name="Picture 48"/>
          <p:cNvPicPr>
            <a:picLocks noChangeAspect="1"/>
          </p:cNvPicPr>
          <p:nvPr/>
        </p:nvPicPr>
        <p:blipFill rotWithShape="1">
          <a:blip r:embed="rId3">
            <a:clrChange>
              <a:clrFrom>
                <a:srgbClr val="FFFFFF"/>
              </a:clrFrom>
              <a:clrTo>
                <a:srgbClr val="FFFFFF">
                  <a:alpha val="0"/>
                </a:srgbClr>
              </a:clrTo>
            </a:clrChange>
          </a:blip>
          <a:srcRect t="50000"/>
          <a:stretch/>
        </p:blipFill>
        <p:spPr>
          <a:xfrm>
            <a:off x="5347492" y="5787262"/>
            <a:ext cx="788670" cy="320040"/>
          </a:xfrm>
          <a:prstGeom prst="rect">
            <a:avLst/>
          </a:prstGeom>
        </p:spPr>
      </p:pic>
      <p:pic>
        <p:nvPicPr>
          <p:cNvPr id="50" name="Picture 49"/>
          <p:cNvPicPr>
            <a:picLocks noChangeAspect="1"/>
          </p:cNvPicPr>
          <p:nvPr/>
        </p:nvPicPr>
        <p:blipFill rotWithShape="1">
          <a:blip r:embed="rId3">
            <a:clrChange>
              <a:clrFrom>
                <a:srgbClr val="FFFFFF"/>
              </a:clrFrom>
              <a:clrTo>
                <a:srgbClr val="FFFFFF">
                  <a:alpha val="0"/>
                </a:srgbClr>
              </a:clrTo>
            </a:clrChange>
          </a:blip>
          <a:srcRect t="39242"/>
          <a:stretch/>
        </p:blipFill>
        <p:spPr>
          <a:xfrm>
            <a:off x="7468284" y="5781743"/>
            <a:ext cx="788670" cy="388900"/>
          </a:xfrm>
          <a:prstGeom prst="rect">
            <a:avLst/>
          </a:prstGeom>
        </p:spPr>
      </p:pic>
      <p:pic>
        <p:nvPicPr>
          <p:cNvPr id="51" name="Picture 50"/>
          <p:cNvPicPr>
            <a:picLocks noChangeAspect="1"/>
          </p:cNvPicPr>
          <p:nvPr/>
        </p:nvPicPr>
        <p:blipFill>
          <a:blip r:embed="rId4">
            <a:clrChange>
              <a:clrFrom>
                <a:srgbClr val="FFFFFF"/>
              </a:clrFrom>
              <a:clrTo>
                <a:srgbClr val="FFFFFF">
                  <a:alpha val="0"/>
                </a:srgbClr>
              </a:clrTo>
            </a:clrChange>
          </a:blip>
          <a:stretch>
            <a:fillRect/>
          </a:stretch>
        </p:blipFill>
        <p:spPr>
          <a:xfrm>
            <a:off x="6359788" y="3317116"/>
            <a:ext cx="1241720" cy="1488612"/>
          </a:xfrm>
          <a:prstGeom prst="rect">
            <a:avLst/>
          </a:prstGeom>
        </p:spPr>
      </p:pic>
      <p:pic>
        <p:nvPicPr>
          <p:cNvPr id="52" name="Picture 51"/>
          <p:cNvPicPr>
            <a:picLocks noChangeAspect="1"/>
          </p:cNvPicPr>
          <p:nvPr/>
        </p:nvPicPr>
        <p:blipFill>
          <a:blip r:embed="rId5">
            <a:clrChange>
              <a:clrFrom>
                <a:srgbClr val="FFFFFF"/>
              </a:clrFrom>
              <a:clrTo>
                <a:srgbClr val="FFFFFF">
                  <a:alpha val="0"/>
                </a:srgbClr>
              </a:clrTo>
            </a:clrChange>
          </a:blip>
          <a:stretch>
            <a:fillRect/>
          </a:stretch>
        </p:blipFill>
        <p:spPr>
          <a:xfrm>
            <a:off x="4243874" y="3472225"/>
            <a:ext cx="1169587" cy="1418292"/>
          </a:xfrm>
          <a:prstGeom prst="rect">
            <a:avLst/>
          </a:prstGeom>
        </p:spPr>
      </p:pic>
      <p:pic>
        <p:nvPicPr>
          <p:cNvPr id="53" name="Picture 52"/>
          <p:cNvPicPr>
            <a:picLocks noChangeAspect="1"/>
          </p:cNvPicPr>
          <p:nvPr/>
        </p:nvPicPr>
        <p:blipFill>
          <a:blip r:embed="rId6">
            <a:clrChange>
              <a:clrFrom>
                <a:srgbClr val="FFFFFF"/>
              </a:clrFrom>
              <a:clrTo>
                <a:srgbClr val="FFFFFF">
                  <a:alpha val="0"/>
                </a:srgbClr>
              </a:clrTo>
            </a:clrChange>
          </a:blip>
          <a:stretch>
            <a:fillRect/>
          </a:stretch>
        </p:blipFill>
        <p:spPr>
          <a:xfrm>
            <a:off x="2212970" y="3383029"/>
            <a:ext cx="584035" cy="1331056"/>
          </a:xfrm>
          <a:prstGeom prst="rect">
            <a:avLst/>
          </a:prstGeom>
        </p:spPr>
      </p:pic>
      <p:pic>
        <p:nvPicPr>
          <p:cNvPr id="54" name="Picture 53"/>
          <p:cNvPicPr>
            <a:picLocks noChangeAspect="1"/>
          </p:cNvPicPr>
          <p:nvPr/>
        </p:nvPicPr>
        <p:blipFill>
          <a:blip r:embed="rId7">
            <a:clrChange>
              <a:clrFrom>
                <a:srgbClr val="FFFFFF"/>
              </a:clrFrom>
              <a:clrTo>
                <a:srgbClr val="FFFFFF">
                  <a:alpha val="0"/>
                </a:srgbClr>
              </a:clrTo>
            </a:clrChange>
          </a:blip>
          <a:stretch>
            <a:fillRect/>
          </a:stretch>
        </p:blipFill>
        <p:spPr>
          <a:xfrm>
            <a:off x="8604817" y="3190892"/>
            <a:ext cx="769721" cy="1583012"/>
          </a:xfrm>
          <a:prstGeom prst="rect">
            <a:avLst/>
          </a:prstGeom>
        </p:spPr>
      </p:pic>
      <p:sp>
        <p:nvSpPr>
          <p:cNvPr id="55" name="Rounded Rectangular Callout 54"/>
          <p:cNvSpPr/>
          <p:nvPr/>
        </p:nvSpPr>
        <p:spPr>
          <a:xfrm>
            <a:off x="1742647" y="1977657"/>
            <a:ext cx="2127049" cy="1130091"/>
          </a:xfrm>
          <a:prstGeom prst="wedgeRoundRectCallout">
            <a:avLst>
              <a:gd name="adj1" fmla="val 731"/>
              <a:gd name="adj2" fmla="val 7698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EMprint" panose="020B0503020204020204" pitchFamily="34" charset="0"/>
              </a:rPr>
              <a:t>Tomato</a:t>
            </a:r>
            <a:endParaRPr lang="th-TH" dirty="0">
              <a:latin typeface="EMprint" panose="020B0503020204020204" pitchFamily="34" charset="0"/>
            </a:endParaRPr>
          </a:p>
          <a:p>
            <a:pPr algn="ctr"/>
            <a:r>
              <a:rPr lang="en-US" dirty="0">
                <a:latin typeface="EMprint" panose="020B0503020204020204" pitchFamily="34" charset="0"/>
              </a:rPr>
              <a:t>6 seconds</a:t>
            </a:r>
          </a:p>
          <a:p>
            <a:pPr algn="ctr"/>
            <a:r>
              <a:rPr lang="en-US" b="1" dirty="0">
                <a:solidFill>
                  <a:srgbClr val="FF0000"/>
                </a:solidFill>
                <a:latin typeface="EMprint" panose="020B0503020204020204" pitchFamily="34" charset="0"/>
              </a:rPr>
              <a:t>(Limit 2 pieces)</a:t>
            </a:r>
          </a:p>
        </p:txBody>
      </p:sp>
      <p:sp>
        <p:nvSpPr>
          <p:cNvPr id="56" name="Rounded Rectangular Callout 55"/>
          <p:cNvSpPr/>
          <p:nvPr/>
        </p:nvSpPr>
        <p:spPr>
          <a:xfrm>
            <a:off x="4131135" y="2410735"/>
            <a:ext cx="1411452" cy="712073"/>
          </a:xfrm>
          <a:prstGeom prst="wedgeRoundRectCallout">
            <a:avLst>
              <a:gd name="adj1" fmla="val 2307"/>
              <a:gd name="adj2" fmla="val 70259"/>
              <a:gd name="adj3" fmla="val 16667"/>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EMprint" panose="020B0503020204020204" pitchFamily="34" charset="0"/>
              </a:rPr>
              <a:t>Beef Patty</a:t>
            </a:r>
          </a:p>
          <a:p>
            <a:pPr algn="ctr"/>
            <a:r>
              <a:rPr lang="en-US" dirty="0">
                <a:latin typeface="EMprint" panose="020B0503020204020204" pitchFamily="34" charset="0"/>
              </a:rPr>
              <a:t>15 seconds</a:t>
            </a:r>
          </a:p>
        </p:txBody>
      </p:sp>
      <p:sp>
        <p:nvSpPr>
          <p:cNvPr id="57" name="Rounded Rectangular Callout 56"/>
          <p:cNvSpPr/>
          <p:nvPr/>
        </p:nvSpPr>
        <p:spPr>
          <a:xfrm>
            <a:off x="6348021" y="2392165"/>
            <a:ext cx="1635171" cy="712073"/>
          </a:xfrm>
          <a:prstGeom prst="wedgeRoundRectCallout">
            <a:avLst>
              <a:gd name="adj1" fmla="val 2307"/>
              <a:gd name="adj2" fmla="val 7025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EMprint" panose="020B0503020204020204" pitchFamily="34" charset="0"/>
              </a:rPr>
              <a:t>Lettuce</a:t>
            </a:r>
          </a:p>
          <a:p>
            <a:pPr algn="ctr"/>
            <a:r>
              <a:rPr lang="en-US" dirty="0">
                <a:latin typeface="EMprint" panose="020B0503020204020204" pitchFamily="34" charset="0"/>
              </a:rPr>
              <a:t>5 seconds</a:t>
            </a:r>
          </a:p>
        </p:txBody>
      </p:sp>
      <p:sp>
        <p:nvSpPr>
          <p:cNvPr id="58" name="Rounded Rectangular Callout 57"/>
          <p:cNvSpPr/>
          <p:nvPr/>
        </p:nvSpPr>
        <p:spPr>
          <a:xfrm>
            <a:off x="8385940" y="2358699"/>
            <a:ext cx="1269686" cy="712073"/>
          </a:xfrm>
          <a:prstGeom prst="wedgeRoundRectCallout">
            <a:avLst>
              <a:gd name="adj1" fmla="val -3899"/>
              <a:gd name="adj2" fmla="val 6531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EMprint" panose="020B0503020204020204" pitchFamily="34" charset="0"/>
              </a:rPr>
              <a:t>Top bun</a:t>
            </a:r>
          </a:p>
          <a:p>
            <a:pPr algn="ctr"/>
            <a:r>
              <a:rPr lang="en-US" dirty="0">
                <a:latin typeface="EMprint" panose="020B0503020204020204" pitchFamily="34" charset="0"/>
              </a:rPr>
              <a:t>3 seconds</a:t>
            </a:r>
          </a:p>
        </p:txBody>
      </p:sp>
      <p:pic>
        <p:nvPicPr>
          <p:cNvPr id="15" name="Picture 14"/>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8929" r="89286"/>
                    </a14:imgEffect>
                  </a14:imgLayer>
                </a14:imgProps>
              </a:ext>
            </a:extLst>
          </a:blip>
          <a:srcRect l="1" t="1" r="-757" b="-63488"/>
          <a:stretch/>
        </p:blipFill>
        <p:spPr>
          <a:xfrm>
            <a:off x="9433079" y="300430"/>
            <a:ext cx="445099" cy="1444427"/>
          </a:xfrm>
          <a:prstGeom prst="rect">
            <a:avLst/>
          </a:prstGeom>
        </p:spPr>
      </p:pic>
      <p:pic>
        <p:nvPicPr>
          <p:cNvPr id="32" name="Picture 31"/>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5975471"/>
            <a:ext cx="788670" cy="189003"/>
          </a:xfrm>
          <a:prstGeom prst="rect">
            <a:avLst/>
          </a:prstGeom>
        </p:spPr>
      </p:pic>
      <p:pic>
        <p:nvPicPr>
          <p:cNvPr id="33" name="Picture 32"/>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5673112"/>
            <a:ext cx="788670" cy="189003"/>
          </a:xfrm>
          <a:prstGeom prst="rect">
            <a:avLst/>
          </a:prstGeom>
        </p:spPr>
      </p:pic>
      <p:pic>
        <p:nvPicPr>
          <p:cNvPr id="34" name="Picture 33"/>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5370753"/>
            <a:ext cx="788670" cy="189003"/>
          </a:xfrm>
          <a:prstGeom prst="rect">
            <a:avLst/>
          </a:prstGeom>
        </p:spPr>
      </p:pic>
      <p:pic>
        <p:nvPicPr>
          <p:cNvPr id="35" name="Picture 34"/>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5068394"/>
            <a:ext cx="788670" cy="189003"/>
          </a:xfrm>
          <a:prstGeom prst="rect">
            <a:avLst/>
          </a:prstGeom>
        </p:spPr>
      </p:pic>
      <p:pic>
        <p:nvPicPr>
          <p:cNvPr id="39" name="Picture 38"/>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4766035"/>
            <a:ext cx="788670" cy="189003"/>
          </a:xfrm>
          <a:prstGeom prst="rect">
            <a:avLst/>
          </a:prstGeom>
        </p:spPr>
      </p:pic>
      <p:pic>
        <p:nvPicPr>
          <p:cNvPr id="40" name="Picture 39"/>
          <p:cNvPicPr>
            <a:picLocks noChangeAspect="1"/>
          </p:cNvPicPr>
          <p:nvPr/>
        </p:nvPicPr>
        <p:blipFill rotWithShape="1">
          <a:blip r:embed="rId3">
            <a:clrChange>
              <a:clrFrom>
                <a:srgbClr val="FFFFFF"/>
              </a:clrFrom>
              <a:clrTo>
                <a:srgbClr val="FFFFFF">
                  <a:alpha val="0"/>
                </a:srgbClr>
              </a:clrTo>
            </a:clrChange>
          </a:blip>
          <a:srcRect t="70472"/>
          <a:stretch/>
        </p:blipFill>
        <p:spPr>
          <a:xfrm>
            <a:off x="3100098" y="4463676"/>
            <a:ext cx="788670" cy="189003"/>
          </a:xfrm>
          <a:prstGeom prst="rect">
            <a:avLst/>
          </a:prstGeom>
        </p:spPr>
      </p:pic>
      <p:pic>
        <p:nvPicPr>
          <p:cNvPr id="60" name="Picture 59"/>
          <p:cNvPicPr>
            <a:picLocks noChangeAspect="1"/>
          </p:cNvPicPr>
          <p:nvPr/>
        </p:nvPicPr>
        <p:blipFill rotWithShape="1">
          <a:blip r:embed="rId3">
            <a:clrChange>
              <a:clrFrom>
                <a:srgbClr val="FFFFFF"/>
              </a:clrFrom>
              <a:clrTo>
                <a:srgbClr val="FFFFFF">
                  <a:alpha val="0"/>
                </a:srgbClr>
              </a:clrTo>
            </a:clrChange>
          </a:blip>
          <a:srcRect t="50000"/>
          <a:stretch/>
        </p:blipFill>
        <p:spPr>
          <a:xfrm>
            <a:off x="5347492" y="5386529"/>
            <a:ext cx="788670" cy="320040"/>
          </a:xfrm>
          <a:prstGeom prst="rect">
            <a:avLst/>
          </a:prstGeom>
        </p:spPr>
      </p:pic>
      <p:pic>
        <p:nvPicPr>
          <p:cNvPr id="61" name="Picture 60"/>
          <p:cNvPicPr>
            <a:picLocks noChangeAspect="1"/>
          </p:cNvPicPr>
          <p:nvPr/>
        </p:nvPicPr>
        <p:blipFill rotWithShape="1">
          <a:blip r:embed="rId3">
            <a:clrChange>
              <a:clrFrom>
                <a:srgbClr val="FFFFFF"/>
              </a:clrFrom>
              <a:clrTo>
                <a:srgbClr val="FFFFFF">
                  <a:alpha val="0"/>
                </a:srgbClr>
              </a:clrTo>
            </a:clrChange>
          </a:blip>
          <a:srcRect t="50000"/>
          <a:stretch/>
        </p:blipFill>
        <p:spPr>
          <a:xfrm>
            <a:off x="5321081" y="4974690"/>
            <a:ext cx="788670" cy="320040"/>
          </a:xfrm>
          <a:prstGeom prst="rect">
            <a:avLst/>
          </a:prstGeom>
        </p:spPr>
      </p:pic>
      <p:pic>
        <p:nvPicPr>
          <p:cNvPr id="63" name="Picture 62"/>
          <p:cNvPicPr>
            <a:picLocks noChangeAspect="1"/>
          </p:cNvPicPr>
          <p:nvPr/>
        </p:nvPicPr>
        <p:blipFill rotWithShape="1">
          <a:blip r:embed="rId3">
            <a:clrChange>
              <a:clrFrom>
                <a:srgbClr val="FFFFFF"/>
              </a:clrFrom>
              <a:clrTo>
                <a:srgbClr val="FFFFFF">
                  <a:alpha val="0"/>
                </a:srgbClr>
              </a:clrTo>
            </a:clrChange>
          </a:blip>
          <a:srcRect t="39242"/>
          <a:stretch/>
        </p:blipFill>
        <p:spPr>
          <a:xfrm>
            <a:off x="7468284" y="5365104"/>
            <a:ext cx="788670" cy="388900"/>
          </a:xfrm>
          <a:prstGeom prst="rect">
            <a:avLst/>
          </a:prstGeom>
        </p:spPr>
      </p:pic>
      <p:pic>
        <p:nvPicPr>
          <p:cNvPr id="64" name="Picture 63"/>
          <p:cNvPicPr>
            <a:picLocks noChangeAspect="1"/>
          </p:cNvPicPr>
          <p:nvPr/>
        </p:nvPicPr>
        <p:blipFill rotWithShape="1">
          <a:blip r:embed="rId3">
            <a:clrChange>
              <a:clrFrom>
                <a:srgbClr val="FFFFFF"/>
              </a:clrFrom>
              <a:clrTo>
                <a:srgbClr val="FFFFFF">
                  <a:alpha val="0"/>
                </a:srgbClr>
              </a:clrTo>
            </a:clrChange>
          </a:blip>
          <a:srcRect t="39242"/>
          <a:stretch/>
        </p:blipFill>
        <p:spPr>
          <a:xfrm>
            <a:off x="7468284" y="4940260"/>
            <a:ext cx="788670" cy="388900"/>
          </a:xfrm>
          <a:prstGeom prst="rect">
            <a:avLst/>
          </a:prstGeom>
        </p:spPr>
      </p:pic>
      <p:pic>
        <p:nvPicPr>
          <p:cNvPr id="36" name="Picture 35"/>
          <p:cNvPicPr>
            <a:picLocks noChangeAspect="1"/>
          </p:cNvPicPr>
          <p:nvPr/>
        </p:nvPicPr>
        <p:blipFill>
          <a:blip r:embed="rId10">
            <a:clrChange>
              <a:clrFrom>
                <a:srgbClr val="FFFFFF"/>
              </a:clrFrom>
              <a:clrTo>
                <a:srgbClr val="FFFFFF">
                  <a:alpha val="0"/>
                </a:srgbClr>
              </a:clrTo>
            </a:clrChange>
          </a:blip>
          <a:stretch>
            <a:fillRect/>
          </a:stretch>
        </p:blipFill>
        <p:spPr>
          <a:xfrm>
            <a:off x="8641215" y="36268"/>
            <a:ext cx="2028825" cy="2047875"/>
          </a:xfrm>
          <a:prstGeom prst="rect">
            <a:avLst/>
          </a:prstGeom>
        </p:spPr>
      </p:pic>
      <p:cxnSp>
        <p:nvCxnSpPr>
          <p:cNvPr id="38" name="Straight Connector 37"/>
          <p:cNvCxnSpPr/>
          <p:nvPr/>
        </p:nvCxnSpPr>
        <p:spPr>
          <a:xfrm>
            <a:off x="6252469" y="1750038"/>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4062871" y="1757919"/>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8314177" y="1710669"/>
            <a:ext cx="0" cy="4633133"/>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9777283" y="1744857"/>
            <a:ext cx="0" cy="4633133"/>
          </a:xfrm>
          <a:prstGeom prst="line">
            <a:avLst/>
          </a:prstGeom>
        </p:spPr>
        <p:style>
          <a:lnRef idx="2">
            <a:schemeClr val="dk1"/>
          </a:lnRef>
          <a:fillRef idx="0">
            <a:schemeClr val="dk1"/>
          </a:fillRef>
          <a:effectRef idx="1">
            <a:schemeClr val="dk1"/>
          </a:effectRef>
          <a:fontRef idx="minor">
            <a:schemeClr val="tx1"/>
          </a:fontRef>
        </p:style>
      </p:cxnSp>
      <p:pic>
        <p:nvPicPr>
          <p:cNvPr id="59" name="Picture 58"/>
          <p:cNvPicPr>
            <a:picLocks noChangeAspect="1"/>
          </p:cNvPicPr>
          <p:nvPr/>
        </p:nvPicPr>
        <p:blipFill>
          <a:blip r:embed="rId3">
            <a:clrChange>
              <a:clrFrom>
                <a:srgbClr val="FFFFFF"/>
              </a:clrFrom>
              <a:clrTo>
                <a:srgbClr val="FFFFFF">
                  <a:alpha val="0"/>
                </a:srgbClr>
              </a:clrTo>
            </a:clrChange>
          </a:blip>
          <a:stretch>
            <a:fillRect/>
          </a:stretch>
        </p:blipFill>
        <p:spPr>
          <a:xfrm>
            <a:off x="9777283" y="4130928"/>
            <a:ext cx="781978" cy="634649"/>
          </a:xfrm>
          <a:prstGeom prst="rect">
            <a:avLst/>
          </a:prstGeom>
        </p:spPr>
      </p:pic>
      <p:pic>
        <p:nvPicPr>
          <p:cNvPr id="62" name="Picture 61"/>
          <p:cNvPicPr>
            <a:picLocks noChangeAspect="1"/>
          </p:cNvPicPr>
          <p:nvPr/>
        </p:nvPicPr>
        <p:blipFill>
          <a:blip r:embed="rId3">
            <a:clrChange>
              <a:clrFrom>
                <a:srgbClr val="FFFFFF"/>
              </a:clrFrom>
              <a:clrTo>
                <a:srgbClr val="FFFFFF">
                  <a:alpha val="0"/>
                </a:srgbClr>
              </a:clrTo>
            </a:clrChange>
          </a:blip>
          <a:stretch>
            <a:fillRect/>
          </a:stretch>
        </p:blipFill>
        <p:spPr>
          <a:xfrm>
            <a:off x="9818006" y="5531321"/>
            <a:ext cx="781978" cy="634649"/>
          </a:xfrm>
          <a:prstGeom prst="rect">
            <a:avLst/>
          </a:prstGeom>
        </p:spPr>
      </p:pic>
      <p:sp>
        <p:nvSpPr>
          <p:cNvPr id="67" name="Oval Callout 66"/>
          <p:cNvSpPr/>
          <p:nvPr/>
        </p:nvSpPr>
        <p:spPr>
          <a:xfrm>
            <a:off x="9810851" y="4830319"/>
            <a:ext cx="765544" cy="709575"/>
          </a:xfrm>
          <a:prstGeom prst="wedgeEllipseCallout">
            <a:avLst>
              <a:gd name="adj1" fmla="val -6826"/>
              <a:gd name="adj2" fmla="val 70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68" name="Oval Callout 67"/>
          <p:cNvSpPr/>
          <p:nvPr/>
        </p:nvSpPr>
        <p:spPr>
          <a:xfrm>
            <a:off x="9819068" y="3383030"/>
            <a:ext cx="765544" cy="709575"/>
          </a:xfrm>
          <a:prstGeom prst="wedgeEllipseCallout">
            <a:avLst>
              <a:gd name="adj1" fmla="val 1706"/>
              <a:gd name="adj2" fmla="val 70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44</a:t>
            </a:r>
          </a:p>
        </p:txBody>
      </p:sp>
      <p:pic>
        <p:nvPicPr>
          <p:cNvPr id="69" name="Picture 68"/>
          <p:cNvPicPr>
            <a:picLocks noChangeAspect="1"/>
          </p:cNvPicPr>
          <p:nvPr/>
        </p:nvPicPr>
        <p:blipFill>
          <a:blip r:embed="rId3">
            <a:clrChange>
              <a:clrFrom>
                <a:srgbClr val="FFFFFF"/>
              </a:clrFrom>
              <a:clrTo>
                <a:srgbClr val="FFFFFF">
                  <a:alpha val="0"/>
                </a:srgbClr>
              </a:clrTo>
            </a:clrChange>
          </a:blip>
          <a:stretch>
            <a:fillRect/>
          </a:stretch>
        </p:blipFill>
        <p:spPr>
          <a:xfrm>
            <a:off x="9777283" y="2843782"/>
            <a:ext cx="781978" cy="634649"/>
          </a:xfrm>
          <a:prstGeom prst="rect">
            <a:avLst/>
          </a:prstGeom>
        </p:spPr>
      </p:pic>
      <p:sp>
        <p:nvSpPr>
          <p:cNvPr id="70" name="Oval Callout 69"/>
          <p:cNvSpPr/>
          <p:nvPr/>
        </p:nvSpPr>
        <p:spPr>
          <a:xfrm>
            <a:off x="9810851" y="2046469"/>
            <a:ext cx="765544" cy="709575"/>
          </a:xfrm>
          <a:prstGeom prst="wedgeEllipseCallout">
            <a:avLst>
              <a:gd name="adj1" fmla="val 1706"/>
              <a:gd name="adj2" fmla="val 72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59</a:t>
            </a:r>
          </a:p>
        </p:txBody>
      </p:sp>
      <p:sp>
        <p:nvSpPr>
          <p:cNvPr id="47" name="Rectangle 46"/>
          <p:cNvSpPr/>
          <p:nvPr/>
        </p:nvSpPr>
        <p:spPr>
          <a:xfrm>
            <a:off x="1876333" y="4936923"/>
            <a:ext cx="977740"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47"/>
          <p:cNvSpPr/>
          <p:nvPr/>
        </p:nvSpPr>
        <p:spPr>
          <a:xfrm>
            <a:off x="4143953" y="4936923"/>
            <a:ext cx="1063794"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5" name="Rectangle 64"/>
          <p:cNvSpPr/>
          <p:nvPr/>
        </p:nvSpPr>
        <p:spPr>
          <a:xfrm>
            <a:off x="6382081" y="4936923"/>
            <a:ext cx="1027627"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6" name="Rectangle 65"/>
          <p:cNvSpPr/>
          <p:nvPr/>
        </p:nvSpPr>
        <p:spPr>
          <a:xfrm>
            <a:off x="8556890" y="4936923"/>
            <a:ext cx="876188" cy="624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1" name="Picture 70"/>
          <p:cNvPicPr>
            <a:picLocks noChangeAspect="1"/>
          </p:cNvPicPr>
          <p:nvPr/>
        </p:nvPicPr>
        <p:blipFill rotWithShape="1">
          <a:blip r:embed="rId3">
            <a:clrChange>
              <a:clrFrom>
                <a:srgbClr val="FFFFFF"/>
              </a:clrFrom>
              <a:clrTo>
                <a:srgbClr val="FFFFFF">
                  <a:alpha val="0"/>
                </a:srgbClr>
              </a:clrTo>
            </a:clrChange>
          </a:blip>
          <a:srcRect t="79400"/>
          <a:stretch/>
        </p:blipFill>
        <p:spPr>
          <a:xfrm>
            <a:off x="1986821" y="5378856"/>
            <a:ext cx="788670" cy="131857"/>
          </a:xfrm>
          <a:prstGeom prst="rect">
            <a:avLst/>
          </a:prstGeom>
        </p:spPr>
      </p:pic>
      <p:pic>
        <p:nvPicPr>
          <p:cNvPr id="72" name="Picture 71"/>
          <p:cNvPicPr>
            <a:picLocks noChangeAspect="1"/>
          </p:cNvPicPr>
          <p:nvPr/>
        </p:nvPicPr>
        <p:blipFill rotWithShape="1">
          <a:blip r:embed="rId3">
            <a:clrChange>
              <a:clrFrom>
                <a:srgbClr val="FFFFFF"/>
              </a:clrFrom>
              <a:clrTo>
                <a:srgbClr val="FFFFFF">
                  <a:alpha val="0"/>
                </a:srgbClr>
              </a:clrTo>
            </a:clrChange>
          </a:blip>
          <a:srcRect t="70472"/>
          <a:stretch/>
        </p:blipFill>
        <p:spPr>
          <a:xfrm>
            <a:off x="4294596" y="5326119"/>
            <a:ext cx="788670" cy="189003"/>
          </a:xfrm>
          <a:prstGeom prst="rect">
            <a:avLst/>
          </a:prstGeom>
        </p:spPr>
      </p:pic>
      <p:pic>
        <p:nvPicPr>
          <p:cNvPr id="73" name="Picture 72"/>
          <p:cNvPicPr>
            <a:picLocks noChangeAspect="1"/>
          </p:cNvPicPr>
          <p:nvPr/>
        </p:nvPicPr>
        <p:blipFill rotWithShape="1">
          <a:blip r:embed="rId3">
            <a:clrChange>
              <a:clrFrom>
                <a:srgbClr val="FFFFFF"/>
              </a:clrFrom>
              <a:clrTo>
                <a:srgbClr val="FFFFFF">
                  <a:alpha val="0"/>
                </a:srgbClr>
              </a:clrTo>
            </a:clrChange>
          </a:blip>
          <a:srcRect t="50000"/>
          <a:stretch/>
        </p:blipFill>
        <p:spPr>
          <a:xfrm>
            <a:off x="6498350" y="5181538"/>
            <a:ext cx="788670" cy="320040"/>
          </a:xfrm>
          <a:prstGeom prst="rect">
            <a:avLst/>
          </a:prstGeom>
        </p:spPr>
      </p:pic>
      <p:pic>
        <p:nvPicPr>
          <p:cNvPr id="74" name="Picture 73"/>
          <p:cNvPicPr>
            <a:picLocks noChangeAspect="1"/>
          </p:cNvPicPr>
          <p:nvPr/>
        </p:nvPicPr>
        <p:blipFill rotWithShape="1">
          <a:blip r:embed="rId3">
            <a:clrChange>
              <a:clrFrom>
                <a:srgbClr val="FFFFFF"/>
              </a:clrFrom>
              <a:clrTo>
                <a:srgbClr val="FFFFFF">
                  <a:alpha val="0"/>
                </a:srgbClr>
              </a:clrTo>
            </a:clrChange>
          </a:blip>
          <a:srcRect t="39242"/>
          <a:stretch/>
        </p:blipFill>
        <p:spPr>
          <a:xfrm>
            <a:off x="8603392" y="5125925"/>
            <a:ext cx="788670" cy="388900"/>
          </a:xfrm>
          <a:prstGeom prst="rect">
            <a:avLst/>
          </a:prstGeom>
        </p:spPr>
      </p:pic>
    </p:spTree>
    <p:extLst>
      <p:ext uri="{BB962C8B-B14F-4D97-AF65-F5344CB8AC3E}">
        <p14:creationId xmlns:p14="http://schemas.microsoft.com/office/powerpoint/2010/main" val="2696755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40000" fill="hold"/>
                                        <p:tgtEl>
                                          <p:spTgt spid="15"/>
                                        </p:tgtEl>
                                        <p:attrNameLst>
                                          <p:attrName>r</p:attrName>
                                        </p:attrNameLst>
                                      </p:cBhvr>
                                    </p:animRot>
                                  </p:childTnLst>
                                </p:cTn>
                              </p:par>
                              <p:par>
                                <p:cTn id="7" presetID="42" presetClass="entr" presetSubtype="0" fill="hold" nodeType="withEffect">
                                  <p:stCondLst>
                                    <p:cond delay="400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anim calcmode="lin" valueType="num">
                                      <p:cBhvr>
                                        <p:cTn id="10" dur="500" fill="hold"/>
                                        <p:tgtEl>
                                          <p:spTgt spid="32"/>
                                        </p:tgtEl>
                                        <p:attrNameLst>
                                          <p:attrName>ppt_x</p:attrName>
                                        </p:attrNameLst>
                                      </p:cBhvr>
                                      <p:tavLst>
                                        <p:tav tm="0">
                                          <p:val>
                                            <p:strVal val="#ppt_x"/>
                                          </p:val>
                                        </p:tav>
                                        <p:tav tm="100000">
                                          <p:val>
                                            <p:strVal val="#ppt_x"/>
                                          </p:val>
                                        </p:tav>
                                      </p:tavLst>
                                    </p:anim>
                                    <p:anim calcmode="lin" valueType="num">
                                      <p:cBhvr>
                                        <p:cTn id="11" dur="500" fill="hold"/>
                                        <p:tgtEl>
                                          <p:spTgt spid="3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80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anim calcmode="lin" valueType="num">
                                      <p:cBhvr>
                                        <p:cTn id="15" dur="500" fill="hold"/>
                                        <p:tgtEl>
                                          <p:spTgt spid="33"/>
                                        </p:tgtEl>
                                        <p:attrNameLst>
                                          <p:attrName>ppt_x</p:attrName>
                                        </p:attrNameLst>
                                      </p:cBhvr>
                                      <p:tavLst>
                                        <p:tav tm="0">
                                          <p:val>
                                            <p:strVal val="#ppt_x"/>
                                          </p:val>
                                        </p:tav>
                                        <p:tav tm="100000">
                                          <p:val>
                                            <p:strVal val="#ppt_x"/>
                                          </p:val>
                                        </p:tav>
                                      </p:tavLst>
                                    </p:anim>
                                    <p:anim calcmode="lin" valueType="num">
                                      <p:cBhvr>
                                        <p:cTn id="16" dur="500" fill="hold"/>
                                        <p:tgtEl>
                                          <p:spTgt spid="3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20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anim calcmode="lin" valueType="num">
                                      <p:cBhvr>
                                        <p:cTn id="20" dur="500" fill="hold"/>
                                        <p:tgtEl>
                                          <p:spTgt spid="34"/>
                                        </p:tgtEl>
                                        <p:attrNameLst>
                                          <p:attrName>ppt_x</p:attrName>
                                        </p:attrNameLst>
                                      </p:cBhvr>
                                      <p:tavLst>
                                        <p:tav tm="0">
                                          <p:val>
                                            <p:strVal val="#ppt_x"/>
                                          </p:val>
                                        </p:tav>
                                        <p:tav tm="100000">
                                          <p:val>
                                            <p:strVal val="#ppt_x"/>
                                          </p:val>
                                        </p:tav>
                                      </p:tavLst>
                                    </p:anim>
                                    <p:anim calcmode="lin" valueType="num">
                                      <p:cBhvr>
                                        <p:cTn id="21" dur="500" fill="hold"/>
                                        <p:tgtEl>
                                          <p:spTgt spid="3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80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anim calcmode="lin" valueType="num">
                                      <p:cBhvr>
                                        <p:cTn id="25" dur="500" fill="hold"/>
                                        <p:tgtEl>
                                          <p:spTgt spid="35"/>
                                        </p:tgtEl>
                                        <p:attrNameLst>
                                          <p:attrName>ppt_x</p:attrName>
                                        </p:attrNameLst>
                                      </p:cBhvr>
                                      <p:tavLst>
                                        <p:tav tm="0">
                                          <p:val>
                                            <p:strVal val="#ppt_x"/>
                                          </p:val>
                                        </p:tav>
                                        <p:tav tm="100000">
                                          <p:val>
                                            <p:strVal val="#ppt_x"/>
                                          </p:val>
                                        </p:tav>
                                      </p:tavLst>
                                    </p:anim>
                                    <p:anim calcmode="lin" valueType="num">
                                      <p:cBhvr>
                                        <p:cTn id="26" dur="500" fill="hold"/>
                                        <p:tgtEl>
                                          <p:spTgt spid="35"/>
                                        </p:tgtEl>
                                        <p:attrNameLst>
                                          <p:attrName>ppt_y</p:attrName>
                                        </p:attrNameLst>
                                      </p:cBhvr>
                                      <p:tavLst>
                                        <p:tav tm="0">
                                          <p:val>
                                            <p:strVal val="#ppt_y+.1"/>
                                          </p:val>
                                        </p:tav>
                                        <p:tav tm="100000">
                                          <p:val>
                                            <p:strVal val="#ppt_y"/>
                                          </p:val>
                                        </p:tav>
                                      </p:tavLst>
                                    </p:anim>
                                  </p:childTnLst>
                                </p:cTn>
                              </p:par>
                              <p:par>
                                <p:cTn id="27" presetID="14" presetClass="exit" presetSubtype="10" fill="hold" nodeType="withEffect">
                                  <p:stCondLst>
                                    <p:cond delay="4500"/>
                                  </p:stCondLst>
                                  <p:childTnLst>
                                    <p:animEffect transition="out" filter="randombar(horizontal)">
                                      <p:cBhvr>
                                        <p:cTn id="28" dur="500"/>
                                        <p:tgtEl>
                                          <p:spTgt spid="32"/>
                                        </p:tgtEl>
                                      </p:cBhvr>
                                    </p:animEffect>
                                    <p:set>
                                      <p:cBhvr>
                                        <p:cTn id="29" dur="1" fill="hold">
                                          <p:stCondLst>
                                            <p:cond delay="499"/>
                                          </p:stCondLst>
                                        </p:cTn>
                                        <p:tgtEl>
                                          <p:spTgt spid="32"/>
                                        </p:tgtEl>
                                        <p:attrNameLst>
                                          <p:attrName>style.visibility</p:attrName>
                                        </p:attrNameLst>
                                      </p:cBhvr>
                                      <p:to>
                                        <p:strVal val="hidden"/>
                                      </p:to>
                                    </p:set>
                                  </p:childTnLst>
                                </p:cTn>
                              </p:par>
                              <p:par>
                                <p:cTn id="30" presetID="42" presetClass="entr" presetSubtype="0" fill="hold" nodeType="withEffect">
                                  <p:stCondLst>
                                    <p:cond delay="140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anim calcmode="lin" valueType="num">
                                      <p:cBhvr>
                                        <p:cTn id="33" dur="500" fill="hold"/>
                                        <p:tgtEl>
                                          <p:spTgt spid="49"/>
                                        </p:tgtEl>
                                        <p:attrNameLst>
                                          <p:attrName>ppt_x</p:attrName>
                                        </p:attrNameLst>
                                      </p:cBhvr>
                                      <p:tavLst>
                                        <p:tav tm="0">
                                          <p:val>
                                            <p:strVal val="#ppt_x"/>
                                          </p:val>
                                        </p:tav>
                                        <p:tav tm="100000">
                                          <p:val>
                                            <p:strVal val="#ppt_x"/>
                                          </p:val>
                                        </p:tav>
                                      </p:tavLst>
                                    </p:anim>
                                    <p:anim calcmode="lin" valueType="num">
                                      <p:cBhvr>
                                        <p:cTn id="34" dur="500" fill="hold"/>
                                        <p:tgtEl>
                                          <p:spTgt spid="49"/>
                                        </p:tgtEl>
                                        <p:attrNameLst>
                                          <p:attrName>ppt_y</p:attrName>
                                        </p:attrNameLst>
                                      </p:cBhvr>
                                      <p:tavLst>
                                        <p:tav tm="0">
                                          <p:val>
                                            <p:strVal val="#ppt_y+.1"/>
                                          </p:val>
                                        </p:tav>
                                        <p:tav tm="100000">
                                          <p:val>
                                            <p:strVal val="#ppt_y"/>
                                          </p:val>
                                        </p:tav>
                                      </p:tavLst>
                                    </p:anim>
                                  </p:childTnLst>
                                </p:cTn>
                              </p:par>
                              <p:par>
                                <p:cTn id="35" presetID="14" presetClass="exit" presetSubtype="10" fill="hold" nodeType="withEffect">
                                  <p:stCondLst>
                                    <p:cond delay="14500"/>
                                  </p:stCondLst>
                                  <p:childTnLst>
                                    <p:animEffect transition="out" filter="randombar(horizontal)">
                                      <p:cBhvr>
                                        <p:cTn id="36" dur="500"/>
                                        <p:tgtEl>
                                          <p:spTgt spid="33"/>
                                        </p:tgtEl>
                                      </p:cBhvr>
                                    </p:animEffect>
                                    <p:set>
                                      <p:cBhvr>
                                        <p:cTn id="37" dur="1" fill="hold">
                                          <p:stCondLst>
                                            <p:cond delay="499"/>
                                          </p:stCondLst>
                                        </p:cTn>
                                        <p:tgtEl>
                                          <p:spTgt spid="33"/>
                                        </p:tgtEl>
                                        <p:attrNameLst>
                                          <p:attrName>style.visibility</p:attrName>
                                        </p:attrNameLst>
                                      </p:cBhvr>
                                      <p:to>
                                        <p:strVal val="hidden"/>
                                      </p:to>
                                    </p:set>
                                  </p:childTnLst>
                                </p:cTn>
                              </p:par>
                              <p:par>
                                <p:cTn id="38" presetID="42" presetClass="entr" presetSubtype="0" fill="hold" nodeType="withEffect">
                                  <p:stCondLst>
                                    <p:cond delay="2400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anim calcmode="lin" valueType="num">
                                      <p:cBhvr>
                                        <p:cTn id="41" dur="500" fill="hold"/>
                                        <p:tgtEl>
                                          <p:spTgt spid="60"/>
                                        </p:tgtEl>
                                        <p:attrNameLst>
                                          <p:attrName>ppt_x</p:attrName>
                                        </p:attrNameLst>
                                      </p:cBhvr>
                                      <p:tavLst>
                                        <p:tav tm="0">
                                          <p:val>
                                            <p:strVal val="#ppt_x"/>
                                          </p:val>
                                        </p:tav>
                                        <p:tav tm="100000">
                                          <p:val>
                                            <p:strVal val="#ppt_x"/>
                                          </p:val>
                                        </p:tav>
                                      </p:tavLst>
                                    </p:anim>
                                    <p:anim calcmode="lin" valueType="num">
                                      <p:cBhvr>
                                        <p:cTn id="42" dur="500" fill="hold"/>
                                        <p:tgtEl>
                                          <p:spTgt spid="60"/>
                                        </p:tgtEl>
                                        <p:attrNameLst>
                                          <p:attrName>ppt_y</p:attrName>
                                        </p:attrNameLst>
                                      </p:cBhvr>
                                      <p:tavLst>
                                        <p:tav tm="0">
                                          <p:val>
                                            <p:strVal val="#ppt_y+.1"/>
                                          </p:val>
                                        </p:tav>
                                        <p:tav tm="100000">
                                          <p:val>
                                            <p:strVal val="#ppt_y"/>
                                          </p:val>
                                        </p:tav>
                                      </p:tavLst>
                                    </p:anim>
                                  </p:childTnLst>
                                </p:cTn>
                              </p:par>
                              <p:par>
                                <p:cTn id="43" presetID="14" presetClass="exit" presetSubtype="10" fill="hold" nodeType="withEffect">
                                  <p:stCondLst>
                                    <p:cond delay="24500"/>
                                  </p:stCondLst>
                                  <p:childTnLst>
                                    <p:animEffect transition="out" filter="randombar(horizontal)">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42" presetClass="entr" presetSubtype="0" fill="hold" nodeType="withEffect">
                                  <p:stCondLst>
                                    <p:cond delay="340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anim calcmode="lin" valueType="num">
                                      <p:cBhvr>
                                        <p:cTn id="49" dur="500" fill="hold"/>
                                        <p:tgtEl>
                                          <p:spTgt spid="61"/>
                                        </p:tgtEl>
                                        <p:attrNameLst>
                                          <p:attrName>ppt_x</p:attrName>
                                        </p:attrNameLst>
                                      </p:cBhvr>
                                      <p:tavLst>
                                        <p:tav tm="0">
                                          <p:val>
                                            <p:strVal val="#ppt_x"/>
                                          </p:val>
                                        </p:tav>
                                        <p:tav tm="100000">
                                          <p:val>
                                            <p:strVal val="#ppt_x"/>
                                          </p:val>
                                        </p:tav>
                                      </p:tavLst>
                                    </p:anim>
                                    <p:anim calcmode="lin" valueType="num">
                                      <p:cBhvr>
                                        <p:cTn id="50" dur="500" fill="hold"/>
                                        <p:tgtEl>
                                          <p:spTgt spid="61"/>
                                        </p:tgtEl>
                                        <p:attrNameLst>
                                          <p:attrName>ppt_y</p:attrName>
                                        </p:attrNameLst>
                                      </p:cBhvr>
                                      <p:tavLst>
                                        <p:tav tm="0">
                                          <p:val>
                                            <p:strVal val="#ppt_y+.1"/>
                                          </p:val>
                                        </p:tav>
                                        <p:tav tm="100000">
                                          <p:val>
                                            <p:strVal val="#ppt_y"/>
                                          </p:val>
                                        </p:tav>
                                      </p:tavLst>
                                    </p:anim>
                                  </p:childTnLst>
                                </p:cTn>
                              </p:par>
                              <p:par>
                                <p:cTn id="51" presetID="14" presetClass="exit" presetSubtype="10" fill="hold" nodeType="withEffect">
                                  <p:stCondLst>
                                    <p:cond delay="34500"/>
                                  </p:stCondLst>
                                  <p:childTnLst>
                                    <p:animEffect transition="out" filter="randombar(horizontal)">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par>
                                <p:cTn id="54" presetID="14" presetClass="exit" presetSubtype="10" fill="hold" nodeType="withEffect">
                                  <p:stCondLst>
                                    <p:cond delay="14500"/>
                                  </p:stCondLst>
                                  <p:childTnLst>
                                    <p:animEffect transition="out" filter="randombar(horizontal)">
                                      <p:cBhvr>
                                        <p:cTn id="55" dur="500"/>
                                        <p:tgtEl>
                                          <p:spTgt spid="49"/>
                                        </p:tgtEl>
                                      </p:cBhvr>
                                    </p:animEffect>
                                    <p:set>
                                      <p:cBhvr>
                                        <p:cTn id="56" dur="1" fill="hold">
                                          <p:stCondLst>
                                            <p:cond delay="499"/>
                                          </p:stCondLst>
                                        </p:cTn>
                                        <p:tgtEl>
                                          <p:spTgt spid="49"/>
                                        </p:tgtEl>
                                        <p:attrNameLst>
                                          <p:attrName>style.visibility</p:attrName>
                                        </p:attrNameLst>
                                      </p:cBhvr>
                                      <p:to>
                                        <p:strVal val="hidden"/>
                                      </p:to>
                                    </p:set>
                                  </p:childTnLst>
                                </p:cTn>
                              </p:par>
                              <p:par>
                                <p:cTn id="57" presetID="42" presetClass="entr" presetSubtype="0" fill="hold" nodeType="withEffect">
                                  <p:stCondLst>
                                    <p:cond delay="1650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anim calcmode="lin" valueType="num">
                                      <p:cBhvr>
                                        <p:cTn id="60" dur="500" fill="hold"/>
                                        <p:tgtEl>
                                          <p:spTgt spid="50"/>
                                        </p:tgtEl>
                                        <p:attrNameLst>
                                          <p:attrName>ppt_x</p:attrName>
                                        </p:attrNameLst>
                                      </p:cBhvr>
                                      <p:tavLst>
                                        <p:tav tm="0">
                                          <p:val>
                                            <p:strVal val="#ppt_x"/>
                                          </p:val>
                                        </p:tav>
                                        <p:tav tm="100000">
                                          <p:val>
                                            <p:strVal val="#ppt_x"/>
                                          </p:val>
                                        </p:tav>
                                      </p:tavLst>
                                    </p:anim>
                                    <p:anim calcmode="lin" valueType="num">
                                      <p:cBhvr>
                                        <p:cTn id="61" dur="500" fill="hold"/>
                                        <p:tgtEl>
                                          <p:spTgt spid="50"/>
                                        </p:tgtEl>
                                        <p:attrNameLst>
                                          <p:attrName>ppt_y</p:attrName>
                                        </p:attrNameLst>
                                      </p:cBhvr>
                                      <p:tavLst>
                                        <p:tav tm="0">
                                          <p:val>
                                            <p:strVal val="#ppt_y+.1"/>
                                          </p:val>
                                        </p:tav>
                                        <p:tav tm="100000">
                                          <p:val>
                                            <p:strVal val="#ppt_y"/>
                                          </p:val>
                                        </p:tav>
                                      </p:tavLst>
                                    </p:anim>
                                  </p:childTnLst>
                                </p:cTn>
                              </p:par>
                              <p:par>
                                <p:cTn id="62" presetID="14" presetClass="exit" presetSubtype="10" fill="hold" nodeType="withEffect">
                                  <p:stCondLst>
                                    <p:cond delay="24500"/>
                                  </p:stCondLst>
                                  <p:childTnLst>
                                    <p:animEffect transition="out" filter="randombar(horizontal)">
                                      <p:cBhvr>
                                        <p:cTn id="63" dur="500"/>
                                        <p:tgtEl>
                                          <p:spTgt spid="60"/>
                                        </p:tgtEl>
                                      </p:cBhvr>
                                    </p:animEffect>
                                    <p:set>
                                      <p:cBhvr>
                                        <p:cTn id="64" dur="1" fill="hold">
                                          <p:stCondLst>
                                            <p:cond delay="499"/>
                                          </p:stCondLst>
                                        </p:cTn>
                                        <p:tgtEl>
                                          <p:spTgt spid="60"/>
                                        </p:tgtEl>
                                        <p:attrNameLst>
                                          <p:attrName>style.visibility</p:attrName>
                                        </p:attrNameLst>
                                      </p:cBhvr>
                                      <p:to>
                                        <p:strVal val="hidden"/>
                                      </p:to>
                                    </p:set>
                                  </p:childTnLst>
                                </p:cTn>
                              </p:par>
                              <p:par>
                                <p:cTn id="65" presetID="42" presetClass="entr" presetSubtype="0" fill="hold" nodeType="withEffect">
                                  <p:stCondLst>
                                    <p:cond delay="2650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anim calcmode="lin" valueType="num">
                                      <p:cBhvr>
                                        <p:cTn id="68" dur="500" fill="hold"/>
                                        <p:tgtEl>
                                          <p:spTgt spid="63"/>
                                        </p:tgtEl>
                                        <p:attrNameLst>
                                          <p:attrName>ppt_x</p:attrName>
                                        </p:attrNameLst>
                                      </p:cBhvr>
                                      <p:tavLst>
                                        <p:tav tm="0">
                                          <p:val>
                                            <p:strVal val="#ppt_x"/>
                                          </p:val>
                                        </p:tav>
                                        <p:tav tm="100000">
                                          <p:val>
                                            <p:strVal val="#ppt_x"/>
                                          </p:val>
                                        </p:tav>
                                      </p:tavLst>
                                    </p:anim>
                                    <p:anim calcmode="lin" valueType="num">
                                      <p:cBhvr>
                                        <p:cTn id="69" dur="500" fill="hold"/>
                                        <p:tgtEl>
                                          <p:spTgt spid="63"/>
                                        </p:tgtEl>
                                        <p:attrNameLst>
                                          <p:attrName>ppt_y</p:attrName>
                                        </p:attrNameLst>
                                      </p:cBhvr>
                                      <p:tavLst>
                                        <p:tav tm="0">
                                          <p:val>
                                            <p:strVal val="#ppt_y+.1"/>
                                          </p:val>
                                        </p:tav>
                                        <p:tav tm="100000">
                                          <p:val>
                                            <p:strVal val="#ppt_y"/>
                                          </p:val>
                                        </p:tav>
                                      </p:tavLst>
                                    </p:anim>
                                  </p:childTnLst>
                                </p:cTn>
                              </p:par>
                              <p:par>
                                <p:cTn id="70" presetID="14" presetClass="exit" presetSubtype="10" fill="hold" nodeType="withEffect">
                                  <p:stCondLst>
                                    <p:cond delay="34500"/>
                                  </p:stCondLst>
                                  <p:childTnLst>
                                    <p:animEffect transition="out" filter="randombar(horizontal)">
                                      <p:cBhvr>
                                        <p:cTn id="71" dur="500"/>
                                        <p:tgtEl>
                                          <p:spTgt spid="61"/>
                                        </p:tgtEl>
                                      </p:cBhvr>
                                    </p:animEffect>
                                    <p:set>
                                      <p:cBhvr>
                                        <p:cTn id="72" dur="1" fill="hold">
                                          <p:stCondLst>
                                            <p:cond delay="499"/>
                                          </p:stCondLst>
                                        </p:cTn>
                                        <p:tgtEl>
                                          <p:spTgt spid="61"/>
                                        </p:tgtEl>
                                        <p:attrNameLst>
                                          <p:attrName>style.visibility</p:attrName>
                                        </p:attrNameLst>
                                      </p:cBhvr>
                                      <p:to>
                                        <p:strVal val="hidden"/>
                                      </p:to>
                                    </p:set>
                                  </p:childTnLst>
                                </p:cTn>
                              </p:par>
                              <p:par>
                                <p:cTn id="73" presetID="42" presetClass="entr" presetSubtype="0" fill="hold" nodeType="withEffect">
                                  <p:stCondLst>
                                    <p:cond delay="3650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anim calcmode="lin" valueType="num">
                                      <p:cBhvr>
                                        <p:cTn id="76" dur="500" fill="hold"/>
                                        <p:tgtEl>
                                          <p:spTgt spid="64"/>
                                        </p:tgtEl>
                                        <p:attrNameLst>
                                          <p:attrName>ppt_x</p:attrName>
                                        </p:attrNameLst>
                                      </p:cBhvr>
                                      <p:tavLst>
                                        <p:tav tm="0">
                                          <p:val>
                                            <p:strVal val="#ppt_x"/>
                                          </p:val>
                                        </p:tav>
                                        <p:tav tm="100000">
                                          <p:val>
                                            <p:strVal val="#ppt_x"/>
                                          </p:val>
                                        </p:tav>
                                      </p:tavLst>
                                    </p:anim>
                                    <p:anim calcmode="lin" valueType="num">
                                      <p:cBhvr>
                                        <p:cTn id="77" dur="500" fill="hold"/>
                                        <p:tgtEl>
                                          <p:spTgt spid="64"/>
                                        </p:tgtEl>
                                        <p:attrNameLst>
                                          <p:attrName>ppt_y</p:attrName>
                                        </p:attrNameLst>
                                      </p:cBhvr>
                                      <p:tavLst>
                                        <p:tav tm="0">
                                          <p:val>
                                            <p:strVal val="#ppt_y+.1"/>
                                          </p:val>
                                        </p:tav>
                                        <p:tav tm="100000">
                                          <p:val>
                                            <p:strVal val="#ppt_y"/>
                                          </p:val>
                                        </p:tav>
                                      </p:tavLst>
                                    </p:anim>
                                  </p:childTnLst>
                                </p:cTn>
                              </p:par>
                              <p:par>
                                <p:cTn id="78" presetID="14" presetClass="exit" presetSubtype="10" fill="hold" nodeType="withEffect">
                                  <p:stCondLst>
                                    <p:cond delay="17000"/>
                                  </p:stCondLst>
                                  <p:childTnLst>
                                    <p:animEffect transition="out" filter="randombar(horizontal)">
                                      <p:cBhvr>
                                        <p:cTn id="79" dur="500"/>
                                        <p:tgtEl>
                                          <p:spTgt spid="50"/>
                                        </p:tgtEl>
                                      </p:cBhvr>
                                    </p:animEffect>
                                    <p:set>
                                      <p:cBhvr>
                                        <p:cTn id="80" dur="1" fill="hold">
                                          <p:stCondLst>
                                            <p:cond delay="499"/>
                                          </p:stCondLst>
                                        </p:cTn>
                                        <p:tgtEl>
                                          <p:spTgt spid="50"/>
                                        </p:tgtEl>
                                        <p:attrNameLst>
                                          <p:attrName>style.visibility</p:attrName>
                                        </p:attrNameLst>
                                      </p:cBhvr>
                                      <p:to>
                                        <p:strVal val="hidden"/>
                                      </p:to>
                                    </p:set>
                                  </p:childTnLst>
                                </p:cTn>
                              </p:par>
                              <p:par>
                                <p:cTn id="81" presetID="14" presetClass="exit" presetSubtype="10" fill="hold" nodeType="withEffect">
                                  <p:stCondLst>
                                    <p:cond delay="27000"/>
                                  </p:stCondLst>
                                  <p:childTnLst>
                                    <p:animEffect transition="out" filter="randombar(horizontal)">
                                      <p:cBhvr>
                                        <p:cTn id="82" dur="500"/>
                                        <p:tgtEl>
                                          <p:spTgt spid="63"/>
                                        </p:tgtEl>
                                      </p:cBhvr>
                                    </p:animEffect>
                                    <p:set>
                                      <p:cBhvr>
                                        <p:cTn id="83" dur="1" fill="hold">
                                          <p:stCondLst>
                                            <p:cond delay="499"/>
                                          </p:stCondLst>
                                        </p:cTn>
                                        <p:tgtEl>
                                          <p:spTgt spid="63"/>
                                        </p:tgtEl>
                                        <p:attrNameLst>
                                          <p:attrName>style.visibility</p:attrName>
                                        </p:attrNameLst>
                                      </p:cBhvr>
                                      <p:to>
                                        <p:strVal val="hidden"/>
                                      </p:to>
                                    </p:set>
                                  </p:childTnLst>
                                </p:cTn>
                              </p:par>
                              <p:par>
                                <p:cTn id="84" presetID="42" presetClass="entr" presetSubtype="0" fill="hold" nodeType="withEffect">
                                  <p:stCondLst>
                                    <p:cond delay="2850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strVal val="#ppt_x"/>
                                          </p:val>
                                        </p:tav>
                                        <p:tav tm="100000">
                                          <p:val>
                                            <p:strVal val="#ppt_x"/>
                                          </p:val>
                                        </p:tav>
                                      </p:tavLst>
                                    </p:anim>
                                    <p:anim calcmode="lin" valueType="num">
                                      <p:cBhvr>
                                        <p:cTn id="88" dur="500" fill="hold"/>
                                        <p:tgtEl>
                                          <p:spTgt spid="39"/>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3850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500"/>
                                        <p:tgtEl>
                                          <p:spTgt spid="40"/>
                                        </p:tgtEl>
                                      </p:cBhvr>
                                    </p:animEffect>
                                    <p:anim calcmode="lin" valueType="num">
                                      <p:cBhvr>
                                        <p:cTn id="92" dur="500" fill="hold"/>
                                        <p:tgtEl>
                                          <p:spTgt spid="40"/>
                                        </p:tgtEl>
                                        <p:attrNameLst>
                                          <p:attrName>ppt_x</p:attrName>
                                        </p:attrNameLst>
                                      </p:cBhvr>
                                      <p:tavLst>
                                        <p:tav tm="0">
                                          <p:val>
                                            <p:strVal val="#ppt_x"/>
                                          </p:val>
                                        </p:tav>
                                        <p:tav tm="100000">
                                          <p:val>
                                            <p:strVal val="#ppt_x"/>
                                          </p:val>
                                        </p:tav>
                                      </p:tavLst>
                                    </p:anim>
                                    <p:anim calcmode="lin" valueType="num">
                                      <p:cBhvr>
                                        <p:cTn id="93" dur="500" fill="hold"/>
                                        <p:tgtEl>
                                          <p:spTgt spid="40"/>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2000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500"/>
                                        <p:tgtEl>
                                          <p:spTgt spid="62"/>
                                        </p:tgtEl>
                                      </p:cBhvr>
                                    </p:animEffect>
                                    <p:anim calcmode="lin" valueType="num">
                                      <p:cBhvr>
                                        <p:cTn id="97" dur="500" fill="hold"/>
                                        <p:tgtEl>
                                          <p:spTgt spid="62"/>
                                        </p:tgtEl>
                                        <p:attrNameLst>
                                          <p:attrName>ppt_x</p:attrName>
                                        </p:attrNameLst>
                                      </p:cBhvr>
                                      <p:tavLst>
                                        <p:tav tm="0">
                                          <p:val>
                                            <p:strVal val="#ppt_x"/>
                                          </p:val>
                                        </p:tav>
                                        <p:tav tm="100000">
                                          <p:val>
                                            <p:strVal val="#ppt_x"/>
                                          </p:val>
                                        </p:tav>
                                      </p:tavLst>
                                    </p:anim>
                                    <p:anim calcmode="lin" valueType="num">
                                      <p:cBhvr>
                                        <p:cTn id="98" dur="500" fill="hold"/>
                                        <p:tgtEl>
                                          <p:spTgt spid="62"/>
                                        </p:tgtEl>
                                        <p:attrNameLst>
                                          <p:attrName>ppt_y</p:attrName>
                                        </p:attrNameLst>
                                      </p:cBhvr>
                                      <p:tavLst>
                                        <p:tav tm="0">
                                          <p:val>
                                            <p:strVal val="#ppt_y+.1"/>
                                          </p:val>
                                        </p:tav>
                                        <p:tav tm="100000">
                                          <p:val>
                                            <p:strVal val="#ppt_y"/>
                                          </p:val>
                                        </p:tav>
                                      </p:tavLst>
                                    </p:anim>
                                  </p:childTnLst>
                                </p:cTn>
                              </p:par>
                              <p:par>
                                <p:cTn id="99" presetID="10" presetClass="entr" presetSubtype="0" fill="hold" grpId="0" nodeType="withEffect">
                                  <p:stCondLst>
                                    <p:cond delay="2000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par>
                                <p:cTn id="102" presetID="42" presetClass="entr" presetSubtype="0" fill="hold" nodeType="withEffect">
                                  <p:stCondLst>
                                    <p:cond delay="29500"/>
                                  </p:stCondLst>
                                  <p:childTnLst>
                                    <p:set>
                                      <p:cBhvr>
                                        <p:cTn id="103" dur="1" fill="hold">
                                          <p:stCondLst>
                                            <p:cond delay="0"/>
                                          </p:stCondLst>
                                        </p:cTn>
                                        <p:tgtEl>
                                          <p:spTgt spid="59"/>
                                        </p:tgtEl>
                                        <p:attrNameLst>
                                          <p:attrName>style.visibility</p:attrName>
                                        </p:attrNameLst>
                                      </p:cBhvr>
                                      <p:to>
                                        <p:strVal val="visible"/>
                                      </p:to>
                                    </p:set>
                                    <p:animEffect transition="in" filter="fade">
                                      <p:cBhvr>
                                        <p:cTn id="104" dur="500"/>
                                        <p:tgtEl>
                                          <p:spTgt spid="59"/>
                                        </p:tgtEl>
                                      </p:cBhvr>
                                    </p:animEffect>
                                    <p:anim calcmode="lin" valueType="num">
                                      <p:cBhvr>
                                        <p:cTn id="105" dur="500" fill="hold"/>
                                        <p:tgtEl>
                                          <p:spTgt spid="59"/>
                                        </p:tgtEl>
                                        <p:attrNameLst>
                                          <p:attrName>ppt_x</p:attrName>
                                        </p:attrNameLst>
                                      </p:cBhvr>
                                      <p:tavLst>
                                        <p:tav tm="0">
                                          <p:val>
                                            <p:strVal val="#ppt_x"/>
                                          </p:val>
                                        </p:tav>
                                        <p:tav tm="100000">
                                          <p:val>
                                            <p:strVal val="#ppt_x"/>
                                          </p:val>
                                        </p:tav>
                                      </p:tavLst>
                                    </p:anim>
                                    <p:anim calcmode="lin" valueType="num">
                                      <p:cBhvr>
                                        <p:cTn id="106" dur="500" fill="hold"/>
                                        <p:tgtEl>
                                          <p:spTgt spid="59"/>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2950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500"/>
                                        <p:tgtEl>
                                          <p:spTgt spid="68"/>
                                        </p:tgtEl>
                                      </p:cBhvr>
                                    </p:animEffect>
                                  </p:childTnLst>
                                </p:cTn>
                              </p:par>
                              <p:par>
                                <p:cTn id="110" presetID="42" presetClass="entr" presetSubtype="0" fill="hold" nodeType="withEffect">
                                  <p:stCondLst>
                                    <p:cond delay="3900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anim calcmode="lin" valueType="num">
                                      <p:cBhvr>
                                        <p:cTn id="113" dur="500" fill="hold"/>
                                        <p:tgtEl>
                                          <p:spTgt spid="69"/>
                                        </p:tgtEl>
                                        <p:attrNameLst>
                                          <p:attrName>ppt_x</p:attrName>
                                        </p:attrNameLst>
                                      </p:cBhvr>
                                      <p:tavLst>
                                        <p:tav tm="0">
                                          <p:val>
                                            <p:strVal val="#ppt_x"/>
                                          </p:val>
                                        </p:tav>
                                        <p:tav tm="100000">
                                          <p:val>
                                            <p:strVal val="#ppt_x"/>
                                          </p:val>
                                        </p:tav>
                                      </p:tavLst>
                                    </p:anim>
                                    <p:anim calcmode="lin" valueType="num">
                                      <p:cBhvr>
                                        <p:cTn id="114" dur="500" fill="hold"/>
                                        <p:tgtEl>
                                          <p:spTgt spid="69"/>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3900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500"/>
                                        <p:tgtEl>
                                          <p:spTgt spid="70"/>
                                        </p:tgtEl>
                                      </p:cBhvr>
                                    </p:animEffect>
                                  </p:childTnLst>
                                </p:cTn>
                              </p:par>
                              <p:par>
                                <p:cTn id="118" presetID="14" presetClass="exit" presetSubtype="10" fill="hold" nodeType="withEffect">
                                  <p:stCondLst>
                                    <p:cond delay="37000"/>
                                  </p:stCondLst>
                                  <p:childTnLst>
                                    <p:animEffect transition="out" filter="randombar(horizontal)">
                                      <p:cBhvr>
                                        <p:cTn id="119" dur="500"/>
                                        <p:tgtEl>
                                          <p:spTgt spid="64"/>
                                        </p:tgtEl>
                                      </p:cBhvr>
                                    </p:animEffect>
                                    <p:set>
                                      <p:cBhvr>
                                        <p:cTn id="120" dur="1" fill="hold">
                                          <p:stCondLst>
                                            <p:cond delay="499"/>
                                          </p:stCondLst>
                                        </p:cTn>
                                        <p:tgtEl>
                                          <p:spTgt spid="64"/>
                                        </p:tgtEl>
                                        <p:attrNameLst>
                                          <p:attrName>style.visibility</p:attrName>
                                        </p:attrNameLst>
                                      </p:cBhvr>
                                      <p:to>
                                        <p:strVal val="hidden"/>
                                      </p:to>
                                    </p:set>
                                  </p:childTnLst>
                                </p:cTn>
                              </p:par>
                              <p:par>
                                <p:cTn id="121" presetID="42"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anim calcmode="lin" valueType="num">
                                      <p:cBhvr>
                                        <p:cTn id="124" dur="500" fill="hold"/>
                                        <p:tgtEl>
                                          <p:spTgt spid="71"/>
                                        </p:tgtEl>
                                        <p:attrNameLst>
                                          <p:attrName>ppt_x</p:attrName>
                                        </p:attrNameLst>
                                      </p:cBhvr>
                                      <p:tavLst>
                                        <p:tav tm="0">
                                          <p:val>
                                            <p:strVal val="#ppt_x"/>
                                          </p:val>
                                        </p:tav>
                                        <p:tav tm="100000">
                                          <p:val>
                                            <p:strVal val="#ppt_x"/>
                                          </p:val>
                                        </p:tav>
                                      </p:tavLst>
                                    </p:anim>
                                    <p:anim calcmode="lin" valueType="num">
                                      <p:cBhvr>
                                        <p:cTn id="125" dur="500" fill="hold"/>
                                        <p:tgtEl>
                                          <p:spTgt spid="71"/>
                                        </p:tgtEl>
                                        <p:attrNameLst>
                                          <p:attrName>ppt_y</p:attrName>
                                        </p:attrNameLst>
                                      </p:cBhvr>
                                      <p:tavLst>
                                        <p:tav tm="0">
                                          <p:val>
                                            <p:strVal val="#ppt_y+.1"/>
                                          </p:val>
                                        </p:tav>
                                        <p:tav tm="100000">
                                          <p:val>
                                            <p:strVal val="#ppt_y"/>
                                          </p:val>
                                        </p:tav>
                                      </p:tavLst>
                                    </p:anim>
                                  </p:childTnLst>
                                </p:cTn>
                              </p:par>
                              <p:par>
                                <p:cTn id="126" presetID="42" presetClass="exit" presetSubtype="0" fill="hold" nodeType="withEffect">
                                  <p:stCondLst>
                                    <p:cond delay="4000"/>
                                  </p:stCondLst>
                                  <p:childTnLst>
                                    <p:animEffect transition="out" filter="fade">
                                      <p:cBhvr>
                                        <p:cTn id="127" dur="500"/>
                                        <p:tgtEl>
                                          <p:spTgt spid="71"/>
                                        </p:tgtEl>
                                      </p:cBhvr>
                                    </p:animEffect>
                                    <p:anim calcmode="lin" valueType="num">
                                      <p:cBhvr>
                                        <p:cTn id="128" dur="500"/>
                                        <p:tgtEl>
                                          <p:spTgt spid="71"/>
                                        </p:tgtEl>
                                        <p:attrNameLst>
                                          <p:attrName>ppt_x</p:attrName>
                                        </p:attrNameLst>
                                      </p:cBhvr>
                                      <p:tavLst>
                                        <p:tav tm="0">
                                          <p:val>
                                            <p:strVal val="ppt_x"/>
                                          </p:val>
                                        </p:tav>
                                        <p:tav tm="100000">
                                          <p:val>
                                            <p:strVal val="ppt_x"/>
                                          </p:val>
                                        </p:tav>
                                      </p:tavLst>
                                    </p:anim>
                                    <p:anim calcmode="lin" valueType="num">
                                      <p:cBhvr>
                                        <p:cTn id="129" dur="500"/>
                                        <p:tgtEl>
                                          <p:spTgt spid="71"/>
                                        </p:tgtEl>
                                        <p:attrNameLst>
                                          <p:attrName>ppt_y</p:attrName>
                                        </p:attrNameLst>
                                      </p:cBhvr>
                                      <p:tavLst>
                                        <p:tav tm="0">
                                          <p:val>
                                            <p:strVal val="ppt_y"/>
                                          </p:val>
                                        </p:tav>
                                        <p:tav tm="100000">
                                          <p:val>
                                            <p:strVal val="ppt_y+.1"/>
                                          </p:val>
                                        </p:tav>
                                      </p:tavLst>
                                    </p:anim>
                                    <p:set>
                                      <p:cBhvr>
                                        <p:cTn id="130" dur="1" fill="hold">
                                          <p:stCondLst>
                                            <p:cond delay="499"/>
                                          </p:stCondLst>
                                        </p:cTn>
                                        <p:tgtEl>
                                          <p:spTgt spid="71"/>
                                        </p:tgtEl>
                                        <p:attrNameLst>
                                          <p:attrName>style.visibility</p:attrName>
                                        </p:attrNameLst>
                                      </p:cBhvr>
                                      <p:to>
                                        <p:strVal val="hidden"/>
                                      </p:to>
                                    </p:set>
                                  </p:childTnLst>
                                </p:cTn>
                              </p:par>
                              <p:par>
                                <p:cTn id="131" presetID="14" presetClass="entr" presetSubtype="10" fill="hold" nodeType="withEffect">
                                  <p:stCondLst>
                                    <p:cond delay="4500"/>
                                  </p:stCondLst>
                                  <p:childTnLst>
                                    <p:set>
                                      <p:cBhvr>
                                        <p:cTn id="132" dur="1" fill="hold">
                                          <p:stCondLst>
                                            <p:cond delay="0"/>
                                          </p:stCondLst>
                                        </p:cTn>
                                        <p:tgtEl>
                                          <p:spTgt spid="71"/>
                                        </p:tgtEl>
                                        <p:attrNameLst>
                                          <p:attrName>style.visibility</p:attrName>
                                        </p:attrNameLst>
                                      </p:cBhvr>
                                      <p:to>
                                        <p:strVal val="visible"/>
                                      </p:to>
                                    </p:set>
                                    <p:animEffect transition="in" filter="randombar(horizontal)">
                                      <p:cBhvr>
                                        <p:cTn id="133" dur="500"/>
                                        <p:tgtEl>
                                          <p:spTgt spid="71"/>
                                        </p:tgtEl>
                                      </p:cBhvr>
                                    </p:animEffect>
                                  </p:childTnLst>
                                </p:cTn>
                              </p:par>
                              <p:par>
                                <p:cTn id="134" presetID="42" presetClass="exit" presetSubtype="0" fill="hold" nodeType="withEffect">
                                  <p:stCondLst>
                                    <p:cond delay="8000"/>
                                  </p:stCondLst>
                                  <p:childTnLst>
                                    <p:animEffect transition="out" filter="fade">
                                      <p:cBhvr>
                                        <p:cTn id="135" dur="500"/>
                                        <p:tgtEl>
                                          <p:spTgt spid="71"/>
                                        </p:tgtEl>
                                      </p:cBhvr>
                                    </p:animEffect>
                                    <p:anim calcmode="lin" valueType="num">
                                      <p:cBhvr>
                                        <p:cTn id="136" dur="500"/>
                                        <p:tgtEl>
                                          <p:spTgt spid="71"/>
                                        </p:tgtEl>
                                        <p:attrNameLst>
                                          <p:attrName>ppt_x</p:attrName>
                                        </p:attrNameLst>
                                      </p:cBhvr>
                                      <p:tavLst>
                                        <p:tav tm="0">
                                          <p:val>
                                            <p:strVal val="ppt_x"/>
                                          </p:val>
                                        </p:tav>
                                        <p:tav tm="100000">
                                          <p:val>
                                            <p:strVal val="ppt_x"/>
                                          </p:val>
                                        </p:tav>
                                      </p:tavLst>
                                    </p:anim>
                                    <p:anim calcmode="lin" valueType="num">
                                      <p:cBhvr>
                                        <p:cTn id="137" dur="500"/>
                                        <p:tgtEl>
                                          <p:spTgt spid="71"/>
                                        </p:tgtEl>
                                        <p:attrNameLst>
                                          <p:attrName>ppt_y</p:attrName>
                                        </p:attrNameLst>
                                      </p:cBhvr>
                                      <p:tavLst>
                                        <p:tav tm="0">
                                          <p:val>
                                            <p:strVal val="ppt_y"/>
                                          </p:val>
                                        </p:tav>
                                        <p:tav tm="100000">
                                          <p:val>
                                            <p:strVal val="ppt_y+.1"/>
                                          </p:val>
                                        </p:tav>
                                      </p:tavLst>
                                    </p:anim>
                                    <p:set>
                                      <p:cBhvr>
                                        <p:cTn id="138" dur="1" fill="hold">
                                          <p:stCondLst>
                                            <p:cond delay="499"/>
                                          </p:stCondLst>
                                        </p:cTn>
                                        <p:tgtEl>
                                          <p:spTgt spid="71"/>
                                        </p:tgtEl>
                                        <p:attrNameLst>
                                          <p:attrName>style.visibility</p:attrName>
                                        </p:attrNameLst>
                                      </p:cBhvr>
                                      <p:to>
                                        <p:strVal val="hidden"/>
                                      </p:to>
                                    </p:set>
                                  </p:childTnLst>
                                </p:cTn>
                              </p:par>
                              <p:par>
                                <p:cTn id="139" presetID="14" presetClass="entr" presetSubtype="10" fill="hold" nodeType="withEffect">
                                  <p:stCondLst>
                                    <p:cond delay="8500"/>
                                  </p:stCondLst>
                                  <p:childTnLst>
                                    <p:set>
                                      <p:cBhvr>
                                        <p:cTn id="140" dur="1" fill="hold">
                                          <p:stCondLst>
                                            <p:cond delay="0"/>
                                          </p:stCondLst>
                                        </p:cTn>
                                        <p:tgtEl>
                                          <p:spTgt spid="71"/>
                                        </p:tgtEl>
                                        <p:attrNameLst>
                                          <p:attrName>style.visibility</p:attrName>
                                        </p:attrNameLst>
                                      </p:cBhvr>
                                      <p:to>
                                        <p:strVal val="visible"/>
                                      </p:to>
                                    </p:set>
                                    <p:animEffect transition="in" filter="randombar(horizontal)">
                                      <p:cBhvr>
                                        <p:cTn id="141" dur="500"/>
                                        <p:tgtEl>
                                          <p:spTgt spid="71"/>
                                        </p:tgtEl>
                                      </p:cBhvr>
                                    </p:animEffect>
                                  </p:childTnLst>
                                </p:cTn>
                              </p:par>
                              <p:par>
                                <p:cTn id="142" presetID="42" presetClass="exit" presetSubtype="0" fill="hold" nodeType="withEffect">
                                  <p:stCondLst>
                                    <p:cond delay="12000"/>
                                  </p:stCondLst>
                                  <p:childTnLst>
                                    <p:animEffect transition="out" filter="fade">
                                      <p:cBhvr>
                                        <p:cTn id="143" dur="500"/>
                                        <p:tgtEl>
                                          <p:spTgt spid="71"/>
                                        </p:tgtEl>
                                      </p:cBhvr>
                                    </p:animEffect>
                                    <p:anim calcmode="lin" valueType="num">
                                      <p:cBhvr>
                                        <p:cTn id="144" dur="500"/>
                                        <p:tgtEl>
                                          <p:spTgt spid="71"/>
                                        </p:tgtEl>
                                        <p:attrNameLst>
                                          <p:attrName>ppt_x</p:attrName>
                                        </p:attrNameLst>
                                      </p:cBhvr>
                                      <p:tavLst>
                                        <p:tav tm="0">
                                          <p:val>
                                            <p:strVal val="ppt_x"/>
                                          </p:val>
                                        </p:tav>
                                        <p:tav tm="100000">
                                          <p:val>
                                            <p:strVal val="ppt_x"/>
                                          </p:val>
                                        </p:tav>
                                      </p:tavLst>
                                    </p:anim>
                                    <p:anim calcmode="lin" valueType="num">
                                      <p:cBhvr>
                                        <p:cTn id="145" dur="500"/>
                                        <p:tgtEl>
                                          <p:spTgt spid="71"/>
                                        </p:tgtEl>
                                        <p:attrNameLst>
                                          <p:attrName>ppt_y</p:attrName>
                                        </p:attrNameLst>
                                      </p:cBhvr>
                                      <p:tavLst>
                                        <p:tav tm="0">
                                          <p:val>
                                            <p:strVal val="ppt_y"/>
                                          </p:val>
                                        </p:tav>
                                        <p:tav tm="100000">
                                          <p:val>
                                            <p:strVal val="ppt_y+.1"/>
                                          </p:val>
                                        </p:tav>
                                      </p:tavLst>
                                    </p:anim>
                                    <p:set>
                                      <p:cBhvr>
                                        <p:cTn id="146" dur="1" fill="hold">
                                          <p:stCondLst>
                                            <p:cond delay="499"/>
                                          </p:stCondLst>
                                        </p:cTn>
                                        <p:tgtEl>
                                          <p:spTgt spid="71"/>
                                        </p:tgtEl>
                                        <p:attrNameLst>
                                          <p:attrName>style.visibility</p:attrName>
                                        </p:attrNameLst>
                                      </p:cBhvr>
                                      <p:to>
                                        <p:strVal val="hidden"/>
                                      </p:to>
                                    </p:set>
                                  </p:childTnLst>
                                </p:cTn>
                              </p:par>
                              <p:par>
                                <p:cTn id="147" presetID="14" presetClass="entr" presetSubtype="10" fill="hold" nodeType="withEffect">
                                  <p:stCondLst>
                                    <p:cond delay="14500"/>
                                  </p:stCondLst>
                                  <p:childTnLst>
                                    <p:set>
                                      <p:cBhvr>
                                        <p:cTn id="148" dur="1" fill="hold">
                                          <p:stCondLst>
                                            <p:cond delay="0"/>
                                          </p:stCondLst>
                                        </p:cTn>
                                        <p:tgtEl>
                                          <p:spTgt spid="71"/>
                                        </p:tgtEl>
                                        <p:attrNameLst>
                                          <p:attrName>style.visibility</p:attrName>
                                        </p:attrNameLst>
                                      </p:cBhvr>
                                      <p:to>
                                        <p:strVal val="visible"/>
                                      </p:to>
                                    </p:set>
                                    <p:animEffect transition="in" filter="randombar(horizontal)">
                                      <p:cBhvr>
                                        <p:cTn id="149" dur="500"/>
                                        <p:tgtEl>
                                          <p:spTgt spid="71"/>
                                        </p:tgtEl>
                                      </p:cBhvr>
                                    </p:animEffect>
                                  </p:childTnLst>
                                </p:cTn>
                              </p:par>
                              <p:par>
                                <p:cTn id="150" presetID="42" presetClass="exit" presetSubtype="0" fill="hold" nodeType="withEffect">
                                  <p:stCondLst>
                                    <p:cond delay="18000"/>
                                  </p:stCondLst>
                                  <p:childTnLst>
                                    <p:animEffect transition="out" filter="fade">
                                      <p:cBhvr>
                                        <p:cTn id="151" dur="500"/>
                                        <p:tgtEl>
                                          <p:spTgt spid="71"/>
                                        </p:tgtEl>
                                      </p:cBhvr>
                                    </p:animEffect>
                                    <p:anim calcmode="lin" valueType="num">
                                      <p:cBhvr>
                                        <p:cTn id="152" dur="500"/>
                                        <p:tgtEl>
                                          <p:spTgt spid="71"/>
                                        </p:tgtEl>
                                        <p:attrNameLst>
                                          <p:attrName>ppt_x</p:attrName>
                                        </p:attrNameLst>
                                      </p:cBhvr>
                                      <p:tavLst>
                                        <p:tav tm="0">
                                          <p:val>
                                            <p:strVal val="ppt_x"/>
                                          </p:val>
                                        </p:tav>
                                        <p:tav tm="100000">
                                          <p:val>
                                            <p:strVal val="ppt_x"/>
                                          </p:val>
                                        </p:tav>
                                      </p:tavLst>
                                    </p:anim>
                                    <p:anim calcmode="lin" valueType="num">
                                      <p:cBhvr>
                                        <p:cTn id="153" dur="500"/>
                                        <p:tgtEl>
                                          <p:spTgt spid="71"/>
                                        </p:tgtEl>
                                        <p:attrNameLst>
                                          <p:attrName>ppt_y</p:attrName>
                                        </p:attrNameLst>
                                      </p:cBhvr>
                                      <p:tavLst>
                                        <p:tav tm="0">
                                          <p:val>
                                            <p:strVal val="ppt_y"/>
                                          </p:val>
                                        </p:tav>
                                        <p:tav tm="100000">
                                          <p:val>
                                            <p:strVal val="ppt_y+.1"/>
                                          </p:val>
                                        </p:tav>
                                      </p:tavLst>
                                    </p:anim>
                                    <p:set>
                                      <p:cBhvr>
                                        <p:cTn id="154" dur="1" fill="hold">
                                          <p:stCondLst>
                                            <p:cond delay="499"/>
                                          </p:stCondLst>
                                        </p:cTn>
                                        <p:tgtEl>
                                          <p:spTgt spid="71"/>
                                        </p:tgtEl>
                                        <p:attrNameLst>
                                          <p:attrName>style.visibility</p:attrName>
                                        </p:attrNameLst>
                                      </p:cBhvr>
                                      <p:to>
                                        <p:strVal val="hidden"/>
                                      </p:to>
                                    </p:set>
                                  </p:childTnLst>
                                </p:cTn>
                              </p:par>
                              <p:par>
                                <p:cTn id="155" presetID="14" presetClass="entr" presetSubtype="10" fill="hold" nodeType="withEffect">
                                  <p:stCondLst>
                                    <p:cond delay="24500"/>
                                  </p:stCondLst>
                                  <p:childTnLst>
                                    <p:set>
                                      <p:cBhvr>
                                        <p:cTn id="156" dur="1" fill="hold">
                                          <p:stCondLst>
                                            <p:cond delay="0"/>
                                          </p:stCondLst>
                                        </p:cTn>
                                        <p:tgtEl>
                                          <p:spTgt spid="71"/>
                                        </p:tgtEl>
                                        <p:attrNameLst>
                                          <p:attrName>style.visibility</p:attrName>
                                        </p:attrNameLst>
                                      </p:cBhvr>
                                      <p:to>
                                        <p:strVal val="visible"/>
                                      </p:to>
                                    </p:set>
                                    <p:animEffect transition="in" filter="randombar(horizontal)">
                                      <p:cBhvr>
                                        <p:cTn id="157" dur="500"/>
                                        <p:tgtEl>
                                          <p:spTgt spid="71"/>
                                        </p:tgtEl>
                                      </p:cBhvr>
                                    </p:animEffect>
                                  </p:childTnLst>
                                </p:cTn>
                              </p:par>
                              <p:par>
                                <p:cTn id="158" presetID="42" presetClass="exit" presetSubtype="0" fill="hold" nodeType="withEffect">
                                  <p:stCondLst>
                                    <p:cond delay="28000"/>
                                  </p:stCondLst>
                                  <p:childTnLst>
                                    <p:animEffect transition="out" filter="fade">
                                      <p:cBhvr>
                                        <p:cTn id="159" dur="500"/>
                                        <p:tgtEl>
                                          <p:spTgt spid="71"/>
                                        </p:tgtEl>
                                      </p:cBhvr>
                                    </p:animEffect>
                                    <p:anim calcmode="lin" valueType="num">
                                      <p:cBhvr>
                                        <p:cTn id="160" dur="500"/>
                                        <p:tgtEl>
                                          <p:spTgt spid="71"/>
                                        </p:tgtEl>
                                        <p:attrNameLst>
                                          <p:attrName>ppt_x</p:attrName>
                                        </p:attrNameLst>
                                      </p:cBhvr>
                                      <p:tavLst>
                                        <p:tav tm="0">
                                          <p:val>
                                            <p:strVal val="ppt_x"/>
                                          </p:val>
                                        </p:tav>
                                        <p:tav tm="100000">
                                          <p:val>
                                            <p:strVal val="ppt_x"/>
                                          </p:val>
                                        </p:tav>
                                      </p:tavLst>
                                    </p:anim>
                                    <p:anim calcmode="lin" valueType="num">
                                      <p:cBhvr>
                                        <p:cTn id="161" dur="500"/>
                                        <p:tgtEl>
                                          <p:spTgt spid="71"/>
                                        </p:tgtEl>
                                        <p:attrNameLst>
                                          <p:attrName>ppt_y</p:attrName>
                                        </p:attrNameLst>
                                      </p:cBhvr>
                                      <p:tavLst>
                                        <p:tav tm="0">
                                          <p:val>
                                            <p:strVal val="ppt_y"/>
                                          </p:val>
                                        </p:tav>
                                        <p:tav tm="100000">
                                          <p:val>
                                            <p:strVal val="ppt_y+.1"/>
                                          </p:val>
                                        </p:tav>
                                      </p:tavLst>
                                    </p:anim>
                                    <p:set>
                                      <p:cBhvr>
                                        <p:cTn id="162" dur="1" fill="hold">
                                          <p:stCondLst>
                                            <p:cond delay="499"/>
                                          </p:stCondLst>
                                        </p:cTn>
                                        <p:tgtEl>
                                          <p:spTgt spid="71"/>
                                        </p:tgtEl>
                                        <p:attrNameLst>
                                          <p:attrName>style.visibility</p:attrName>
                                        </p:attrNameLst>
                                      </p:cBhvr>
                                      <p:to>
                                        <p:strVal val="hidden"/>
                                      </p:to>
                                    </p:set>
                                  </p:childTnLst>
                                </p:cTn>
                              </p:par>
                              <p:par>
                                <p:cTn id="163" presetID="14" presetClass="entr" presetSubtype="10" fill="hold" nodeType="withEffect">
                                  <p:stCondLst>
                                    <p:cond delay="34500"/>
                                  </p:stCondLst>
                                  <p:childTnLst>
                                    <p:set>
                                      <p:cBhvr>
                                        <p:cTn id="164" dur="1" fill="hold">
                                          <p:stCondLst>
                                            <p:cond delay="0"/>
                                          </p:stCondLst>
                                        </p:cTn>
                                        <p:tgtEl>
                                          <p:spTgt spid="71"/>
                                        </p:tgtEl>
                                        <p:attrNameLst>
                                          <p:attrName>style.visibility</p:attrName>
                                        </p:attrNameLst>
                                      </p:cBhvr>
                                      <p:to>
                                        <p:strVal val="visible"/>
                                      </p:to>
                                    </p:set>
                                    <p:animEffect transition="in" filter="randombar(horizontal)">
                                      <p:cBhvr>
                                        <p:cTn id="165" dur="500"/>
                                        <p:tgtEl>
                                          <p:spTgt spid="71"/>
                                        </p:tgtEl>
                                      </p:cBhvr>
                                    </p:animEffect>
                                  </p:childTnLst>
                                </p:cTn>
                              </p:par>
                              <p:par>
                                <p:cTn id="166" presetID="42" presetClass="exit" presetSubtype="0" fill="hold" nodeType="withEffect">
                                  <p:stCondLst>
                                    <p:cond delay="38000"/>
                                  </p:stCondLst>
                                  <p:childTnLst>
                                    <p:animEffect transition="out" filter="fade">
                                      <p:cBhvr>
                                        <p:cTn id="167" dur="500"/>
                                        <p:tgtEl>
                                          <p:spTgt spid="71"/>
                                        </p:tgtEl>
                                      </p:cBhvr>
                                    </p:animEffect>
                                    <p:anim calcmode="lin" valueType="num">
                                      <p:cBhvr>
                                        <p:cTn id="168" dur="500"/>
                                        <p:tgtEl>
                                          <p:spTgt spid="71"/>
                                        </p:tgtEl>
                                        <p:attrNameLst>
                                          <p:attrName>ppt_x</p:attrName>
                                        </p:attrNameLst>
                                      </p:cBhvr>
                                      <p:tavLst>
                                        <p:tav tm="0">
                                          <p:val>
                                            <p:strVal val="ppt_x"/>
                                          </p:val>
                                        </p:tav>
                                        <p:tav tm="100000">
                                          <p:val>
                                            <p:strVal val="ppt_x"/>
                                          </p:val>
                                        </p:tav>
                                      </p:tavLst>
                                    </p:anim>
                                    <p:anim calcmode="lin" valueType="num">
                                      <p:cBhvr>
                                        <p:cTn id="169" dur="500"/>
                                        <p:tgtEl>
                                          <p:spTgt spid="71"/>
                                        </p:tgtEl>
                                        <p:attrNameLst>
                                          <p:attrName>ppt_y</p:attrName>
                                        </p:attrNameLst>
                                      </p:cBhvr>
                                      <p:tavLst>
                                        <p:tav tm="0">
                                          <p:val>
                                            <p:strVal val="ppt_y"/>
                                          </p:val>
                                        </p:tav>
                                        <p:tav tm="100000">
                                          <p:val>
                                            <p:strVal val="ppt_y+.1"/>
                                          </p:val>
                                        </p:tav>
                                      </p:tavLst>
                                    </p:anim>
                                    <p:set>
                                      <p:cBhvr>
                                        <p:cTn id="170" dur="1" fill="hold">
                                          <p:stCondLst>
                                            <p:cond delay="499"/>
                                          </p:stCondLst>
                                        </p:cTn>
                                        <p:tgtEl>
                                          <p:spTgt spid="71"/>
                                        </p:tgtEl>
                                        <p:attrNameLst>
                                          <p:attrName>style.visibility</p:attrName>
                                        </p:attrNameLst>
                                      </p:cBhvr>
                                      <p:to>
                                        <p:strVal val="hidden"/>
                                      </p:to>
                                    </p:set>
                                  </p:childTnLst>
                                </p:cTn>
                              </p:par>
                              <p:par>
                                <p:cTn id="171" presetID="14" presetClass="entr" presetSubtype="10" fill="hold" nodeType="withEffect">
                                  <p:stCondLst>
                                    <p:cond delay="4500"/>
                                  </p:stCondLst>
                                  <p:childTnLst>
                                    <p:set>
                                      <p:cBhvr>
                                        <p:cTn id="172" dur="1" fill="hold">
                                          <p:stCondLst>
                                            <p:cond delay="0"/>
                                          </p:stCondLst>
                                        </p:cTn>
                                        <p:tgtEl>
                                          <p:spTgt spid="72"/>
                                        </p:tgtEl>
                                        <p:attrNameLst>
                                          <p:attrName>style.visibility</p:attrName>
                                        </p:attrNameLst>
                                      </p:cBhvr>
                                      <p:to>
                                        <p:strVal val="visible"/>
                                      </p:to>
                                    </p:set>
                                    <p:animEffect transition="in" filter="randombar(horizontal)">
                                      <p:cBhvr>
                                        <p:cTn id="173" dur="500"/>
                                        <p:tgtEl>
                                          <p:spTgt spid="72"/>
                                        </p:tgtEl>
                                      </p:cBhvr>
                                    </p:animEffect>
                                  </p:childTnLst>
                                </p:cTn>
                              </p:par>
                              <p:par>
                                <p:cTn id="174" presetID="14" presetClass="entr" presetSubtype="10" fill="hold" nodeType="withEffect">
                                  <p:stCondLst>
                                    <p:cond delay="14500"/>
                                  </p:stCondLst>
                                  <p:childTnLst>
                                    <p:set>
                                      <p:cBhvr>
                                        <p:cTn id="175" dur="1" fill="hold">
                                          <p:stCondLst>
                                            <p:cond delay="0"/>
                                          </p:stCondLst>
                                        </p:cTn>
                                        <p:tgtEl>
                                          <p:spTgt spid="72"/>
                                        </p:tgtEl>
                                        <p:attrNameLst>
                                          <p:attrName>style.visibility</p:attrName>
                                        </p:attrNameLst>
                                      </p:cBhvr>
                                      <p:to>
                                        <p:strVal val="visible"/>
                                      </p:to>
                                    </p:set>
                                    <p:animEffect transition="in" filter="randombar(horizontal)">
                                      <p:cBhvr>
                                        <p:cTn id="176" dur="500"/>
                                        <p:tgtEl>
                                          <p:spTgt spid="72"/>
                                        </p:tgtEl>
                                      </p:cBhvr>
                                    </p:animEffect>
                                  </p:childTnLst>
                                </p:cTn>
                              </p:par>
                              <p:par>
                                <p:cTn id="177" presetID="14" presetClass="entr" presetSubtype="10" fill="hold" nodeType="withEffect">
                                  <p:stCondLst>
                                    <p:cond delay="24500"/>
                                  </p:stCondLst>
                                  <p:childTnLst>
                                    <p:set>
                                      <p:cBhvr>
                                        <p:cTn id="178" dur="1" fill="hold">
                                          <p:stCondLst>
                                            <p:cond delay="0"/>
                                          </p:stCondLst>
                                        </p:cTn>
                                        <p:tgtEl>
                                          <p:spTgt spid="72"/>
                                        </p:tgtEl>
                                        <p:attrNameLst>
                                          <p:attrName>style.visibility</p:attrName>
                                        </p:attrNameLst>
                                      </p:cBhvr>
                                      <p:to>
                                        <p:strVal val="visible"/>
                                      </p:to>
                                    </p:set>
                                    <p:animEffect transition="in" filter="randombar(horizontal)">
                                      <p:cBhvr>
                                        <p:cTn id="179" dur="500"/>
                                        <p:tgtEl>
                                          <p:spTgt spid="72"/>
                                        </p:tgtEl>
                                      </p:cBhvr>
                                    </p:animEffect>
                                  </p:childTnLst>
                                </p:cTn>
                              </p:par>
                              <p:par>
                                <p:cTn id="180" presetID="14" presetClass="entr" presetSubtype="10" fill="hold" nodeType="withEffect">
                                  <p:stCondLst>
                                    <p:cond delay="34500"/>
                                  </p:stCondLst>
                                  <p:childTnLst>
                                    <p:set>
                                      <p:cBhvr>
                                        <p:cTn id="181" dur="1" fill="hold">
                                          <p:stCondLst>
                                            <p:cond delay="0"/>
                                          </p:stCondLst>
                                        </p:cTn>
                                        <p:tgtEl>
                                          <p:spTgt spid="72"/>
                                        </p:tgtEl>
                                        <p:attrNameLst>
                                          <p:attrName>style.visibility</p:attrName>
                                        </p:attrNameLst>
                                      </p:cBhvr>
                                      <p:to>
                                        <p:strVal val="visible"/>
                                      </p:to>
                                    </p:set>
                                    <p:animEffect transition="in" filter="randombar(horizontal)">
                                      <p:cBhvr>
                                        <p:cTn id="182" dur="500"/>
                                        <p:tgtEl>
                                          <p:spTgt spid="72"/>
                                        </p:tgtEl>
                                      </p:cBhvr>
                                    </p:animEffect>
                                  </p:childTnLst>
                                </p:cTn>
                              </p:par>
                              <p:par>
                                <p:cTn id="183" presetID="42" presetClass="exit" presetSubtype="0" fill="hold" nodeType="withEffect">
                                  <p:stCondLst>
                                    <p:cond delay="14000"/>
                                  </p:stCondLst>
                                  <p:childTnLst>
                                    <p:animEffect transition="out" filter="fade">
                                      <p:cBhvr>
                                        <p:cTn id="184" dur="500"/>
                                        <p:tgtEl>
                                          <p:spTgt spid="72"/>
                                        </p:tgtEl>
                                      </p:cBhvr>
                                    </p:animEffect>
                                    <p:anim calcmode="lin" valueType="num">
                                      <p:cBhvr>
                                        <p:cTn id="185" dur="500"/>
                                        <p:tgtEl>
                                          <p:spTgt spid="72"/>
                                        </p:tgtEl>
                                        <p:attrNameLst>
                                          <p:attrName>ppt_x</p:attrName>
                                        </p:attrNameLst>
                                      </p:cBhvr>
                                      <p:tavLst>
                                        <p:tav tm="0">
                                          <p:val>
                                            <p:strVal val="ppt_x"/>
                                          </p:val>
                                        </p:tav>
                                        <p:tav tm="100000">
                                          <p:val>
                                            <p:strVal val="ppt_x"/>
                                          </p:val>
                                        </p:tav>
                                      </p:tavLst>
                                    </p:anim>
                                    <p:anim calcmode="lin" valueType="num">
                                      <p:cBhvr>
                                        <p:cTn id="186" dur="500"/>
                                        <p:tgtEl>
                                          <p:spTgt spid="72"/>
                                        </p:tgtEl>
                                        <p:attrNameLst>
                                          <p:attrName>ppt_y</p:attrName>
                                        </p:attrNameLst>
                                      </p:cBhvr>
                                      <p:tavLst>
                                        <p:tav tm="0">
                                          <p:val>
                                            <p:strVal val="ppt_y"/>
                                          </p:val>
                                        </p:tav>
                                        <p:tav tm="100000">
                                          <p:val>
                                            <p:strVal val="ppt_y+.1"/>
                                          </p:val>
                                        </p:tav>
                                      </p:tavLst>
                                    </p:anim>
                                    <p:set>
                                      <p:cBhvr>
                                        <p:cTn id="187" dur="1" fill="hold">
                                          <p:stCondLst>
                                            <p:cond delay="499"/>
                                          </p:stCondLst>
                                        </p:cTn>
                                        <p:tgtEl>
                                          <p:spTgt spid="72"/>
                                        </p:tgtEl>
                                        <p:attrNameLst>
                                          <p:attrName>style.visibility</p:attrName>
                                        </p:attrNameLst>
                                      </p:cBhvr>
                                      <p:to>
                                        <p:strVal val="hidden"/>
                                      </p:to>
                                    </p:set>
                                  </p:childTnLst>
                                </p:cTn>
                              </p:par>
                              <p:par>
                                <p:cTn id="188" presetID="42" presetClass="exit" presetSubtype="0" fill="hold" nodeType="withEffect">
                                  <p:stCondLst>
                                    <p:cond delay="24000"/>
                                  </p:stCondLst>
                                  <p:childTnLst>
                                    <p:animEffect transition="out" filter="fade">
                                      <p:cBhvr>
                                        <p:cTn id="189" dur="500"/>
                                        <p:tgtEl>
                                          <p:spTgt spid="72"/>
                                        </p:tgtEl>
                                      </p:cBhvr>
                                    </p:animEffect>
                                    <p:anim calcmode="lin" valueType="num">
                                      <p:cBhvr>
                                        <p:cTn id="190" dur="500"/>
                                        <p:tgtEl>
                                          <p:spTgt spid="72"/>
                                        </p:tgtEl>
                                        <p:attrNameLst>
                                          <p:attrName>ppt_x</p:attrName>
                                        </p:attrNameLst>
                                      </p:cBhvr>
                                      <p:tavLst>
                                        <p:tav tm="0">
                                          <p:val>
                                            <p:strVal val="ppt_x"/>
                                          </p:val>
                                        </p:tav>
                                        <p:tav tm="100000">
                                          <p:val>
                                            <p:strVal val="ppt_x"/>
                                          </p:val>
                                        </p:tav>
                                      </p:tavLst>
                                    </p:anim>
                                    <p:anim calcmode="lin" valueType="num">
                                      <p:cBhvr>
                                        <p:cTn id="191" dur="500"/>
                                        <p:tgtEl>
                                          <p:spTgt spid="72"/>
                                        </p:tgtEl>
                                        <p:attrNameLst>
                                          <p:attrName>ppt_y</p:attrName>
                                        </p:attrNameLst>
                                      </p:cBhvr>
                                      <p:tavLst>
                                        <p:tav tm="0">
                                          <p:val>
                                            <p:strVal val="ppt_y"/>
                                          </p:val>
                                        </p:tav>
                                        <p:tav tm="100000">
                                          <p:val>
                                            <p:strVal val="ppt_y+.1"/>
                                          </p:val>
                                        </p:tav>
                                      </p:tavLst>
                                    </p:anim>
                                    <p:set>
                                      <p:cBhvr>
                                        <p:cTn id="192" dur="1" fill="hold">
                                          <p:stCondLst>
                                            <p:cond delay="499"/>
                                          </p:stCondLst>
                                        </p:cTn>
                                        <p:tgtEl>
                                          <p:spTgt spid="72"/>
                                        </p:tgtEl>
                                        <p:attrNameLst>
                                          <p:attrName>style.visibility</p:attrName>
                                        </p:attrNameLst>
                                      </p:cBhvr>
                                      <p:to>
                                        <p:strVal val="hidden"/>
                                      </p:to>
                                    </p:set>
                                  </p:childTnLst>
                                </p:cTn>
                              </p:par>
                              <p:par>
                                <p:cTn id="193" presetID="42" presetClass="exit" presetSubtype="0" fill="hold" nodeType="withEffect">
                                  <p:stCondLst>
                                    <p:cond delay="34000"/>
                                  </p:stCondLst>
                                  <p:childTnLst>
                                    <p:animEffect transition="out" filter="fade">
                                      <p:cBhvr>
                                        <p:cTn id="194" dur="500"/>
                                        <p:tgtEl>
                                          <p:spTgt spid="72"/>
                                        </p:tgtEl>
                                      </p:cBhvr>
                                    </p:animEffect>
                                    <p:anim calcmode="lin" valueType="num">
                                      <p:cBhvr>
                                        <p:cTn id="195" dur="500"/>
                                        <p:tgtEl>
                                          <p:spTgt spid="72"/>
                                        </p:tgtEl>
                                        <p:attrNameLst>
                                          <p:attrName>ppt_x</p:attrName>
                                        </p:attrNameLst>
                                      </p:cBhvr>
                                      <p:tavLst>
                                        <p:tav tm="0">
                                          <p:val>
                                            <p:strVal val="ppt_x"/>
                                          </p:val>
                                        </p:tav>
                                        <p:tav tm="100000">
                                          <p:val>
                                            <p:strVal val="ppt_x"/>
                                          </p:val>
                                        </p:tav>
                                      </p:tavLst>
                                    </p:anim>
                                    <p:anim calcmode="lin" valueType="num">
                                      <p:cBhvr>
                                        <p:cTn id="196" dur="500"/>
                                        <p:tgtEl>
                                          <p:spTgt spid="72"/>
                                        </p:tgtEl>
                                        <p:attrNameLst>
                                          <p:attrName>ppt_y</p:attrName>
                                        </p:attrNameLst>
                                      </p:cBhvr>
                                      <p:tavLst>
                                        <p:tav tm="0">
                                          <p:val>
                                            <p:strVal val="ppt_y"/>
                                          </p:val>
                                        </p:tav>
                                        <p:tav tm="100000">
                                          <p:val>
                                            <p:strVal val="ppt_y+.1"/>
                                          </p:val>
                                        </p:tav>
                                      </p:tavLst>
                                    </p:anim>
                                    <p:set>
                                      <p:cBhvr>
                                        <p:cTn id="197" dur="1" fill="hold">
                                          <p:stCondLst>
                                            <p:cond delay="499"/>
                                          </p:stCondLst>
                                        </p:cTn>
                                        <p:tgtEl>
                                          <p:spTgt spid="72"/>
                                        </p:tgtEl>
                                        <p:attrNameLst>
                                          <p:attrName>style.visibility</p:attrName>
                                        </p:attrNameLst>
                                      </p:cBhvr>
                                      <p:to>
                                        <p:strVal val="hidden"/>
                                      </p:to>
                                    </p:set>
                                  </p:childTnLst>
                                </p:cTn>
                              </p:par>
                              <p:par>
                                <p:cTn id="198" presetID="14" presetClass="entr" presetSubtype="10" fill="hold" nodeType="withEffect">
                                  <p:stCondLst>
                                    <p:cond delay="14500"/>
                                  </p:stCondLst>
                                  <p:childTnLst>
                                    <p:set>
                                      <p:cBhvr>
                                        <p:cTn id="199" dur="1" fill="hold">
                                          <p:stCondLst>
                                            <p:cond delay="0"/>
                                          </p:stCondLst>
                                        </p:cTn>
                                        <p:tgtEl>
                                          <p:spTgt spid="73"/>
                                        </p:tgtEl>
                                        <p:attrNameLst>
                                          <p:attrName>style.visibility</p:attrName>
                                        </p:attrNameLst>
                                      </p:cBhvr>
                                      <p:to>
                                        <p:strVal val="visible"/>
                                      </p:to>
                                    </p:set>
                                    <p:animEffect transition="in" filter="randombar(horizontal)">
                                      <p:cBhvr>
                                        <p:cTn id="200" dur="500"/>
                                        <p:tgtEl>
                                          <p:spTgt spid="73"/>
                                        </p:tgtEl>
                                      </p:cBhvr>
                                    </p:animEffect>
                                  </p:childTnLst>
                                </p:cTn>
                              </p:par>
                              <p:par>
                                <p:cTn id="201" presetID="14" presetClass="entr" presetSubtype="10" fill="hold" nodeType="withEffect">
                                  <p:stCondLst>
                                    <p:cond delay="24500"/>
                                  </p:stCondLst>
                                  <p:childTnLst>
                                    <p:set>
                                      <p:cBhvr>
                                        <p:cTn id="202" dur="1" fill="hold">
                                          <p:stCondLst>
                                            <p:cond delay="0"/>
                                          </p:stCondLst>
                                        </p:cTn>
                                        <p:tgtEl>
                                          <p:spTgt spid="73"/>
                                        </p:tgtEl>
                                        <p:attrNameLst>
                                          <p:attrName>style.visibility</p:attrName>
                                        </p:attrNameLst>
                                      </p:cBhvr>
                                      <p:to>
                                        <p:strVal val="visible"/>
                                      </p:to>
                                    </p:set>
                                    <p:animEffect transition="in" filter="randombar(horizontal)">
                                      <p:cBhvr>
                                        <p:cTn id="203" dur="500"/>
                                        <p:tgtEl>
                                          <p:spTgt spid="73"/>
                                        </p:tgtEl>
                                      </p:cBhvr>
                                    </p:animEffect>
                                  </p:childTnLst>
                                </p:cTn>
                              </p:par>
                              <p:par>
                                <p:cTn id="204" presetID="14" presetClass="entr" presetSubtype="10" fill="hold" nodeType="withEffect">
                                  <p:stCondLst>
                                    <p:cond delay="34500"/>
                                  </p:stCondLst>
                                  <p:childTnLst>
                                    <p:set>
                                      <p:cBhvr>
                                        <p:cTn id="205" dur="1" fill="hold">
                                          <p:stCondLst>
                                            <p:cond delay="0"/>
                                          </p:stCondLst>
                                        </p:cTn>
                                        <p:tgtEl>
                                          <p:spTgt spid="73"/>
                                        </p:tgtEl>
                                        <p:attrNameLst>
                                          <p:attrName>style.visibility</p:attrName>
                                        </p:attrNameLst>
                                      </p:cBhvr>
                                      <p:to>
                                        <p:strVal val="visible"/>
                                      </p:to>
                                    </p:set>
                                    <p:animEffect transition="in" filter="randombar(horizontal)">
                                      <p:cBhvr>
                                        <p:cTn id="206" dur="500"/>
                                        <p:tgtEl>
                                          <p:spTgt spid="73"/>
                                        </p:tgtEl>
                                      </p:cBhvr>
                                    </p:animEffect>
                                  </p:childTnLst>
                                </p:cTn>
                              </p:par>
                              <p:par>
                                <p:cTn id="207" presetID="42" presetClass="exit" presetSubtype="0" fill="hold" nodeType="withEffect">
                                  <p:stCondLst>
                                    <p:cond delay="16500"/>
                                  </p:stCondLst>
                                  <p:childTnLst>
                                    <p:animEffect transition="out" filter="fade">
                                      <p:cBhvr>
                                        <p:cTn id="208" dur="500"/>
                                        <p:tgtEl>
                                          <p:spTgt spid="73"/>
                                        </p:tgtEl>
                                      </p:cBhvr>
                                    </p:animEffect>
                                    <p:anim calcmode="lin" valueType="num">
                                      <p:cBhvr>
                                        <p:cTn id="209" dur="500"/>
                                        <p:tgtEl>
                                          <p:spTgt spid="73"/>
                                        </p:tgtEl>
                                        <p:attrNameLst>
                                          <p:attrName>ppt_x</p:attrName>
                                        </p:attrNameLst>
                                      </p:cBhvr>
                                      <p:tavLst>
                                        <p:tav tm="0">
                                          <p:val>
                                            <p:strVal val="ppt_x"/>
                                          </p:val>
                                        </p:tav>
                                        <p:tav tm="100000">
                                          <p:val>
                                            <p:strVal val="ppt_x"/>
                                          </p:val>
                                        </p:tav>
                                      </p:tavLst>
                                    </p:anim>
                                    <p:anim calcmode="lin" valueType="num">
                                      <p:cBhvr>
                                        <p:cTn id="210" dur="500"/>
                                        <p:tgtEl>
                                          <p:spTgt spid="73"/>
                                        </p:tgtEl>
                                        <p:attrNameLst>
                                          <p:attrName>ppt_y</p:attrName>
                                        </p:attrNameLst>
                                      </p:cBhvr>
                                      <p:tavLst>
                                        <p:tav tm="0">
                                          <p:val>
                                            <p:strVal val="ppt_y"/>
                                          </p:val>
                                        </p:tav>
                                        <p:tav tm="100000">
                                          <p:val>
                                            <p:strVal val="ppt_y+.1"/>
                                          </p:val>
                                        </p:tav>
                                      </p:tavLst>
                                    </p:anim>
                                    <p:set>
                                      <p:cBhvr>
                                        <p:cTn id="211" dur="1" fill="hold">
                                          <p:stCondLst>
                                            <p:cond delay="499"/>
                                          </p:stCondLst>
                                        </p:cTn>
                                        <p:tgtEl>
                                          <p:spTgt spid="73"/>
                                        </p:tgtEl>
                                        <p:attrNameLst>
                                          <p:attrName>style.visibility</p:attrName>
                                        </p:attrNameLst>
                                      </p:cBhvr>
                                      <p:to>
                                        <p:strVal val="hidden"/>
                                      </p:to>
                                    </p:set>
                                  </p:childTnLst>
                                </p:cTn>
                              </p:par>
                              <p:par>
                                <p:cTn id="212" presetID="42" presetClass="exit" presetSubtype="0" fill="hold" nodeType="withEffect">
                                  <p:stCondLst>
                                    <p:cond delay="26500"/>
                                  </p:stCondLst>
                                  <p:childTnLst>
                                    <p:animEffect transition="out" filter="fade">
                                      <p:cBhvr>
                                        <p:cTn id="213" dur="500"/>
                                        <p:tgtEl>
                                          <p:spTgt spid="73"/>
                                        </p:tgtEl>
                                      </p:cBhvr>
                                    </p:animEffect>
                                    <p:anim calcmode="lin" valueType="num">
                                      <p:cBhvr>
                                        <p:cTn id="214" dur="500"/>
                                        <p:tgtEl>
                                          <p:spTgt spid="73"/>
                                        </p:tgtEl>
                                        <p:attrNameLst>
                                          <p:attrName>ppt_x</p:attrName>
                                        </p:attrNameLst>
                                      </p:cBhvr>
                                      <p:tavLst>
                                        <p:tav tm="0">
                                          <p:val>
                                            <p:strVal val="ppt_x"/>
                                          </p:val>
                                        </p:tav>
                                        <p:tav tm="100000">
                                          <p:val>
                                            <p:strVal val="ppt_x"/>
                                          </p:val>
                                        </p:tav>
                                      </p:tavLst>
                                    </p:anim>
                                    <p:anim calcmode="lin" valueType="num">
                                      <p:cBhvr>
                                        <p:cTn id="215" dur="500"/>
                                        <p:tgtEl>
                                          <p:spTgt spid="73"/>
                                        </p:tgtEl>
                                        <p:attrNameLst>
                                          <p:attrName>ppt_y</p:attrName>
                                        </p:attrNameLst>
                                      </p:cBhvr>
                                      <p:tavLst>
                                        <p:tav tm="0">
                                          <p:val>
                                            <p:strVal val="ppt_y"/>
                                          </p:val>
                                        </p:tav>
                                        <p:tav tm="100000">
                                          <p:val>
                                            <p:strVal val="ppt_y+.1"/>
                                          </p:val>
                                        </p:tav>
                                      </p:tavLst>
                                    </p:anim>
                                    <p:set>
                                      <p:cBhvr>
                                        <p:cTn id="216" dur="1" fill="hold">
                                          <p:stCondLst>
                                            <p:cond delay="499"/>
                                          </p:stCondLst>
                                        </p:cTn>
                                        <p:tgtEl>
                                          <p:spTgt spid="73"/>
                                        </p:tgtEl>
                                        <p:attrNameLst>
                                          <p:attrName>style.visibility</p:attrName>
                                        </p:attrNameLst>
                                      </p:cBhvr>
                                      <p:to>
                                        <p:strVal val="hidden"/>
                                      </p:to>
                                    </p:set>
                                  </p:childTnLst>
                                </p:cTn>
                              </p:par>
                              <p:par>
                                <p:cTn id="217" presetID="42" presetClass="exit" presetSubtype="0" fill="hold" nodeType="withEffect">
                                  <p:stCondLst>
                                    <p:cond delay="36500"/>
                                  </p:stCondLst>
                                  <p:childTnLst>
                                    <p:animEffect transition="out" filter="fade">
                                      <p:cBhvr>
                                        <p:cTn id="218" dur="500"/>
                                        <p:tgtEl>
                                          <p:spTgt spid="73"/>
                                        </p:tgtEl>
                                      </p:cBhvr>
                                    </p:animEffect>
                                    <p:anim calcmode="lin" valueType="num">
                                      <p:cBhvr>
                                        <p:cTn id="219" dur="500"/>
                                        <p:tgtEl>
                                          <p:spTgt spid="73"/>
                                        </p:tgtEl>
                                        <p:attrNameLst>
                                          <p:attrName>ppt_x</p:attrName>
                                        </p:attrNameLst>
                                      </p:cBhvr>
                                      <p:tavLst>
                                        <p:tav tm="0">
                                          <p:val>
                                            <p:strVal val="ppt_x"/>
                                          </p:val>
                                        </p:tav>
                                        <p:tav tm="100000">
                                          <p:val>
                                            <p:strVal val="ppt_x"/>
                                          </p:val>
                                        </p:tav>
                                      </p:tavLst>
                                    </p:anim>
                                    <p:anim calcmode="lin" valueType="num">
                                      <p:cBhvr>
                                        <p:cTn id="220" dur="500"/>
                                        <p:tgtEl>
                                          <p:spTgt spid="73"/>
                                        </p:tgtEl>
                                        <p:attrNameLst>
                                          <p:attrName>ppt_y</p:attrName>
                                        </p:attrNameLst>
                                      </p:cBhvr>
                                      <p:tavLst>
                                        <p:tav tm="0">
                                          <p:val>
                                            <p:strVal val="ppt_y"/>
                                          </p:val>
                                        </p:tav>
                                        <p:tav tm="100000">
                                          <p:val>
                                            <p:strVal val="ppt_y+.1"/>
                                          </p:val>
                                        </p:tav>
                                      </p:tavLst>
                                    </p:anim>
                                    <p:set>
                                      <p:cBhvr>
                                        <p:cTn id="221" dur="1" fill="hold">
                                          <p:stCondLst>
                                            <p:cond delay="499"/>
                                          </p:stCondLst>
                                        </p:cTn>
                                        <p:tgtEl>
                                          <p:spTgt spid="73"/>
                                        </p:tgtEl>
                                        <p:attrNameLst>
                                          <p:attrName>style.visibility</p:attrName>
                                        </p:attrNameLst>
                                      </p:cBhvr>
                                      <p:to>
                                        <p:strVal val="hidden"/>
                                      </p:to>
                                    </p:set>
                                  </p:childTnLst>
                                </p:cTn>
                              </p:par>
                              <p:par>
                                <p:cTn id="222" presetID="14" presetClass="entr" presetSubtype="10" fill="hold" nodeType="withEffect">
                                  <p:stCondLst>
                                    <p:cond delay="17000"/>
                                  </p:stCondLst>
                                  <p:childTnLst>
                                    <p:set>
                                      <p:cBhvr>
                                        <p:cTn id="223" dur="1" fill="hold">
                                          <p:stCondLst>
                                            <p:cond delay="0"/>
                                          </p:stCondLst>
                                        </p:cTn>
                                        <p:tgtEl>
                                          <p:spTgt spid="74"/>
                                        </p:tgtEl>
                                        <p:attrNameLst>
                                          <p:attrName>style.visibility</p:attrName>
                                        </p:attrNameLst>
                                      </p:cBhvr>
                                      <p:to>
                                        <p:strVal val="visible"/>
                                      </p:to>
                                    </p:set>
                                    <p:animEffect transition="in" filter="randombar(horizontal)">
                                      <p:cBhvr>
                                        <p:cTn id="224" dur="500"/>
                                        <p:tgtEl>
                                          <p:spTgt spid="74"/>
                                        </p:tgtEl>
                                      </p:cBhvr>
                                    </p:animEffect>
                                  </p:childTnLst>
                                </p:cTn>
                              </p:par>
                              <p:par>
                                <p:cTn id="225" presetID="14" presetClass="entr" presetSubtype="10" fill="hold" nodeType="withEffect">
                                  <p:stCondLst>
                                    <p:cond delay="27000"/>
                                  </p:stCondLst>
                                  <p:childTnLst>
                                    <p:set>
                                      <p:cBhvr>
                                        <p:cTn id="226" dur="1" fill="hold">
                                          <p:stCondLst>
                                            <p:cond delay="0"/>
                                          </p:stCondLst>
                                        </p:cTn>
                                        <p:tgtEl>
                                          <p:spTgt spid="74"/>
                                        </p:tgtEl>
                                        <p:attrNameLst>
                                          <p:attrName>style.visibility</p:attrName>
                                        </p:attrNameLst>
                                      </p:cBhvr>
                                      <p:to>
                                        <p:strVal val="visible"/>
                                      </p:to>
                                    </p:set>
                                    <p:animEffect transition="in" filter="randombar(horizontal)">
                                      <p:cBhvr>
                                        <p:cTn id="227" dur="500"/>
                                        <p:tgtEl>
                                          <p:spTgt spid="74"/>
                                        </p:tgtEl>
                                      </p:cBhvr>
                                    </p:animEffect>
                                  </p:childTnLst>
                                </p:cTn>
                              </p:par>
                              <p:par>
                                <p:cTn id="228" presetID="14" presetClass="entr" presetSubtype="10" fill="hold" nodeType="withEffect">
                                  <p:stCondLst>
                                    <p:cond delay="37000"/>
                                  </p:stCondLst>
                                  <p:childTnLst>
                                    <p:set>
                                      <p:cBhvr>
                                        <p:cTn id="229" dur="1" fill="hold">
                                          <p:stCondLst>
                                            <p:cond delay="0"/>
                                          </p:stCondLst>
                                        </p:cTn>
                                        <p:tgtEl>
                                          <p:spTgt spid="74"/>
                                        </p:tgtEl>
                                        <p:attrNameLst>
                                          <p:attrName>style.visibility</p:attrName>
                                        </p:attrNameLst>
                                      </p:cBhvr>
                                      <p:to>
                                        <p:strVal val="visible"/>
                                      </p:to>
                                    </p:set>
                                    <p:animEffect transition="in" filter="randombar(horizontal)">
                                      <p:cBhvr>
                                        <p:cTn id="230" dur="500"/>
                                        <p:tgtEl>
                                          <p:spTgt spid="74"/>
                                        </p:tgtEl>
                                      </p:cBhvr>
                                    </p:animEffect>
                                  </p:childTnLst>
                                </p:cTn>
                              </p:par>
                              <p:par>
                                <p:cTn id="231" presetID="42" presetClass="exit" presetSubtype="0" fill="hold" nodeType="withEffect">
                                  <p:stCondLst>
                                    <p:cond delay="20000"/>
                                  </p:stCondLst>
                                  <p:childTnLst>
                                    <p:animEffect transition="out" filter="fade">
                                      <p:cBhvr>
                                        <p:cTn id="232" dur="500"/>
                                        <p:tgtEl>
                                          <p:spTgt spid="74"/>
                                        </p:tgtEl>
                                      </p:cBhvr>
                                    </p:animEffect>
                                    <p:anim calcmode="lin" valueType="num">
                                      <p:cBhvr>
                                        <p:cTn id="233" dur="500"/>
                                        <p:tgtEl>
                                          <p:spTgt spid="74"/>
                                        </p:tgtEl>
                                        <p:attrNameLst>
                                          <p:attrName>ppt_x</p:attrName>
                                        </p:attrNameLst>
                                      </p:cBhvr>
                                      <p:tavLst>
                                        <p:tav tm="0">
                                          <p:val>
                                            <p:strVal val="ppt_x"/>
                                          </p:val>
                                        </p:tav>
                                        <p:tav tm="100000">
                                          <p:val>
                                            <p:strVal val="ppt_x"/>
                                          </p:val>
                                        </p:tav>
                                      </p:tavLst>
                                    </p:anim>
                                    <p:anim calcmode="lin" valueType="num">
                                      <p:cBhvr>
                                        <p:cTn id="234" dur="500"/>
                                        <p:tgtEl>
                                          <p:spTgt spid="74"/>
                                        </p:tgtEl>
                                        <p:attrNameLst>
                                          <p:attrName>ppt_y</p:attrName>
                                        </p:attrNameLst>
                                      </p:cBhvr>
                                      <p:tavLst>
                                        <p:tav tm="0">
                                          <p:val>
                                            <p:strVal val="ppt_y"/>
                                          </p:val>
                                        </p:tav>
                                        <p:tav tm="100000">
                                          <p:val>
                                            <p:strVal val="ppt_y+.1"/>
                                          </p:val>
                                        </p:tav>
                                      </p:tavLst>
                                    </p:anim>
                                    <p:set>
                                      <p:cBhvr>
                                        <p:cTn id="235" dur="1" fill="hold">
                                          <p:stCondLst>
                                            <p:cond delay="499"/>
                                          </p:stCondLst>
                                        </p:cTn>
                                        <p:tgtEl>
                                          <p:spTgt spid="74"/>
                                        </p:tgtEl>
                                        <p:attrNameLst>
                                          <p:attrName>style.visibility</p:attrName>
                                        </p:attrNameLst>
                                      </p:cBhvr>
                                      <p:to>
                                        <p:strVal val="hidden"/>
                                      </p:to>
                                    </p:set>
                                  </p:childTnLst>
                                </p:cTn>
                              </p:par>
                              <p:par>
                                <p:cTn id="236" presetID="42" presetClass="exit" presetSubtype="0" fill="hold" nodeType="withEffect">
                                  <p:stCondLst>
                                    <p:cond delay="29500"/>
                                  </p:stCondLst>
                                  <p:childTnLst>
                                    <p:animEffect transition="out" filter="fade">
                                      <p:cBhvr>
                                        <p:cTn id="237" dur="500"/>
                                        <p:tgtEl>
                                          <p:spTgt spid="74"/>
                                        </p:tgtEl>
                                      </p:cBhvr>
                                    </p:animEffect>
                                    <p:anim calcmode="lin" valueType="num">
                                      <p:cBhvr>
                                        <p:cTn id="238" dur="500"/>
                                        <p:tgtEl>
                                          <p:spTgt spid="74"/>
                                        </p:tgtEl>
                                        <p:attrNameLst>
                                          <p:attrName>ppt_x</p:attrName>
                                        </p:attrNameLst>
                                      </p:cBhvr>
                                      <p:tavLst>
                                        <p:tav tm="0">
                                          <p:val>
                                            <p:strVal val="ppt_x"/>
                                          </p:val>
                                        </p:tav>
                                        <p:tav tm="100000">
                                          <p:val>
                                            <p:strVal val="ppt_x"/>
                                          </p:val>
                                        </p:tav>
                                      </p:tavLst>
                                    </p:anim>
                                    <p:anim calcmode="lin" valueType="num">
                                      <p:cBhvr>
                                        <p:cTn id="239" dur="500"/>
                                        <p:tgtEl>
                                          <p:spTgt spid="74"/>
                                        </p:tgtEl>
                                        <p:attrNameLst>
                                          <p:attrName>ppt_y</p:attrName>
                                        </p:attrNameLst>
                                      </p:cBhvr>
                                      <p:tavLst>
                                        <p:tav tm="0">
                                          <p:val>
                                            <p:strVal val="ppt_y"/>
                                          </p:val>
                                        </p:tav>
                                        <p:tav tm="100000">
                                          <p:val>
                                            <p:strVal val="ppt_y+.1"/>
                                          </p:val>
                                        </p:tav>
                                      </p:tavLst>
                                    </p:anim>
                                    <p:set>
                                      <p:cBhvr>
                                        <p:cTn id="240" dur="1" fill="hold">
                                          <p:stCondLst>
                                            <p:cond delay="499"/>
                                          </p:stCondLst>
                                        </p:cTn>
                                        <p:tgtEl>
                                          <p:spTgt spid="74"/>
                                        </p:tgtEl>
                                        <p:attrNameLst>
                                          <p:attrName>style.visibility</p:attrName>
                                        </p:attrNameLst>
                                      </p:cBhvr>
                                      <p:to>
                                        <p:strVal val="hidden"/>
                                      </p:to>
                                    </p:set>
                                  </p:childTnLst>
                                </p:cTn>
                              </p:par>
                              <p:par>
                                <p:cTn id="241" presetID="42" presetClass="exit" presetSubtype="0" fill="hold" nodeType="withEffect">
                                  <p:stCondLst>
                                    <p:cond delay="39000"/>
                                  </p:stCondLst>
                                  <p:childTnLst>
                                    <p:animEffect transition="out" filter="fade">
                                      <p:cBhvr>
                                        <p:cTn id="242" dur="500"/>
                                        <p:tgtEl>
                                          <p:spTgt spid="74"/>
                                        </p:tgtEl>
                                      </p:cBhvr>
                                    </p:animEffect>
                                    <p:anim calcmode="lin" valueType="num">
                                      <p:cBhvr>
                                        <p:cTn id="243" dur="500"/>
                                        <p:tgtEl>
                                          <p:spTgt spid="74"/>
                                        </p:tgtEl>
                                        <p:attrNameLst>
                                          <p:attrName>ppt_x</p:attrName>
                                        </p:attrNameLst>
                                      </p:cBhvr>
                                      <p:tavLst>
                                        <p:tav tm="0">
                                          <p:val>
                                            <p:strVal val="ppt_x"/>
                                          </p:val>
                                        </p:tav>
                                        <p:tav tm="100000">
                                          <p:val>
                                            <p:strVal val="ppt_x"/>
                                          </p:val>
                                        </p:tav>
                                      </p:tavLst>
                                    </p:anim>
                                    <p:anim calcmode="lin" valueType="num">
                                      <p:cBhvr>
                                        <p:cTn id="244" dur="500"/>
                                        <p:tgtEl>
                                          <p:spTgt spid="74"/>
                                        </p:tgtEl>
                                        <p:attrNameLst>
                                          <p:attrName>ppt_y</p:attrName>
                                        </p:attrNameLst>
                                      </p:cBhvr>
                                      <p:tavLst>
                                        <p:tav tm="0">
                                          <p:val>
                                            <p:strVal val="ppt_y"/>
                                          </p:val>
                                        </p:tav>
                                        <p:tav tm="100000">
                                          <p:val>
                                            <p:strVal val="ppt_y+.1"/>
                                          </p:val>
                                        </p:tav>
                                      </p:tavLst>
                                    </p:anim>
                                    <p:set>
                                      <p:cBhvr>
                                        <p:cTn id="245"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7405852" y="18158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5341162" y="613954"/>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325676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25592" y="540862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3256762" y="1828043"/>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28454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flow</a:t>
            </a:r>
            <a:endParaRPr lang="en-US" dirty="0"/>
          </a:p>
        </p:txBody>
      </p:sp>
      <p:cxnSp>
        <p:nvCxnSpPr>
          <p:cNvPr id="10" name="Straight Connector 9"/>
          <p:cNvCxnSpPr/>
          <p:nvPr/>
        </p:nvCxnSpPr>
        <p:spPr>
          <a:xfrm>
            <a:off x="3631353" y="1041680"/>
            <a:ext cx="25372" cy="3705713"/>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436065" y="990200"/>
            <a:ext cx="0" cy="347492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8562757" y="1050452"/>
            <a:ext cx="0" cy="369694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22366"/>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7786862" y="990200"/>
            <a:ext cx="0" cy="3474923"/>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467753" y="1153140"/>
            <a:ext cx="1197434"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latin typeface="MV Boli" panose="02000500030200090000" pitchFamily="2" charset="0"/>
                <a:cs typeface="MV Boli" panose="02000500030200090000" pitchFamily="2" charset="0"/>
              </a:rPr>
              <a:t>(8)</a:t>
            </a:r>
          </a:p>
        </p:txBody>
      </p:sp>
      <p:sp>
        <p:nvSpPr>
          <p:cNvPr id="16" name="TextBox 15"/>
          <p:cNvSpPr txBox="1"/>
          <p:nvPr/>
        </p:nvSpPr>
        <p:spPr>
          <a:xfrm>
            <a:off x="3671912" y="1166580"/>
            <a:ext cx="1426964"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(4)</a:t>
            </a:r>
          </a:p>
        </p:txBody>
      </p:sp>
      <p:sp>
        <p:nvSpPr>
          <p:cNvPr id="17" name="TextBox 16"/>
          <p:cNvSpPr txBox="1"/>
          <p:nvPr/>
        </p:nvSpPr>
        <p:spPr>
          <a:xfrm>
            <a:off x="5074539" y="1083665"/>
            <a:ext cx="1350789"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(5)</a:t>
            </a:r>
          </a:p>
        </p:txBody>
      </p:sp>
      <p:sp>
        <p:nvSpPr>
          <p:cNvPr id="18" name="TextBox 17"/>
          <p:cNvSpPr txBox="1"/>
          <p:nvPr/>
        </p:nvSpPr>
        <p:spPr>
          <a:xfrm>
            <a:off x="6435619" y="1166580"/>
            <a:ext cx="1340504"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(3)</a:t>
            </a:r>
          </a:p>
        </p:txBody>
      </p:sp>
      <p:sp>
        <p:nvSpPr>
          <p:cNvPr id="19" name="TextBox 18"/>
          <p:cNvSpPr txBox="1"/>
          <p:nvPr/>
        </p:nvSpPr>
        <p:spPr>
          <a:xfrm>
            <a:off x="8492223" y="1008711"/>
            <a:ext cx="1293896"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cxnSp>
        <p:nvCxnSpPr>
          <p:cNvPr id="20" name="Straight Connector 19"/>
          <p:cNvCxnSpPr/>
          <p:nvPr/>
        </p:nvCxnSpPr>
        <p:spPr>
          <a:xfrm>
            <a:off x="5099322" y="1037650"/>
            <a:ext cx="0" cy="3427472"/>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7761623" y="1166580"/>
            <a:ext cx="702914"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latin typeface="MV Boli" panose="02000500030200090000" pitchFamily="2" charset="0"/>
                <a:cs typeface="MV Boli" panose="02000500030200090000" pitchFamily="2" charset="0"/>
              </a:rPr>
              <a:t>(2)</a:t>
            </a:r>
          </a:p>
        </p:txBody>
      </p:sp>
      <p:cxnSp>
        <p:nvCxnSpPr>
          <p:cNvPr id="22" name="Straight Connector 21"/>
          <p:cNvCxnSpPr/>
          <p:nvPr/>
        </p:nvCxnSpPr>
        <p:spPr>
          <a:xfrm>
            <a:off x="2445324" y="1072533"/>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698319"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30104"/>
          </a:xfrm>
          <a:prstGeom prst="line">
            <a:avLst/>
          </a:prstGeom>
        </p:spPr>
        <p:style>
          <a:lnRef idx="2">
            <a:schemeClr val="dk1"/>
          </a:lnRef>
          <a:fillRef idx="0">
            <a:schemeClr val="dk1"/>
          </a:fillRef>
          <a:effectRef idx="1">
            <a:schemeClr val="dk1"/>
          </a:effectRef>
          <a:fontRef idx="minor">
            <a:schemeClr val="tx1"/>
          </a:fontRef>
        </p:style>
      </p:cxnSp>
      <p:sp>
        <p:nvSpPr>
          <p:cNvPr id="25" name="Rectangle 24"/>
          <p:cNvSpPr/>
          <p:nvPr/>
        </p:nvSpPr>
        <p:spPr>
          <a:xfrm>
            <a:off x="1803902" y="243637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6" name="Rectangle 25"/>
          <p:cNvSpPr/>
          <p:nvPr/>
        </p:nvSpPr>
        <p:spPr>
          <a:xfrm>
            <a:off x="2640289" y="226539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7" name="Rectangle 26"/>
          <p:cNvSpPr/>
          <p:nvPr/>
        </p:nvSpPr>
        <p:spPr>
          <a:xfrm>
            <a:off x="2929069" y="287760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8" name="Rectangle 27"/>
          <p:cNvSpPr/>
          <p:nvPr/>
        </p:nvSpPr>
        <p:spPr>
          <a:xfrm>
            <a:off x="3807959" y="254807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9" name="Rectangle 28"/>
          <p:cNvSpPr/>
          <p:nvPr/>
        </p:nvSpPr>
        <p:spPr>
          <a:xfrm>
            <a:off x="2776995" y="407595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0" name="Rectangle 29"/>
          <p:cNvSpPr/>
          <p:nvPr/>
        </p:nvSpPr>
        <p:spPr>
          <a:xfrm>
            <a:off x="5827181" y="249461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1" name="Rectangle 30"/>
          <p:cNvSpPr/>
          <p:nvPr/>
        </p:nvSpPr>
        <p:spPr>
          <a:xfrm>
            <a:off x="4496772" y="257386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4512878" y="317324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3" name="Rectangle 32"/>
          <p:cNvSpPr/>
          <p:nvPr/>
        </p:nvSpPr>
        <p:spPr>
          <a:xfrm>
            <a:off x="6494085" y="253898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4" name="Rectangle 33"/>
          <p:cNvSpPr/>
          <p:nvPr/>
        </p:nvSpPr>
        <p:spPr>
          <a:xfrm>
            <a:off x="7227112" y="25853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5" name="Rectangle 34"/>
          <p:cNvSpPr/>
          <p:nvPr/>
        </p:nvSpPr>
        <p:spPr>
          <a:xfrm>
            <a:off x="4520440" y="383268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8825173" y="255113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7" name="Rectangle 36"/>
          <p:cNvSpPr/>
          <p:nvPr/>
        </p:nvSpPr>
        <p:spPr>
          <a:xfrm>
            <a:off x="2593824" y="354179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8" name="Rectangle 37"/>
          <p:cNvSpPr/>
          <p:nvPr/>
        </p:nvSpPr>
        <p:spPr>
          <a:xfrm>
            <a:off x="1720220" y="303290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9" name="Rectangle 38"/>
          <p:cNvSpPr/>
          <p:nvPr/>
        </p:nvSpPr>
        <p:spPr>
          <a:xfrm>
            <a:off x="1979241" y="363209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0" name="Rectangle 39"/>
          <p:cNvSpPr/>
          <p:nvPr/>
        </p:nvSpPr>
        <p:spPr>
          <a:xfrm>
            <a:off x="1858653" y="414819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1" name="Rectangle 40"/>
          <p:cNvSpPr/>
          <p:nvPr/>
        </p:nvSpPr>
        <p:spPr>
          <a:xfrm>
            <a:off x="1834185" y="474739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7822142" y="252792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8813234" y="323554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6615250" y="2863373"/>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6" name="Rectangle 45"/>
          <p:cNvSpPr/>
          <p:nvPr/>
        </p:nvSpPr>
        <p:spPr>
          <a:xfrm>
            <a:off x="6563387" y="314806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8" name="Right Brace 47"/>
          <p:cNvSpPr/>
          <p:nvPr/>
        </p:nvSpPr>
        <p:spPr>
          <a:xfrm rot="5400000">
            <a:off x="5784688" y="1499650"/>
            <a:ext cx="348304" cy="8503921"/>
          </a:xfrm>
          <a:prstGeom prst="rightBrace">
            <a:avLst>
              <a:gd name="adj1" fmla="val 104923"/>
              <a:gd name="adj2" fmla="val 4965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p:cNvSpPr txBox="1"/>
          <p:nvPr/>
        </p:nvSpPr>
        <p:spPr>
          <a:xfrm>
            <a:off x="2498342" y="5955007"/>
            <a:ext cx="7287777" cy="400110"/>
          </a:xfrm>
          <a:prstGeom prst="rect">
            <a:avLst/>
          </a:prstGeom>
          <a:noFill/>
        </p:spPr>
        <p:txBody>
          <a:bodyPr wrap="square" rtlCol="0">
            <a:spAutoFit/>
          </a:bodyPr>
          <a:lstStyle/>
          <a:p>
            <a:pPr algn="ctr"/>
            <a:r>
              <a:rPr lang="en-US" sz="2000" b="1" dirty="0">
                <a:latin typeface="MV Boli" panose="02000500030200090000" pitchFamily="2" charset="0"/>
                <a:cs typeface="MV Boli" panose="02000500030200090000" pitchFamily="2" charset="0"/>
              </a:rPr>
              <a:t>Lead time = </a:t>
            </a:r>
            <a:r>
              <a:rPr lang="en-US" sz="2000" dirty="0">
                <a:latin typeface="MV Boli" panose="02000500030200090000" pitchFamily="2" charset="0"/>
                <a:cs typeface="MV Boli" panose="02000500030200090000" pitchFamily="2" charset="0"/>
              </a:rPr>
              <a:t>Time from created until it reaches customer</a:t>
            </a:r>
            <a:endParaRPr lang="en-US" sz="2000" b="1" dirty="0">
              <a:latin typeface="MV Boli" panose="02000500030200090000" pitchFamily="2" charset="0"/>
              <a:cs typeface="MV Boli" panose="02000500030200090000" pitchFamily="2" charset="0"/>
            </a:endParaRPr>
          </a:p>
        </p:txBody>
      </p:sp>
      <p:cxnSp>
        <p:nvCxnSpPr>
          <p:cNvPr id="47" name="Straight Connector 46"/>
          <p:cNvCxnSpPr/>
          <p:nvPr/>
        </p:nvCxnSpPr>
        <p:spPr>
          <a:xfrm>
            <a:off x="3694456" y="2461191"/>
            <a:ext cx="4103146"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684194" y="2107729"/>
            <a:ext cx="698125"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1" name="TextBox 50"/>
          <p:cNvSpPr txBox="1"/>
          <p:nvPr/>
        </p:nvSpPr>
        <p:spPr>
          <a:xfrm>
            <a:off x="4399095" y="2107729"/>
            <a:ext cx="670556"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2" name="Straight Connector 51"/>
          <p:cNvCxnSpPr/>
          <p:nvPr/>
        </p:nvCxnSpPr>
        <p:spPr>
          <a:xfrm>
            <a:off x="4382318" y="2131320"/>
            <a:ext cx="0" cy="2333802"/>
          </a:xfrm>
          <a:prstGeom prst="line">
            <a:avLst/>
          </a:prstGeom>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5098877" y="2107731"/>
            <a:ext cx="700354" cy="338553"/>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4" name="TextBox 53"/>
          <p:cNvSpPr txBox="1"/>
          <p:nvPr/>
        </p:nvSpPr>
        <p:spPr>
          <a:xfrm>
            <a:off x="5783597" y="2107729"/>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5" name="Straight Connector 54"/>
          <p:cNvCxnSpPr/>
          <p:nvPr/>
        </p:nvCxnSpPr>
        <p:spPr>
          <a:xfrm>
            <a:off x="5799231" y="2131320"/>
            <a:ext cx="0" cy="2333802"/>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6436065" y="2107729"/>
            <a:ext cx="69990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7" name="TextBox 56"/>
          <p:cNvSpPr txBox="1"/>
          <p:nvPr/>
        </p:nvSpPr>
        <p:spPr>
          <a:xfrm>
            <a:off x="7135972" y="2107729"/>
            <a:ext cx="650890"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8" name="Straight Connector 57"/>
          <p:cNvCxnSpPr/>
          <p:nvPr/>
        </p:nvCxnSpPr>
        <p:spPr>
          <a:xfrm>
            <a:off x="7135973" y="2131320"/>
            <a:ext cx="0" cy="2333802"/>
          </a:xfrm>
          <a:prstGeom prst="line">
            <a:avLst/>
          </a:prstGeom>
        </p:spPr>
        <p:style>
          <a:lnRef idx="2">
            <a:schemeClr val="dk1"/>
          </a:lnRef>
          <a:fillRef idx="0">
            <a:schemeClr val="dk1"/>
          </a:fillRef>
          <a:effectRef idx="1">
            <a:schemeClr val="dk1"/>
          </a:effectRef>
          <a:fontRef idx="minor">
            <a:schemeClr val="tx1"/>
          </a:fontRef>
        </p:style>
      </p:cxnSp>
      <p:sp>
        <p:nvSpPr>
          <p:cNvPr id="59" name="Right Brace 58"/>
          <p:cNvSpPr/>
          <p:nvPr/>
        </p:nvSpPr>
        <p:spPr>
          <a:xfrm rot="5400000">
            <a:off x="10081238" y="3351553"/>
            <a:ext cx="237699" cy="743156"/>
          </a:xfrm>
          <a:prstGeom prst="rightBrace">
            <a:avLst>
              <a:gd name="adj1" fmla="val 104923"/>
              <a:gd name="adj2" fmla="val 4965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p:cNvSpPr txBox="1"/>
          <p:nvPr/>
        </p:nvSpPr>
        <p:spPr>
          <a:xfrm>
            <a:off x="8580298" y="3827314"/>
            <a:ext cx="2122884" cy="1015663"/>
          </a:xfrm>
          <a:prstGeom prst="rect">
            <a:avLst/>
          </a:prstGeom>
          <a:noFill/>
        </p:spPr>
        <p:txBody>
          <a:bodyPr wrap="square" rtlCol="0">
            <a:spAutoFit/>
          </a:bodyPr>
          <a:lstStyle/>
          <a:p>
            <a:pPr algn="ctr"/>
            <a:r>
              <a:rPr lang="en-US" sz="2000" b="1" dirty="0">
                <a:latin typeface="MV Boli" panose="02000500030200090000" pitchFamily="2" charset="0"/>
                <a:cs typeface="MV Boli" panose="02000500030200090000" pitchFamily="2" charset="0"/>
              </a:rPr>
              <a:t>Throughput</a:t>
            </a:r>
          </a:p>
          <a:p>
            <a:pPr algn="ctr"/>
            <a:r>
              <a:rPr lang="en-US" sz="2000" dirty="0">
                <a:latin typeface="MV Boli" panose="02000500030200090000" pitchFamily="2" charset="0"/>
                <a:cs typeface="MV Boli" panose="02000500030200090000" pitchFamily="2" charset="0"/>
              </a:rPr>
              <a:t>= Output per period</a:t>
            </a:r>
          </a:p>
        </p:txBody>
      </p:sp>
      <p:sp>
        <p:nvSpPr>
          <p:cNvPr id="61" name="Rectangle 60"/>
          <p:cNvSpPr/>
          <p:nvPr/>
        </p:nvSpPr>
        <p:spPr>
          <a:xfrm>
            <a:off x="9916517" y="228347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2" name="Rectangle 61"/>
          <p:cNvSpPr/>
          <p:nvPr/>
        </p:nvSpPr>
        <p:spPr>
          <a:xfrm>
            <a:off x="10003736" y="30420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6" name="Right Brace 65"/>
          <p:cNvSpPr/>
          <p:nvPr/>
        </p:nvSpPr>
        <p:spPr>
          <a:xfrm rot="5400000">
            <a:off x="6233706" y="1007390"/>
            <a:ext cx="283012" cy="7671174"/>
          </a:xfrm>
          <a:prstGeom prst="rightBrace">
            <a:avLst>
              <a:gd name="adj1" fmla="val 104923"/>
              <a:gd name="adj2" fmla="val 4965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TextBox 68"/>
          <p:cNvSpPr txBox="1"/>
          <p:nvPr/>
        </p:nvSpPr>
        <p:spPr>
          <a:xfrm>
            <a:off x="3576118" y="5012720"/>
            <a:ext cx="5066798" cy="707886"/>
          </a:xfrm>
          <a:prstGeom prst="rect">
            <a:avLst/>
          </a:prstGeom>
          <a:noFill/>
        </p:spPr>
        <p:txBody>
          <a:bodyPr wrap="square" rtlCol="0">
            <a:spAutoFit/>
          </a:bodyPr>
          <a:lstStyle/>
          <a:p>
            <a:pPr algn="ctr"/>
            <a:r>
              <a:rPr lang="en-US" sz="2000" b="1" dirty="0">
                <a:latin typeface="MV Boli" panose="02000500030200090000" pitchFamily="2" charset="0"/>
                <a:cs typeface="MV Boli" panose="02000500030200090000" pitchFamily="2" charset="0"/>
              </a:rPr>
              <a:t>Cycle time = </a:t>
            </a:r>
            <a:r>
              <a:rPr lang="en-US" sz="2000" dirty="0">
                <a:latin typeface="MV Boli" panose="02000500030200090000" pitchFamily="2" charset="0"/>
                <a:cs typeface="MV Boli" panose="02000500030200090000" pitchFamily="2" charset="0"/>
              </a:rPr>
              <a:t>Time from ready to start until complete</a:t>
            </a:r>
            <a:endParaRPr lang="en-US" sz="2000" b="1" dirty="0">
              <a:latin typeface="MV Boli" panose="02000500030200090000" pitchFamily="2" charset="0"/>
              <a:cs typeface="MV Boli" panose="02000500030200090000" pitchFamily="2" charset="0"/>
            </a:endParaRPr>
          </a:p>
        </p:txBody>
      </p:sp>
      <p:cxnSp>
        <p:nvCxnSpPr>
          <p:cNvPr id="67" name="Straight Connector 66"/>
          <p:cNvCxnSpPr/>
          <p:nvPr/>
        </p:nvCxnSpPr>
        <p:spPr>
          <a:xfrm flipH="1">
            <a:off x="9786119" y="1050452"/>
            <a:ext cx="1" cy="2630162"/>
          </a:xfrm>
          <a:prstGeom prst="line">
            <a:avLst/>
          </a:prstGeom>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9786118" y="1043666"/>
            <a:ext cx="888659" cy="366154"/>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Done</a:t>
            </a:r>
          </a:p>
        </p:txBody>
      </p:sp>
      <p:pic>
        <p:nvPicPr>
          <p:cNvPr id="63" name="Picture 6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287" t="38308" r="58965" b="38308"/>
          <a:stretch/>
        </p:blipFill>
        <p:spPr>
          <a:xfrm>
            <a:off x="2092899" y="5710727"/>
            <a:ext cx="538798" cy="765660"/>
          </a:xfrm>
          <a:prstGeom prst="rect">
            <a:avLst/>
          </a:prstGeom>
        </p:spPr>
      </p:pic>
      <p:pic>
        <p:nvPicPr>
          <p:cNvPr id="64" name="Picture 6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68" t="44257" b="42833"/>
          <a:stretch/>
        </p:blipFill>
        <p:spPr>
          <a:xfrm>
            <a:off x="9413184" y="4773573"/>
            <a:ext cx="590552" cy="611505"/>
          </a:xfrm>
          <a:prstGeom prst="rect">
            <a:avLst/>
          </a:prstGeom>
        </p:spPr>
      </p:pic>
    </p:spTree>
    <p:extLst>
      <p:ext uri="{BB962C8B-B14F-4D97-AF65-F5344CB8AC3E}">
        <p14:creationId xmlns:p14="http://schemas.microsoft.com/office/powerpoint/2010/main" val="208067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par>
                                <p:cTn id="30" presetID="10"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59" grpId="0" animBg="1"/>
      <p:bldP spid="60" grpId="0"/>
      <p:bldP spid="66" grpId="0" animBg="1"/>
      <p:bldP spid="6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Little’s Law</a:t>
            </a:r>
            <a:endParaRPr lang="en-US" dirty="0"/>
          </a:p>
        </p:txBody>
      </p:sp>
      <p:sp>
        <p:nvSpPr>
          <p:cNvPr id="4" name="Slide Number Placeholder 3"/>
          <p:cNvSpPr>
            <a:spLocks noGrp="1"/>
          </p:cNvSpPr>
          <p:nvPr>
            <p:ph type="sldNum" sz="quarter" idx="11"/>
          </p:nvPr>
        </p:nvSpPr>
        <p:spPr/>
        <p:txBody>
          <a:bodyPr/>
          <a:lstStyle/>
          <a:p>
            <a:pPr algn="r"/>
            <a:fld id="{6BCEAF00-35EE-2349-AC37-D94588E1CC52}" type="slidenum">
              <a:rPr lang="en-US" smtClean="0"/>
              <a:pPr algn="r"/>
              <a:t>78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3186842" y="2677939"/>
                <a:ext cx="2350265" cy="144655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8800" i="1">
                          <a:latin typeface="Cambria Math" panose="02040503050406030204" pitchFamily="18" charset="0"/>
                        </a:rPr>
                        <m:t>𝑊</m:t>
                      </m:r>
                    </m:oMath>
                  </m:oMathPara>
                </a14:m>
                <a:endParaRPr lang="en-US" sz="7200" dirty="0">
                  <a:latin typeface="EMprint" panose="020B0503020204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390131" y="2008454"/>
                <a:ext cx="1762699" cy="110799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028448" y="1939274"/>
                <a:ext cx="1071832"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i="1">
                          <a:latin typeface="Cambria Math" panose="02040503050406030204" pitchFamily="18" charset="0"/>
                          <a:ea typeface="Cambria Math" panose="02040503050406030204" pitchFamily="18" charset="0"/>
                        </a:rPr>
                        <m:t>𝐿</m:t>
                      </m:r>
                    </m:oMath>
                  </m:oMathPara>
                </a14:m>
                <a:endParaRPr lang="en-US" sz="7200" dirty="0">
                  <a:latin typeface="EMprint" panose="020B050302020402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271336" y="1454455"/>
                <a:ext cx="843243" cy="110799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81469" y="2677938"/>
                <a:ext cx="1292341"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i="1">
                          <a:latin typeface="Cambria Math" panose="02040503050406030204" pitchFamily="18" charset="0"/>
                          <a:ea typeface="Cambria Math" panose="02040503050406030204" pitchFamily="18" charset="0"/>
                        </a:rPr>
                        <m:t>=</m:t>
                      </m:r>
                    </m:oMath>
                  </m:oMathPara>
                </a14:m>
                <a:endParaRPr lang="en-US" sz="8800" dirty="0">
                  <a:latin typeface="EMprint" panose="020B0503020204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886101" y="2008453"/>
                <a:ext cx="1007006" cy="110799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980043" y="3416602"/>
                <a:ext cx="1051955" cy="1446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800" i="1">
                          <a:latin typeface="Cambria Math" panose="02040503050406030204" pitchFamily="18" charset="0"/>
                          <a:ea typeface="Cambria Math" panose="02040503050406030204" pitchFamily="18" charset="0"/>
                        </a:rPr>
                        <m:t>𝜆</m:t>
                      </m:r>
                    </m:oMath>
                  </m:oMathPara>
                </a14:m>
                <a:endParaRPr lang="en-US" sz="8800" dirty="0">
                  <a:latin typeface="EMprint" panose="020B0503020204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235032" y="2562451"/>
                <a:ext cx="827534" cy="1107996"/>
              </a:xfrm>
              <a:prstGeom prst="rect">
                <a:avLst/>
              </a:prstGeom>
              <a:blipFill rotWithShape="0">
                <a:blip r:embed="rId6"/>
                <a:stretch>
                  <a:fillRect/>
                </a:stretch>
              </a:blipFill>
            </p:spPr>
            <p:txBody>
              <a:bodyPr/>
              <a:lstStyle/>
              <a:p>
                <a:r>
                  <a:rPr lang="en-US">
                    <a:noFill/>
                  </a:rPr>
                  <a:t> </a:t>
                </a:r>
              </a:p>
            </p:txBody>
          </p:sp>
        </mc:Fallback>
      </mc:AlternateContent>
      <p:cxnSp>
        <p:nvCxnSpPr>
          <p:cNvPr id="9" name="Straight Connector 8"/>
          <p:cNvCxnSpPr/>
          <p:nvPr/>
        </p:nvCxnSpPr>
        <p:spPr>
          <a:xfrm>
            <a:off x="6841343" y="3416601"/>
            <a:ext cx="1380780" cy="0"/>
          </a:xfrm>
          <a:prstGeom prst="line">
            <a:avLst/>
          </a:prstGeom>
          <a:ln w="57150"/>
          <a:effectLst/>
        </p:spPr>
        <p:style>
          <a:lnRef idx="2">
            <a:schemeClr val="dk1"/>
          </a:lnRef>
          <a:fillRef idx="0">
            <a:schemeClr val="dk1"/>
          </a:fillRef>
          <a:effectRef idx="1">
            <a:schemeClr val="dk1"/>
          </a:effectRef>
          <a:fontRef idx="minor">
            <a:schemeClr val="tx1"/>
          </a:fontRef>
        </p:style>
      </p:cxnSp>
      <p:sp>
        <p:nvSpPr>
          <p:cNvPr id="18" name="Freeform 39"/>
          <p:cNvSpPr>
            <a:spLocks noChangeArrowheads="1"/>
          </p:cNvSpPr>
          <p:nvPr/>
        </p:nvSpPr>
        <p:spPr bwMode="auto">
          <a:xfrm>
            <a:off x="2851336" y="3994944"/>
            <a:ext cx="464107" cy="537051"/>
          </a:xfrm>
          <a:custGeom>
            <a:avLst/>
            <a:gdLst>
              <a:gd name="T0" fmla="*/ 300 w 448"/>
              <a:gd name="T1" fmla="*/ 0 h 520"/>
              <a:gd name="T2" fmla="*/ 147 w 448"/>
              <a:gd name="T3" fmla="*/ 0 h 520"/>
              <a:gd name="T4" fmla="*/ 147 w 448"/>
              <a:gd name="T5" fmla="*/ 48 h 520"/>
              <a:gd name="T6" fmla="*/ 300 w 448"/>
              <a:gd name="T7" fmla="*/ 48 h 520"/>
              <a:gd name="T8" fmla="*/ 300 w 448"/>
              <a:gd name="T9" fmla="*/ 0 h 520"/>
              <a:gd name="T10" fmla="*/ 200 w 448"/>
              <a:gd name="T11" fmla="*/ 324 h 520"/>
              <a:gd name="T12" fmla="*/ 247 w 448"/>
              <a:gd name="T13" fmla="*/ 324 h 520"/>
              <a:gd name="T14" fmla="*/ 247 w 448"/>
              <a:gd name="T15" fmla="*/ 171 h 520"/>
              <a:gd name="T16" fmla="*/ 200 w 448"/>
              <a:gd name="T17" fmla="*/ 171 h 520"/>
              <a:gd name="T18" fmla="*/ 200 w 448"/>
              <a:gd name="T19" fmla="*/ 324 h 520"/>
              <a:gd name="T20" fmla="*/ 395 w 448"/>
              <a:gd name="T21" fmla="*/ 157 h 520"/>
              <a:gd name="T22" fmla="*/ 433 w 448"/>
              <a:gd name="T23" fmla="*/ 124 h 520"/>
              <a:gd name="T24" fmla="*/ 395 w 448"/>
              <a:gd name="T25" fmla="*/ 86 h 520"/>
              <a:gd name="T26" fmla="*/ 361 w 448"/>
              <a:gd name="T27" fmla="*/ 124 h 520"/>
              <a:gd name="T28" fmla="*/ 223 w 448"/>
              <a:gd name="T29" fmla="*/ 71 h 520"/>
              <a:gd name="T30" fmla="*/ 0 w 448"/>
              <a:gd name="T31" fmla="*/ 295 h 520"/>
              <a:gd name="T32" fmla="*/ 223 w 448"/>
              <a:gd name="T33" fmla="*/ 519 h 520"/>
              <a:gd name="T34" fmla="*/ 447 w 448"/>
              <a:gd name="T35" fmla="*/ 295 h 520"/>
              <a:gd name="T36" fmla="*/ 395 w 448"/>
              <a:gd name="T37" fmla="*/ 157 h 520"/>
              <a:gd name="T38" fmla="*/ 223 w 448"/>
              <a:gd name="T39" fmla="*/ 471 h 520"/>
              <a:gd name="T40" fmla="*/ 47 w 448"/>
              <a:gd name="T41" fmla="*/ 295 h 520"/>
              <a:gd name="T42" fmla="*/ 223 w 448"/>
              <a:gd name="T43" fmla="*/ 124 h 520"/>
              <a:gd name="T44" fmla="*/ 395 w 448"/>
              <a:gd name="T45" fmla="*/ 295 h 520"/>
              <a:gd name="T46" fmla="*/ 223 w 448"/>
              <a:gd name="T47" fmla="*/ 47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8" h="520">
                <a:moveTo>
                  <a:pt x="300" y="0"/>
                </a:moveTo>
                <a:lnTo>
                  <a:pt x="147" y="0"/>
                </a:lnTo>
                <a:lnTo>
                  <a:pt x="147" y="48"/>
                </a:lnTo>
                <a:lnTo>
                  <a:pt x="300" y="48"/>
                </a:lnTo>
                <a:lnTo>
                  <a:pt x="300" y="0"/>
                </a:lnTo>
                <a:close/>
                <a:moveTo>
                  <a:pt x="200" y="324"/>
                </a:moveTo>
                <a:lnTo>
                  <a:pt x="247" y="324"/>
                </a:lnTo>
                <a:lnTo>
                  <a:pt x="247" y="171"/>
                </a:lnTo>
                <a:lnTo>
                  <a:pt x="200" y="171"/>
                </a:lnTo>
                <a:lnTo>
                  <a:pt x="200" y="324"/>
                </a:lnTo>
                <a:close/>
                <a:moveTo>
                  <a:pt x="395" y="157"/>
                </a:moveTo>
                <a:lnTo>
                  <a:pt x="433" y="124"/>
                </a:lnTo>
                <a:cubicBezTo>
                  <a:pt x="423" y="110"/>
                  <a:pt x="409" y="100"/>
                  <a:pt x="395" y="86"/>
                </a:cubicBezTo>
                <a:lnTo>
                  <a:pt x="361" y="124"/>
                </a:lnTo>
                <a:cubicBezTo>
                  <a:pt x="323" y="90"/>
                  <a:pt x="276" y="71"/>
                  <a:pt x="223" y="71"/>
                </a:cubicBezTo>
                <a:cubicBezTo>
                  <a:pt x="100" y="71"/>
                  <a:pt x="0" y="169"/>
                  <a:pt x="0" y="295"/>
                </a:cubicBezTo>
                <a:cubicBezTo>
                  <a:pt x="0" y="421"/>
                  <a:pt x="100" y="519"/>
                  <a:pt x="223" y="519"/>
                </a:cubicBezTo>
                <a:cubicBezTo>
                  <a:pt x="347" y="519"/>
                  <a:pt x="447" y="424"/>
                  <a:pt x="447" y="295"/>
                </a:cubicBezTo>
                <a:cubicBezTo>
                  <a:pt x="447" y="243"/>
                  <a:pt x="428" y="195"/>
                  <a:pt x="395" y="157"/>
                </a:cubicBezTo>
                <a:close/>
                <a:moveTo>
                  <a:pt x="223" y="471"/>
                </a:moveTo>
                <a:cubicBezTo>
                  <a:pt x="123" y="471"/>
                  <a:pt x="47" y="393"/>
                  <a:pt x="47" y="295"/>
                </a:cubicBezTo>
                <a:cubicBezTo>
                  <a:pt x="47" y="198"/>
                  <a:pt x="126" y="124"/>
                  <a:pt x="223" y="124"/>
                </a:cubicBezTo>
                <a:cubicBezTo>
                  <a:pt x="321" y="124"/>
                  <a:pt x="395" y="198"/>
                  <a:pt x="395" y="295"/>
                </a:cubicBezTo>
                <a:cubicBezTo>
                  <a:pt x="395" y="393"/>
                  <a:pt x="319" y="471"/>
                  <a:pt x="223" y="471"/>
                </a:cubicBezTo>
                <a:close/>
              </a:path>
            </a:pathLst>
          </a:custGeom>
          <a:solidFill>
            <a:schemeClr val="accent2"/>
          </a:solidFill>
          <a:ln>
            <a:noFill/>
          </a:ln>
          <a:effectLst/>
        </p:spPr>
        <p:txBody>
          <a:bodyPr wrap="none" anchor="ctr"/>
          <a:lstStyle/>
          <a:p>
            <a:endParaRPr lang="en-US" sz="2400"/>
          </a:p>
        </p:txBody>
      </p:sp>
      <p:sp>
        <p:nvSpPr>
          <p:cNvPr id="19" name="Rectangle 18"/>
          <p:cNvSpPr/>
          <p:nvPr/>
        </p:nvSpPr>
        <p:spPr>
          <a:xfrm>
            <a:off x="7092623" y="4827766"/>
            <a:ext cx="1757211" cy="461665"/>
          </a:xfrm>
          <a:prstGeom prst="rect">
            <a:avLst/>
          </a:prstGeom>
        </p:spPr>
        <p:txBody>
          <a:bodyPr wrap="none">
            <a:spAutoFit/>
          </a:bodyPr>
          <a:lstStyle/>
          <a:p>
            <a:pPr algn="ctr"/>
            <a:r>
              <a:rPr lang="en-US" sz="2400" dirty="0">
                <a:solidFill>
                  <a:schemeClr val="accent2"/>
                </a:solidFill>
                <a:latin typeface="EMprint" panose="020B0503020204020204" pitchFamily="34" charset="0"/>
                <a:cs typeface="MV Boli" panose="02000500030200090000" pitchFamily="2" charset="0"/>
              </a:rPr>
              <a:t>Throughput</a:t>
            </a:r>
          </a:p>
        </p:txBody>
      </p:sp>
      <p:sp>
        <p:nvSpPr>
          <p:cNvPr id="20" name="Freeform 6"/>
          <p:cNvSpPr>
            <a:spLocks noChangeArrowheads="1"/>
          </p:cNvSpPr>
          <p:nvPr/>
        </p:nvSpPr>
        <p:spPr bwMode="auto">
          <a:xfrm>
            <a:off x="6485963" y="4827765"/>
            <a:ext cx="494080" cy="453936"/>
          </a:xfrm>
          <a:custGeom>
            <a:avLst/>
            <a:gdLst>
              <a:gd name="T0" fmla="*/ 0 w 597"/>
              <a:gd name="T1" fmla="*/ 544 h 545"/>
              <a:gd name="T2" fmla="*/ 109 w 597"/>
              <a:gd name="T3" fmla="*/ 544 h 545"/>
              <a:gd name="T4" fmla="*/ 109 w 597"/>
              <a:gd name="T5" fmla="*/ 218 h 545"/>
              <a:gd name="T6" fmla="*/ 0 w 597"/>
              <a:gd name="T7" fmla="*/ 218 h 545"/>
              <a:gd name="T8" fmla="*/ 0 w 597"/>
              <a:gd name="T9" fmla="*/ 544 h 545"/>
              <a:gd name="T10" fmla="*/ 596 w 597"/>
              <a:gd name="T11" fmla="*/ 243 h 545"/>
              <a:gd name="T12" fmla="*/ 539 w 597"/>
              <a:gd name="T13" fmla="*/ 192 h 545"/>
              <a:gd name="T14" fmla="*/ 368 w 597"/>
              <a:gd name="T15" fmla="*/ 192 h 545"/>
              <a:gd name="T16" fmla="*/ 399 w 597"/>
              <a:gd name="T17" fmla="*/ 62 h 545"/>
              <a:gd name="T18" fmla="*/ 399 w 597"/>
              <a:gd name="T19" fmla="*/ 57 h 545"/>
              <a:gd name="T20" fmla="*/ 389 w 597"/>
              <a:gd name="T21" fmla="*/ 26 h 545"/>
              <a:gd name="T22" fmla="*/ 358 w 597"/>
              <a:gd name="T23" fmla="*/ 0 h 545"/>
              <a:gd name="T24" fmla="*/ 176 w 597"/>
              <a:gd name="T25" fmla="*/ 176 h 545"/>
              <a:gd name="T26" fmla="*/ 161 w 597"/>
              <a:gd name="T27" fmla="*/ 218 h 545"/>
              <a:gd name="T28" fmla="*/ 161 w 597"/>
              <a:gd name="T29" fmla="*/ 487 h 545"/>
              <a:gd name="T30" fmla="*/ 218 w 597"/>
              <a:gd name="T31" fmla="*/ 544 h 545"/>
              <a:gd name="T32" fmla="*/ 461 w 597"/>
              <a:gd name="T33" fmla="*/ 544 h 545"/>
              <a:gd name="T34" fmla="*/ 508 w 597"/>
              <a:gd name="T35" fmla="*/ 508 h 545"/>
              <a:gd name="T36" fmla="*/ 591 w 597"/>
              <a:gd name="T37" fmla="*/ 316 h 545"/>
              <a:gd name="T38" fmla="*/ 591 w 597"/>
              <a:gd name="T39" fmla="*/ 295 h 545"/>
              <a:gd name="T40" fmla="*/ 591 w 597"/>
              <a:gd name="T41" fmla="*/ 243 h 545"/>
              <a:gd name="T42" fmla="*/ 596 w 597"/>
              <a:gd name="T43" fmla="*/ 243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7" h="545">
                <a:moveTo>
                  <a:pt x="0" y="544"/>
                </a:moveTo>
                <a:lnTo>
                  <a:pt x="109" y="544"/>
                </a:lnTo>
                <a:lnTo>
                  <a:pt x="109" y="218"/>
                </a:lnTo>
                <a:lnTo>
                  <a:pt x="0" y="218"/>
                </a:lnTo>
                <a:lnTo>
                  <a:pt x="0" y="544"/>
                </a:lnTo>
                <a:close/>
                <a:moveTo>
                  <a:pt x="596" y="243"/>
                </a:moveTo>
                <a:cubicBezTo>
                  <a:pt x="596" y="212"/>
                  <a:pt x="570" y="192"/>
                  <a:pt x="539" y="192"/>
                </a:cubicBezTo>
                <a:lnTo>
                  <a:pt x="368" y="192"/>
                </a:lnTo>
                <a:lnTo>
                  <a:pt x="399" y="62"/>
                </a:lnTo>
                <a:lnTo>
                  <a:pt x="399" y="57"/>
                </a:lnTo>
                <a:cubicBezTo>
                  <a:pt x="399" y="46"/>
                  <a:pt x="394" y="36"/>
                  <a:pt x="389" y="26"/>
                </a:cubicBezTo>
                <a:lnTo>
                  <a:pt x="358" y="0"/>
                </a:lnTo>
                <a:lnTo>
                  <a:pt x="176" y="176"/>
                </a:lnTo>
                <a:cubicBezTo>
                  <a:pt x="166" y="186"/>
                  <a:pt x="161" y="202"/>
                  <a:pt x="161" y="218"/>
                </a:cubicBezTo>
                <a:lnTo>
                  <a:pt x="161" y="487"/>
                </a:lnTo>
                <a:cubicBezTo>
                  <a:pt x="161" y="518"/>
                  <a:pt x="187" y="544"/>
                  <a:pt x="218" y="544"/>
                </a:cubicBezTo>
                <a:lnTo>
                  <a:pt x="461" y="544"/>
                </a:lnTo>
                <a:cubicBezTo>
                  <a:pt x="482" y="544"/>
                  <a:pt x="503" y="529"/>
                  <a:pt x="508" y="508"/>
                </a:cubicBezTo>
                <a:lnTo>
                  <a:pt x="591" y="316"/>
                </a:lnTo>
                <a:cubicBezTo>
                  <a:pt x="591" y="311"/>
                  <a:pt x="591" y="306"/>
                  <a:pt x="591" y="295"/>
                </a:cubicBezTo>
                <a:lnTo>
                  <a:pt x="591" y="243"/>
                </a:lnTo>
                <a:lnTo>
                  <a:pt x="596" y="243"/>
                </a:lnTo>
                <a:close/>
              </a:path>
            </a:pathLst>
          </a:custGeom>
          <a:solidFill>
            <a:schemeClr val="accent2"/>
          </a:solidFill>
          <a:ln>
            <a:noFill/>
          </a:ln>
          <a:effectLst/>
        </p:spPr>
        <p:txBody>
          <a:bodyPr wrap="none" anchor="ctr"/>
          <a:lstStyle/>
          <a:p>
            <a:endParaRPr lang="en-US" sz="2400"/>
          </a:p>
        </p:txBody>
      </p:sp>
      <p:sp>
        <p:nvSpPr>
          <p:cNvPr id="21" name="Rectangle 20"/>
          <p:cNvSpPr/>
          <p:nvPr/>
        </p:nvSpPr>
        <p:spPr>
          <a:xfrm>
            <a:off x="3408859" y="3998515"/>
            <a:ext cx="1707519" cy="502766"/>
          </a:xfrm>
          <a:prstGeom prst="rect">
            <a:avLst/>
          </a:prstGeom>
        </p:spPr>
        <p:txBody>
          <a:bodyPr wrap="none">
            <a:spAutoFit/>
          </a:bodyPr>
          <a:lstStyle/>
          <a:p>
            <a:pPr algn="ctr"/>
            <a:r>
              <a:rPr lang="en-US" sz="2667" dirty="0">
                <a:solidFill>
                  <a:schemeClr val="accent2"/>
                </a:solidFill>
                <a:latin typeface="EMprint" panose="020B0503020204020204" pitchFamily="34" charset="0"/>
                <a:cs typeface="MV Boli" panose="02000500030200090000" pitchFamily="2" charset="0"/>
              </a:rPr>
              <a:t>Cycle time</a:t>
            </a:r>
          </a:p>
        </p:txBody>
      </p:sp>
      <p:sp>
        <p:nvSpPr>
          <p:cNvPr id="22" name="Freeform 15"/>
          <p:cNvSpPr>
            <a:spLocks noChangeArrowheads="1"/>
          </p:cNvSpPr>
          <p:nvPr/>
        </p:nvSpPr>
        <p:spPr bwMode="auto">
          <a:xfrm rot="16200000">
            <a:off x="1737868" y="3938465"/>
            <a:ext cx="970312" cy="650008"/>
          </a:xfrm>
          <a:custGeom>
            <a:avLst/>
            <a:gdLst>
              <a:gd name="T0" fmla="*/ 478 w 479"/>
              <a:gd name="T1" fmla="*/ 132 h 321"/>
              <a:gd name="T2" fmla="*/ 102 w 479"/>
              <a:gd name="T3" fmla="*/ 132 h 321"/>
              <a:gd name="T4" fmla="*/ 198 w 479"/>
              <a:gd name="T5" fmla="*/ 35 h 321"/>
              <a:gd name="T6" fmla="*/ 158 w 479"/>
              <a:gd name="T7" fmla="*/ 0 h 321"/>
              <a:gd name="T8" fmla="*/ 0 w 479"/>
              <a:gd name="T9" fmla="*/ 157 h 321"/>
              <a:gd name="T10" fmla="*/ 158 w 479"/>
              <a:gd name="T11" fmla="*/ 320 h 321"/>
              <a:gd name="T12" fmla="*/ 198 w 479"/>
              <a:gd name="T13" fmla="*/ 284 h 321"/>
              <a:gd name="T14" fmla="*/ 102 w 479"/>
              <a:gd name="T15" fmla="*/ 188 h 321"/>
              <a:gd name="T16" fmla="*/ 478 w 479"/>
              <a:gd name="T17" fmla="*/ 188 h 321"/>
              <a:gd name="T18" fmla="*/ 478 w 479"/>
              <a:gd name="T19" fmla="*/ 13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21">
                <a:moveTo>
                  <a:pt x="478" y="132"/>
                </a:moveTo>
                <a:lnTo>
                  <a:pt x="102" y="132"/>
                </a:lnTo>
                <a:lnTo>
                  <a:pt x="198" y="35"/>
                </a:lnTo>
                <a:lnTo>
                  <a:pt x="158" y="0"/>
                </a:lnTo>
                <a:lnTo>
                  <a:pt x="0" y="157"/>
                </a:lnTo>
                <a:lnTo>
                  <a:pt x="158" y="320"/>
                </a:lnTo>
                <a:lnTo>
                  <a:pt x="198" y="284"/>
                </a:lnTo>
                <a:lnTo>
                  <a:pt x="102" y="188"/>
                </a:lnTo>
                <a:lnTo>
                  <a:pt x="478" y="188"/>
                </a:lnTo>
                <a:lnTo>
                  <a:pt x="478" y="132"/>
                </a:lnTo>
              </a:path>
            </a:pathLst>
          </a:custGeom>
          <a:solidFill>
            <a:schemeClr val="accent2"/>
          </a:solidFill>
          <a:ln>
            <a:noFill/>
          </a:ln>
          <a:effectLst/>
        </p:spPr>
        <p:txBody>
          <a:bodyPr wrap="none" anchor="ctr"/>
          <a:lstStyle/>
          <a:p>
            <a:endParaRPr lang="en-US" sz="2400">
              <a:solidFill>
                <a:schemeClr val="accent2"/>
              </a:solidFill>
            </a:endParaRPr>
          </a:p>
        </p:txBody>
      </p:sp>
      <p:sp>
        <p:nvSpPr>
          <p:cNvPr id="23" name="Rectangle 22"/>
          <p:cNvSpPr/>
          <p:nvPr/>
        </p:nvSpPr>
        <p:spPr>
          <a:xfrm>
            <a:off x="6558662" y="1446832"/>
            <a:ext cx="2470548" cy="461665"/>
          </a:xfrm>
          <a:prstGeom prst="rect">
            <a:avLst/>
          </a:prstGeom>
        </p:spPr>
        <p:txBody>
          <a:bodyPr wrap="none">
            <a:spAutoFit/>
          </a:bodyPr>
          <a:lstStyle/>
          <a:p>
            <a:pPr algn="ctr"/>
            <a:r>
              <a:rPr lang="en-US" sz="2400" dirty="0">
                <a:solidFill>
                  <a:schemeClr val="accent2"/>
                </a:solidFill>
                <a:latin typeface="EMprint" panose="020B0503020204020204" pitchFamily="34" charset="0"/>
                <a:cs typeface="MV Boli" panose="02000500030200090000" pitchFamily="2" charset="0"/>
              </a:rPr>
              <a:t>Work in Progress</a:t>
            </a:r>
          </a:p>
        </p:txBody>
      </p:sp>
      <p:sp>
        <p:nvSpPr>
          <p:cNvPr id="24" name="Freeform 23"/>
          <p:cNvSpPr>
            <a:spLocks noChangeArrowheads="1"/>
          </p:cNvSpPr>
          <p:nvPr/>
        </p:nvSpPr>
        <p:spPr bwMode="auto">
          <a:xfrm>
            <a:off x="5954574" y="1433836"/>
            <a:ext cx="531389" cy="504267"/>
          </a:xfrm>
          <a:custGeom>
            <a:avLst/>
            <a:gdLst>
              <a:gd name="T0" fmla="*/ 269 w 514"/>
              <a:gd name="T1" fmla="*/ 0 h 489"/>
              <a:gd name="T2" fmla="*/ 59 w 514"/>
              <a:gd name="T3" fmla="*/ 122 h 489"/>
              <a:gd name="T4" fmla="*/ 0 w 514"/>
              <a:gd name="T5" fmla="*/ 63 h 489"/>
              <a:gd name="T6" fmla="*/ 0 w 514"/>
              <a:gd name="T7" fmla="*/ 230 h 489"/>
              <a:gd name="T8" fmla="*/ 166 w 514"/>
              <a:gd name="T9" fmla="*/ 230 h 489"/>
              <a:gd name="T10" fmla="*/ 98 w 514"/>
              <a:gd name="T11" fmla="*/ 161 h 489"/>
              <a:gd name="T12" fmla="*/ 269 w 514"/>
              <a:gd name="T13" fmla="*/ 54 h 489"/>
              <a:gd name="T14" fmla="*/ 459 w 514"/>
              <a:gd name="T15" fmla="*/ 244 h 489"/>
              <a:gd name="T16" fmla="*/ 269 w 514"/>
              <a:gd name="T17" fmla="*/ 435 h 489"/>
              <a:gd name="T18" fmla="*/ 88 w 514"/>
              <a:gd name="T19" fmla="*/ 308 h 489"/>
              <a:gd name="T20" fmla="*/ 34 w 514"/>
              <a:gd name="T21" fmla="*/ 308 h 489"/>
              <a:gd name="T22" fmla="*/ 269 w 514"/>
              <a:gd name="T23" fmla="*/ 488 h 489"/>
              <a:gd name="T24" fmla="*/ 513 w 514"/>
              <a:gd name="T25" fmla="*/ 244 h 489"/>
              <a:gd name="T26" fmla="*/ 269 w 514"/>
              <a:gd name="T27" fmla="*/ 0 h 489"/>
              <a:gd name="T28" fmla="*/ 229 w 514"/>
              <a:gd name="T29" fmla="*/ 127 h 489"/>
              <a:gd name="T30" fmla="*/ 229 w 514"/>
              <a:gd name="T31" fmla="*/ 259 h 489"/>
              <a:gd name="T32" fmla="*/ 352 w 514"/>
              <a:gd name="T33" fmla="*/ 332 h 489"/>
              <a:gd name="T34" fmla="*/ 371 w 514"/>
              <a:gd name="T35" fmla="*/ 298 h 489"/>
              <a:gd name="T36" fmla="*/ 269 w 514"/>
              <a:gd name="T37" fmla="*/ 234 h 489"/>
              <a:gd name="T38" fmla="*/ 269 w 514"/>
              <a:gd name="T39" fmla="*/ 127 h 489"/>
              <a:gd name="T40" fmla="*/ 229 w 514"/>
              <a:gd name="T41" fmla="*/ 12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4" h="489">
                <a:moveTo>
                  <a:pt x="269" y="0"/>
                </a:moveTo>
                <a:cubicBezTo>
                  <a:pt x="181" y="0"/>
                  <a:pt x="102" y="49"/>
                  <a:pt x="59" y="122"/>
                </a:cubicBezTo>
                <a:lnTo>
                  <a:pt x="0" y="63"/>
                </a:lnTo>
                <a:lnTo>
                  <a:pt x="0" y="230"/>
                </a:lnTo>
                <a:lnTo>
                  <a:pt x="166" y="230"/>
                </a:lnTo>
                <a:lnTo>
                  <a:pt x="98" y="161"/>
                </a:lnTo>
                <a:cubicBezTo>
                  <a:pt x="127" y="98"/>
                  <a:pt x="195" y="54"/>
                  <a:pt x="269" y="54"/>
                </a:cubicBezTo>
                <a:cubicBezTo>
                  <a:pt x="376" y="54"/>
                  <a:pt x="459" y="139"/>
                  <a:pt x="459" y="244"/>
                </a:cubicBezTo>
                <a:cubicBezTo>
                  <a:pt x="459" y="349"/>
                  <a:pt x="376" y="435"/>
                  <a:pt x="269" y="435"/>
                </a:cubicBezTo>
                <a:cubicBezTo>
                  <a:pt x="186" y="435"/>
                  <a:pt x="117" y="381"/>
                  <a:pt x="88" y="308"/>
                </a:cubicBezTo>
                <a:lnTo>
                  <a:pt x="34" y="308"/>
                </a:lnTo>
                <a:cubicBezTo>
                  <a:pt x="63" y="410"/>
                  <a:pt x="156" y="488"/>
                  <a:pt x="269" y="488"/>
                </a:cubicBezTo>
                <a:cubicBezTo>
                  <a:pt x="405" y="488"/>
                  <a:pt x="513" y="376"/>
                  <a:pt x="513" y="244"/>
                </a:cubicBezTo>
                <a:cubicBezTo>
                  <a:pt x="513" y="112"/>
                  <a:pt x="400" y="0"/>
                  <a:pt x="269" y="0"/>
                </a:cubicBezTo>
                <a:close/>
                <a:moveTo>
                  <a:pt x="229" y="127"/>
                </a:moveTo>
                <a:lnTo>
                  <a:pt x="229" y="259"/>
                </a:lnTo>
                <a:lnTo>
                  <a:pt x="352" y="332"/>
                </a:lnTo>
                <a:lnTo>
                  <a:pt x="371" y="298"/>
                </a:lnTo>
                <a:lnTo>
                  <a:pt x="269" y="234"/>
                </a:lnTo>
                <a:lnTo>
                  <a:pt x="269" y="127"/>
                </a:lnTo>
                <a:lnTo>
                  <a:pt x="229" y="127"/>
                </a:lnTo>
                <a:close/>
              </a:path>
            </a:pathLst>
          </a:custGeom>
          <a:solidFill>
            <a:schemeClr val="accent2"/>
          </a:solidFill>
          <a:ln>
            <a:noFill/>
          </a:ln>
          <a:effectLst/>
        </p:spPr>
        <p:txBody>
          <a:bodyPr wrap="none" anchor="ctr"/>
          <a:lstStyle/>
          <a:p>
            <a:endParaRPr lang="en-US" sz="2400"/>
          </a:p>
        </p:txBody>
      </p:sp>
      <p:sp>
        <p:nvSpPr>
          <p:cNvPr id="25" name="Freeform 15"/>
          <p:cNvSpPr>
            <a:spLocks noChangeArrowheads="1"/>
          </p:cNvSpPr>
          <p:nvPr/>
        </p:nvSpPr>
        <p:spPr bwMode="auto">
          <a:xfrm rot="16200000">
            <a:off x="8979795" y="1360965"/>
            <a:ext cx="970312" cy="650008"/>
          </a:xfrm>
          <a:custGeom>
            <a:avLst/>
            <a:gdLst>
              <a:gd name="T0" fmla="*/ 478 w 479"/>
              <a:gd name="T1" fmla="*/ 132 h 321"/>
              <a:gd name="T2" fmla="*/ 102 w 479"/>
              <a:gd name="T3" fmla="*/ 132 h 321"/>
              <a:gd name="T4" fmla="*/ 198 w 479"/>
              <a:gd name="T5" fmla="*/ 35 h 321"/>
              <a:gd name="T6" fmla="*/ 158 w 479"/>
              <a:gd name="T7" fmla="*/ 0 h 321"/>
              <a:gd name="T8" fmla="*/ 0 w 479"/>
              <a:gd name="T9" fmla="*/ 157 h 321"/>
              <a:gd name="T10" fmla="*/ 158 w 479"/>
              <a:gd name="T11" fmla="*/ 320 h 321"/>
              <a:gd name="T12" fmla="*/ 198 w 479"/>
              <a:gd name="T13" fmla="*/ 284 h 321"/>
              <a:gd name="T14" fmla="*/ 102 w 479"/>
              <a:gd name="T15" fmla="*/ 188 h 321"/>
              <a:gd name="T16" fmla="*/ 478 w 479"/>
              <a:gd name="T17" fmla="*/ 188 h 321"/>
              <a:gd name="T18" fmla="*/ 478 w 479"/>
              <a:gd name="T19" fmla="*/ 13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21">
                <a:moveTo>
                  <a:pt x="478" y="132"/>
                </a:moveTo>
                <a:lnTo>
                  <a:pt x="102" y="132"/>
                </a:lnTo>
                <a:lnTo>
                  <a:pt x="198" y="35"/>
                </a:lnTo>
                <a:lnTo>
                  <a:pt x="158" y="0"/>
                </a:lnTo>
                <a:lnTo>
                  <a:pt x="0" y="157"/>
                </a:lnTo>
                <a:lnTo>
                  <a:pt x="158" y="320"/>
                </a:lnTo>
                <a:lnTo>
                  <a:pt x="198" y="284"/>
                </a:lnTo>
                <a:lnTo>
                  <a:pt x="102" y="188"/>
                </a:lnTo>
                <a:lnTo>
                  <a:pt x="478" y="188"/>
                </a:lnTo>
                <a:lnTo>
                  <a:pt x="478" y="132"/>
                </a:lnTo>
              </a:path>
            </a:pathLst>
          </a:custGeom>
          <a:solidFill>
            <a:schemeClr val="accent2"/>
          </a:solidFill>
          <a:ln>
            <a:noFill/>
          </a:ln>
          <a:effectLst/>
        </p:spPr>
        <p:txBody>
          <a:bodyPr wrap="none" anchor="ctr"/>
          <a:lstStyle/>
          <a:p>
            <a:endParaRPr lang="en-US" sz="2400">
              <a:solidFill>
                <a:schemeClr val="accent2"/>
              </a:solidFill>
            </a:endParaRPr>
          </a:p>
        </p:txBody>
      </p:sp>
      <p:sp>
        <p:nvSpPr>
          <p:cNvPr id="26" name="Freeform 15"/>
          <p:cNvSpPr>
            <a:spLocks noChangeArrowheads="1"/>
          </p:cNvSpPr>
          <p:nvPr/>
        </p:nvSpPr>
        <p:spPr bwMode="auto">
          <a:xfrm rot="5400000">
            <a:off x="8895772" y="4692147"/>
            <a:ext cx="970312" cy="650008"/>
          </a:xfrm>
          <a:custGeom>
            <a:avLst/>
            <a:gdLst>
              <a:gd name="T0" fmla="*/ 478 w 479"/>
              <a:gd name="T1" fmla="*/ 132 h 321"/>
              <a:gd name="T2" fmla="*/ 102 w 479"/>
              <a:gd name="T3" fmla="*/ 132 h 321"/>
              <a:gd name="T4" fmla="*/ 198 w 479"/>
              <a:gd name="T5" fmla="*/ 35 h 321"/>
              <a:gd name="T6" fmla="*/ 158 w 479"/>
              <a:gd name="T7" fmla="*/ 0 h 321"/>
              <a:gd name="T8" fmla="*/ 0 w 479"/>
              <a:gd name="T9" fmla="*/ 157 h 321"/>
              <a:gd name="T10" fmla="*/ 158 w 479"/>
              <a:gd name="T11" fmla="*/ 320 h 321"/>
              <a:gd name="T12" fmla="*/ 198 w 479"/>
              <a:gd name="T13" fmla="*/ 284 h 321"/>
              <a:gd name="T14" fmla="*/ 102 w 479"/>
              <a:gd name="T15" fmla="*/ 188 h 321"/>
              <a:gd name="T16" fmla="*/ 478 w 479"/>
              <a:gd name="T17" fmla="*/ 188 h 321"/>
              <a:gd name="T18" fmla="*/ 478 w 479"/>
              <a:gd name="T19" fmla="*/ 13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21">
                <a:moveTo>
                  <a:pt x="478" y="132"/>
                </a:moveTo>
                <a:lnTo>
                  <a:pt x="102" y="132"/>
                </a:lnTo>
                <a:lnTo>
                  <a:pt x="198" y="35"/>
                </a:lnTo>
                <a:lnTo>
                  <a:pt x="158" y="0"/>
                </a:lnTo>
                <a:lnTo>
                  <a:pt x="0" y="157"/>
                </a:lnTo>
                <a:lnTo>
                  <a:pt x="158" y="320"/>
                </a:lnTo>
                <a:lnTo>
                  <a:pt x="198" y="284"/>
                </a:lnTo>
                <a:lnTo>
                  <a:pt x="102" y="188"/>
                </a:lnTo>
                <a:lnTo>
                  <a:pt x="478" y="188"/>
                </a:lnTo>
                <a:lnTo>
                  <a:pt x="478" y="132"/>
                </a:lnTo>
              </a:path>
            </a:pathLst>
          </a:custGeom>
          <a:solidFill>
            <a:schemeClr val="accent2"/>
          </a:solidFill>
          <a:ln>
            <a:noFill/>
          </a:ln>
          <a:effectLst/>
        </p:spPr>
        <p:txBody>
          <a:bodyPr wrap="none" anchor="ctr"/>
          <a:lstStyle/>
          <a:p>
            <a:endParaRPr lang="en-US" sz="2400">
              <a:solidFill>
                <a:schemeClr val="accent2"/>
              </a:solidFill>
            </a:endParaRPr>
          </a:p>
        </p:txBody>
      </p:sp>
    </p:spTree>
    <p:extLst>
      <p:ext uri="{BB962C8B-B14F-4D97-AF65-F5344CB8AC3E}">
        <p14:creationId xmlns:p14="http://schemas.microsoft.com/office/powerpoint/2010/main" val="65384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rot="16200000">
            <a:off x="6461593" y="3130455"/>
            <a:ext cx="5350686" cy="1139551"/>
          </a:xfrm>
          <a:prstGeom prst="rect">
            <a:avLst/>
          </a:prstGeom>
          <a:solidFill>
            <a:schemeClr val="bg1">
              <a:lumMod val="5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Rectangle 21"/>
          <p:cNvSpPr/>
          <p:nvPr/>
        </p:nvSpPr>
        <p:spPr>
          <a:xfrm rot="16200000">
            <a:off x="2065642" y="3145271"/>
            <a:ext cx="5350686" cy="1068807"/>
          </a:xfrm>
          <a:prstGeom prst="rect">
            <a:avLst/>
          </a:prstGeom>
          <a:solidFill>
            <a:schemeClr val="bg1">
              <a:lumMod val="5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ectangle 17"/>
          <p:cNvSpPr/>
          <p:nvPr/>
        </p:nvSpPr>
        <p:spPr>
          <a:xfrm>
            <a:off x="1524001" y="2572975"/>
            <a:ext cx="9261231" cy="1710340"/>
          </a:xfrm>
          <a:prstGeom prst="rect">
            <a:avLst/>
          </a:prstGeom>
          <a:solidFill>
            <a:schemeClr val="bg1">
              <a:lumMod val="5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Manage flow</a:t>
            </a:r>
          </a:p>
        </p:txBody>
      </p:sp>
      <p:pic>
        <p:nvPicPr>
          <p:cNvPr id="8" name="Picture 7"/>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2072133" y="2396262"/>
            <a:ext cx="482718" cy="1097959"/>
          </a:xfrm>
          <a:prstGeom prst="rect">
            <a:avLst/>
          </a:prstGeom>
        </p:spPr>
      </p:pic>
      <p:pic>
        <p:nvPicPr>
          <p:cNvPr id="9" name="Picture 8"/>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3182425" y="2396262"/>
            <a:ext cx="638170" cy="1097959"/>
          </a:xfrm>
          <a:prstGeom prst="rect">
            <a:avLst/>
          </a:prstGeom>
        </p:spPr>
      </p:pic>
      <p:pic>
        <p:nvPicPr>
          <p:cNvPr id="10" name="Picture 9"/>
          <p:cNvPicPr>
            <a:picLocks noChangeAspect="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6325126" y="2338990"/>
            <a:ext cx="613625" cy="1081596"/>
          </a:xfrm>
          <a:prstGeom prst="rect">
            <a:avLst/>
          </a:prstGeom>
        </p:spPr>
      </p:pic>
      <p:pic>
        <p:nvPicPr>
          <p:cNvPr id="11" name="Picture 10"/>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r="-10"/>
          <a:stretch/>
        </p:blipFill>
        <p:spPr>
          <a:xfrm rot="5400000">
            <a:off x="3409207" y="3280008"/>
            <a:ext cx="513151" cy="1081596"/>
          </a:xfrm>
          <a:prstGeom prst="rect">
            <a:avLst/>
          </a:prstGeom>
        </p:spPr>
      </p:pic>
      <p:pic>
        <p:nvPicPr>
          <p:cNvPr id="12" name="Picture 11"/>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2263516" y="3397553"/>
            <a:ext cx="458174" cy="963979"/>
          </a:xfrm>
          <a:prstGeom prst="rect">
            <a:avLst/>
          </a:prstGeom>
        </p:spPr>
      </p:pic>
      <p:pic>
        <p:nvPicPr>
          <p:cNvPr id="13" name="Picture 12"/>
          <p:cNvPicPr>
            <a:picLocks noChangeAspect="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6901914" y="3218922"/>
            <a:ext cx="564535" cy="955797"/>
          </a:xfrm>
          <a:prstGeom prst="rect">
            <a:avLst/>
          </a:prstGeom>
        </p:spPr>
      </p:pic>
      <p:pic>
        <p:nvPicPr>
          <p:cNvPr id="14" name="Picture 13"/>
          <p:cNvPicPr>
            <a:picLocks noChangeAspect="1"/>
          </p:cNvPicPr>
          <p:nvPr/>
        </p:nvPicPr>
        <p:blipFill rotWithShape="1">
          <a:blip r:embed="rId4" cstate="email">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a:ext>
            </a:extLst>
          </a:blip>
          <a:srcRect/>
          <a:stretch/>
        </p:blipFill>
        <p:spPr>
          <a:xfrm rot="5400000">
            <a:off x="7905648" y="3180741"/>
            <a:ext cx="638170" cy="1097959"/>
          </a:xfrm>
          <a:prstGeom prst="rect">
            <a:avLst/>
          </a:prstGeom>
        </p:spPr>
      </p:pic>
      <p:pic>
        <p:nvPicPr>
          <p:cNvPr id="15" name="Picture 14"/>
          <p:cNvPicPr>
            <a:picLocks noChangeAspect="1"/>
          </p:cNvPicPr>
          <p:nvPr/>
        </p:nvPicPr>
        <p:blipFill rotWithShape="1">
          <a:blip r:embed="rId5" cstate="email">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a:ext>
            </a:extLst>
          </a:blip>
          <a:srcRect/>
          <a:stretch/>
        </p:blipFill>
        <p:spPr>
          <a:xfrm rot="5400000">
            <a:off x="5759334" y="3212640"/>
            <a:ext cx="613625" cy="1081596"/>
          </a:xfrm>
          <a:prstGeom prst="rect">
            <a:avLst/>
          </a:prstGeom>
        </p:spPr>
      </p:pic>
      <p:pic>
        <p:nvPicPr>
          <p:cNvPr id="16" name="Picture 15"/>
          <p:cNvPicPr>
            <a:picLocks noChangeAspect="1"/>
          </p:cNvPicPr>
          <p:nvPr/>
        </p:nvPicPr>
        <p:blipFill rotWithShape="1">
          <a:blip r:embed="rId3" cstate="email">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a:ext>
            </a:extLst>
          </a:blip>
          <a:srcRect/>
          <a:stretch/>
        </p:blipFill>
        <p:spPr>
          <a:xfrm rot="5400000">
            <a:off x="7753806" y="2413001"/>
            <a:ext cx="482718" cy="1097959"/>
          </a:xfrm>
          <a:prstGeom prst="rect">
            <a:avLst/>
          </a:prstGeom>
        </p:spPr>
      </p:pic>
      <p:cxnSp>
        <p:nvCxnSpPr>
          <p:cNvPr id="20" name="Straight Connector 19"/>
          <p:cNvCxnSpPr/>
          <p:nvPr/>
        </p:nvCxnSpPr>
        <p:spPr>
          <a:xfrm>
            <a:off x="1756658" y="3393034"/>
            <a:ext cx="2353446" cy="0"/>
          </a:xfrm>
          <a:prstGeom prst="line">
            <a:avLst/>
          </a:prstGeom>
          <a:ln w="76200">
            <a:solidFill>
              <a:schemeClr val="bg1"/>
            </a:solidFill>
            <a:prstDash val="lgDash"/>
          </a:ln>
          <a:effectLst>
            <a:glow rad="63500">
              <a:schemeClr val="accent6">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75389" y="3365461"/>
            <a:ext cx="3169196" cy="0"/>
          </a:xfrm>
          <a:prstGeom prst="line">
            <a:avLst/>
          </a:prstGeom>
          <a:ln w="76200">
            <a:solidFill>
              <a:schemeClr val="bg1"/>
            </a:solidFill>
            <a:prstDash val="lgDash"/>
          </a:ln>
          <a:effectLst>
            <a:glow rad="63500">
              <a:schemeClr val="accent6">
                <a:satMod val="175000"/>
                <a:alpha val="40000"/>
              </a:schemeClr>
            </a:glow>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9706712" y="3362440"/>
            <a:ext cx="961288" cy="0"/>
          </a:xfrm>
          <a:prstGeom prst="line">
            <a:avLst/>
          </a:prstGeom>
          <a:ln w="76200">
            <a:solidFill>
              <a:schemeClr val="bg1"/>
            </a:solidFill>
            <a:prstDash val="lgDash"/>
          </a:ln>
          <a:effectLst>
            <a:glow rad="63500">
              <a:schemeClr val="accent6">
                <a:satMod val="175000"/>
                <a:alpha val="40000"/>
              </a:schemeClr>
            </a:glow>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rotWithShape="1">
          <a:blip r:embed="rId4" cstate="email">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4592052" y="5222463"/>
            <a:ext cx="638170" cy="1097959"/>
          </a:xfrm>
          <a:prstGeom prst="rect">
            <a:avLst/>
          </a:prstGeom>
        </p:spPr>
      </p:pic>
      <p:pic>
        <p:nvPicPr>
          <p:cNvPr id="32" name="Picture 31"/>
          <p:cNvPicPr>
            <a:picLocks noChangeAspect="1"/>
          </p:cNvPicPr>
          <p:nvPr/>
        </p:nvPicPr>
        <p:blipFill rotWithShape="1">
          <a:blip r:embed="rId5" cstate="email">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a:ext>
            </a:extLst>
          </a:blip>
          <a:srcRect/>
          <a:stretch/>
        </p:blipFill>
        <p:spPr>
          <a:xfrm rot="10800000">
            <a:off x="8578505" y="4605396"/>
            <a:ext cx="613625" cy="1081596"/>
          </a:xfrm>
          <a:prstGeom prst="rect">
            <a:avLst/>
          </a:prstGeom>
        </p:spPr>
      </p:pic>
      <p:grpSp>
        <p:nvGrpSpPr>
          <p:cNvPr id="35" name="Group 34"/>
          <p:cNvGrpSpPr/>
          <p:nvPr/>
        </p:nvGrpSpPr>
        <p:grpSpPr>
          <a:xfrm>
            <a:off x="9610545" y="3180142"/>
            <a:ext cx="730202" cy="1451711"/>
            <a:chOff x="6398070" y="1773208"/>
            <a:chExt cx="730202" cy="1451711"/>
          </a:xfrm>
        </p:grpSpPr>
        <p:pic>
          <p:nvPicPr>
            <p:cNvPr id="26" name="Picture 25"/>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8070" y="1773208"/>
              <a:ext cx="730202" cy="1451711"/>
            </a:xfrm>
            <a:prstGeom prst="rect">
              <a:avLst/>
            </a:prstGeom>
          </p:spPr>
        </p:pic>
        <p:sp>
          <p:nvSpPr>
            <p:cNvPr id="33" name="Oval 32"/>
            <p:cNvSpPr/>
            <p:nvPr/>
          </p:nvSpPr>
          <p:spPr>
            <a:xfrm>
              <a:off x="6665119" y="2166937"/>
              <a:ext cx="202406" cy="200025"/>
            </a:xfrm>
            <a:prstGeom prst="ellips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4" name="Oval 33"/>
            <p:cNvSpPr/>
            <p:nvPr/>
          </p:nvSpPr>
          <p:spPr>
            <a:xfrm>
              <a:off x="6665119" y="2437337"/>
              <a:ext cx="202406" cy="200025"/>
            </a:xfrm>
            <a:prstGeom prst="ellips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36" name="Group 35"/>
          <p:cNvGrpSpPr/>
          <p:nvPr/>
        </p:nvGrpSpPr>
        <p:grpSpPr>
          <a:xfrm>
            <a:off x="5158439" y="3221050"/>
            <a:ext cx="730202" cy="1451711"/>
            <a:chOff x="6398070" y="1773208"/>
            <a:chExt cx="730202" cy="1451711"/>
          </a:xfrm>
        </p:grpSpPr>
        <p:pic>
          <p:nvPicPr>
            <p:cNvPr id="37" name="Picture 36"/>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98070" y="1773208"/>
              <a:ext cx="730202" cy="1451711"/>
            </a:xfrm>
            <a:prstGeom prst="rect">
              <a:avLst/>
            </a:prstGeom>
          </p:spPr>
        </p:pic>
        <p:sp>
          <p:nvSpPr>
            <p:cNvPr id="38" name="Oval 37"/>
            <p:cNvSpPr/>
            <p:nvPr/>
          </p:nvSpPr>
          <p:spPr>
            <a:xfrm>
              <a:off x="6665119" y="2166937"/>
              <a:ext cx="202406" cy="200025"/>
            </a:xfrm>
            <a:prstGeom prst="ellips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9" name="Oval 38"/>
            <p:cNvSpPr/>
            <p:nvPr/>
          </p:nvSpPr>
          <p:spPr>
            <a:xfrm>
              <a:off x="6665119" y="2437337"/>
              <a:ext cx="202406" cy="200025"/>
            </a:xfrm>
            <a:prstGeom prst="ellips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sp>
        <p:nvSpPr>
          <p:cNvPr id="3" name="Right Arrow 2"/>
          <p:cNvSpPr/>
          <p:nvPr/>
        </p:nvSpPr>
        <p:spPr>
          <a:xfrm>
            <a:off x="2313492" y="1799747"/>
            <a:ext cx="8027255" cy="77322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One-way Traffic flow</a:t>
            </a:r>
          </a:p>
        </p:txBody>
      </p:sp>
    </p:spTree>
    <p:extLst>
      <p:ext uri="{BB962C8B-B14F-4D97-AF65-F5344CB8AC3E}">
        <p14:creationId xmlns:p14="http://schemas.microsoft.com/office/powerpoint/2010/main" val="3747036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91000" y="1202268"/>
            <a:ext cx="3810001" cy="4792133"/>
          </a:xfrm>
          <a:prstGeom prst="rect">
            <a:avLst/>
          </a:prstGeom>
        </p:spPr>
      </p:pic>
      <p:sp>
        <p:nvSpPr>
          <p:cNvPr id="2" name="Title 1"/>
          <p:cNvSpPr>
            <a:spLocks noGrp="1"/>
          </p:cNvSpPr>
          <p:nvPr>
            <p:ph type="title"/>
          </p:nvPr>
        </p:nvSpPr>
        <p:spPr/>
        <p:txBody>
          <a:bodyPr/>
          <a:lstStyle/>
          <a:p>
            <a:r>
              <a:rPr lang="en-US" dirty="0" smtClean="0"/>
              <a:t>Kanban – David J. Anderson</a:t>
            </a:r>
            <a:endParaRPr lang="en-US" dirty="0"/>
          </a:p>
        </p:txBody>
      </p:sp>
    </p:spTree>
    <p:extLst>
      <p:ext uri="{BB962C8B-B14F-4D97-AF65-F5344CB8AC3E}">
        <p14:creationId xmlns:p14="http://schemas.microsoft.com/office/powerpoint/2010/main" val="4310040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 flow</a:t>
            </a:r>
            <a:endParaRPr lang="en-US" dirty="0"/>
          </a:p>
        </p:txBody>
      </p:sp>
      <p:cxnSp>
        <p:nvCxnSpPr>
          <p:cNvPr id="10" name="Straight Connector 9"/>
          <p:cNvCxnSpPr/>
          <p:nvPr/>
        </p:nvCxnSpPr>
        <p:spPr>
          <a:xfrm>
            <a:off x="3890072" y="1041679"/>
            <a:ext cx="30015" cy="4383826"/>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524001" y="2084140"/>
            <a:ext cx="9129325" cy="22823"/>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53043" y="1166580"/>
            <a:ext cx="113488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latin typeface="MV Boli" panose="02000500030200090000" pitchFamily="2" charset="0"/>
                <a:cs typeface="MV Boli" panose="02000500030200090000" pitchFamily="2" charset="0"/>
              </a:rPr>
              <a:t>(8)</a:t>
            </a:r>
          </a:p>
        </p:txBody>
      </p:sp>
      <p:sp>
        <p:nvSpPr>
          <p:cNvPr id="16" name="TextBox 15"/>
          <p:cNvSpPr txBox="1"/>
          <p:nvPr/>
        </p:nvSpPr>
        <p:spPr>
          <a:xfrm>
            <a:off x="3904700" y="1166580"/>
            <a:ext cx="1460446"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(4)</a:t>
            </a: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(5)</a:t>
            </a:r>
          </a:p>
        </p:txBody>
      </p:sp>
      <p:sp>
        <p:nvSpPr>
          <p:cNvPr id="18" name="TextBox 17"/>
          <p:cNvSpPr txBox="1"/>
          <p:nvPr/>
        </p:nvSpPr>
        <p:spPr>
          <a:xfrm>
            <a:off x="6794190" y="1166580"/>
            <a:ext cx="1415593"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(3)</a:t>
            </a:r>
          </a:p>
        </p:txBody>
      </p:sp>
      <p:sp>
        <p:nvSpPr>
          <p:cNvPr id="19" name="TextBox 18"/>
          <p:cNvSpPr txBox="1"/>
          <p:nvPr/>
        </p:nvSpPr>
        <p:spPr>
          <a:xfrm>
            <a:off x="9445403" y="1166581"/>
            <a:ext cx="120817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8314743" y="1166580"/>
            <a:ext cx="113066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latin typeface="MV Boli" panose="02000500030200090000" pitchFamily="2" charset="0"/>
                <a:cs typeface="MV Boli" panose="02000500030200090000" pitchFamily="2" charset="0"/>
              </a:rPr>
              <a:t>(2)</a:t>
            </a:r>
          </a:p>
        </p:txBody>
      </p:sp>
      <p:cxnSp>
        <p:nvCxnSpPr>
          <p:cNvPr id="22" name="Straight Connector 21"/>
          <p:cNvCxnSpPr/>
          <p:nvPr/>
        </p:nvCxnSpPr>
        <p:spPr>
          <a:xfrm>
            <a:off x="2707315" y="1034436"/>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10193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a:off x="1524001" y="1011575"/>
            <a:ext cx="9129577" cy="0"/>
          </a:xfrm>
          <a:prstGeom prst="line">
            <a:avLst/>
          </a:prstGeom>
        </p:spPr>
        <p:style>
          <a:lnRef idx="2">
            <a:schemeClr val="dk1"/>
          </a:lnRef>
          <a:fillRef idx="0">
            <a:schemeClr val="dk1"/>
          </a:fillRef>
          <a:effectRef idx="1">
            <a:schemeClr val="dk1"/>
          </a:effectRef>
          <a:fontRef idx="minor">
            <a:schemeClr val="tx1"/>
          </a:fontRef>
        </p:style>
      </p:cxnSp>
      <p:sp>
        <p:nvSpPr>
          <p:cNvPr id="25" name="Rectangle 24"/>
          <p:cNvSpPr/>
          <p:nvPr/>
        </p:nvSpPr>
        <p:spPr>
          <a:xfrm>
            <a:off x="1983899" y="259909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6" name="Rectangle 25"/>
          <p:cNvSpPr/>
          <p:nvPr/>
        </p:nvSpPr>
        <p:spPr>
          <a:xfrm>
            <a:off x="4070236" y="255746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3200" dirty="0">
              <a:latin typeface="Mobil" pitchFamily="2" charset="0"/>
              <a:cs typeface="MV Boli" panose="02000500030200090000" pitchFamily="2" charset="0"/>
            </a:endParaRPr>
          </a:p>
        </p:txBody>
      </p:sp>
      <p:sp>
        <p:nvSpPr>
          <p:cNvPr id="27" name="Rectangle 26"/>
          <p:cNvSpPr/>
          <p:nvPr/>
        </p:nvSpPr>
        <p:spPr>
          <a:xfrm>
            <a:off x="2964676" y="316976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8" name="Rectangle 27"/>
          <p:cNvSpPr/>
          <p:nvPr/>
        </p:nvSpPr>
        <p:spPr>
          <a:xfrm>
            <a:off x="4770582" y="255849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9" name="Rectangle 28"/>
          <p:cNvSpPr/>
          <p:nvPr/>
        </p:nvSpPr>
        <p:spPr>
          <a:xfrm>
            <a:off x="3146087" y="432264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0" name="Rectangle 29"/>
          <p:cNvSpPr/>
          <p:nvPr/>
        </p:nvSpPr>
        <p:spPr>
          <a:xfrm>
            <a:off x="6205981" y="253091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1" name="Rectangle 30"/>
          <p:cNvSpPr/>
          <p:nvPr/>
        </p:nvSpPr>
        <p:spPr>
          <a:xfrm>
            <a:off x="5459395" y="258428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5475501" y="3183660"/>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3" name="Rectangle 32"/>
          <p:cNvSpPr/>
          <p:nvPr/>
        </p:nvSpPr>
        <p:spPr>
          <a:xfrm>
            <a:off x="6838493" y="25152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4" name="Rectangle 33"/>
          <p:cNvSpPr/>
          <p:nvPr/>
        </p:nvSpPr>
        <p:spPr>
          <a:xfrm>
            <a:off x="6932137" y="38417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5" name="Rectangle 34"/>
          <p:cNvSpPr/>
          <p:nvPr/>
        </p:nvSpPr>
        <p:spPr>
          <a:xfrm>
            <a:off x="4801244" y="3178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9568224"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7" name="Rectangle 36"/>
          <p:cNvSpPr/>
          <p:nvPr/>
        </p:nvSpPr>
        <p:spPr>
          <a:xfrm>
            <a:off x="2962916" y="378848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8" name="Rectangle 37"/>
          <p:cNvSpPr/>
          <p:nvPr/>
        </p:nvSpPr>
        <p:spPr>
          <a:xfrm>
            <a:off x="1900217"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9" name="Rectangle 38"/>
          <p:cNvSpPr/>
          <p:nvPr/>
        </p:nvSpPr>
        <p:spPr>
          <a:xfrm>
            <a:off x="2159238" y="37948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0" name="Rectangle 39"/>
          <p:cNvSpPr/>
          <p:nvPr/>
        </p:nvSpPr>
        <p:spPr>
          <a:xfrm>
            <a:off x="2038650" y="43109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1" name="Rectangle 40"/>
          <p:cNvSpPr/>
          <p:nvPr/>
        </p:nvSpPr>
        <p:spPr>
          <a:xfrm>
            <a:off x="2014182" y="49101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8436544" y="258476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9743744" y="313562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4" name="Rectangle 43"/>
          <p:cNvSpPr/>
          <p:nvPr/>
        </p:nvSpPr>
        <p:spPr>
          <a:xfrm>
            <a:off x="6982577" y="2831780"/>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6959658" y="2839603"/>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bg1"/>
                </a:solidFill>
                <a:latin typeface="MV Boli" panose="02000500030200090000" pitchFamily="2" charset="0"/>
                <a:cs typeface="MV Boli" panose="02000500030200090000" pitchFamily="2" charset="0"/>
              </a:rPr>
              <a:t>Dev</a:t>
            </a:r>
          </a:p>
        </p:txBody>
      </p:sp>
      <p:cxnSp>
        <p:nvCxnSpPr>
          <p:cNvPr id="47" name="Straight Connector 46"/>
          <p:cNvCxnSpPr/>
          <p:nvPr/>
        </p:nvCxnSpPr>
        <p:spPr>
          <a:xfrm>
            <a:off x="3920087" y="2461191"/>
            <a:ext cx="4301067"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887925" y="2097822"/>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1" name="TextBox 50"/>
          <p:cNvSpPr txBox="1"/>
          <p:nvPr/>
        </p:nvSpPr>
        <p:spPr>
          <a:xfrm>
            <a:off x="4696661" y="2120188"/>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2" name="Straight Connector 51"/>
          <p:cNvCxnSpPr/>
          <p:nvPr/>
        </p:nvCxnSpPr>
        <p:spPr>
          <a:xfrm>
            <a:off x="4696661" y="2120188"/>
            <a:ext cx="0" cy="3313238"/>
          </a:xfrm>
          <a:prstGeom prst="line">
            <a:avLst/>
          </a:prstGeom>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5331441" y="210895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4" name="TextBox 53"/>
          <p:cNvSpPr txBox="1"/>
          <p:nvPr/>
        </p:nvSpPr>
        <p:spPr>
          <a:xfrm>
            <a:off x="6140177" y="213132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5" name="Straight Connector 54"/>
          <p:cNvCxnSpPr/>
          <p:nvPr/>
        </p:nvCxnSpPr>
        <p:spPr>
          <a:xfrm>
            <a:off x="6140177"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6770688" y="210895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7" name="TextBox 56"/>
          <p:cNvSpPr txBox="1"/>
          <p:nvPr/>
        </p:nvSpPr>
        <p:spPr>
          <a:xfrm>
            <a:off x="7579424" y="213132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8" name="Straight Connector 57"/>
          <p:cNvCxnSpPr/>
          <p:nvPr/>
        </p:nvCxnSpPr>
        <p:spPr>
          <a:xfrm>
            <a:off x="7579424"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59" name="Rectangle 58"/>
          <p:cNvSpPr/>
          <p:nvPr/>
        </p:nvSpPr>
        <p:spPr>
          <a:xfrm>
            <a:off x="6180102" y="314558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0" name="Rectangle 59"/>
          <p:cNvSpPr/>
          <p:nvPr/>
        </p:nvSpPr>
        <p:spPr>
          <a:xfrm>
            <a:off x="6921033" y="316828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3200" dirty="0">
              <a:latin typeface="Mobil" pitchFamily="2" charset="0"/>
              <a:cs typeface="MV Boli" panose="02000500030200090000" pitchFamily="2" charset="0"/>
            </a:endParaRPr>
          </a:p>
        </p:txBody>
      </p:sp>
      <p:cxnSp>
        <p:nvCxnSpPr>
          <p:cNvPr id="4" name="Straight Arrow Connector 3"/>
          <p:cNvCxnSpPr>
            <a:stCxn id="26" idx="3"/>
          </p:cNvCxnSpPr>
          <p:nvPr/>
        </p:nvCxnSpPr>
        <p:spPr>
          <a:xfrm>
            <a:off x="4589336" y="2797237"/>
            <a:ext cx="580834" cy="0"/>
          </a:xfrm>
          <a:prstGeom prst="straightConnector1">
            <a:avLst/>
          </a:prstGeom>
          <a:ln w="7620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60" idx="3"/>
          </p:cNvCxnSpPr>
          <p:nvPr/>
        </p:nvCxnSpPr>
        <p:spPr>
          <a:xfrm>
            <a:off x="7440134" y="3408054"/>
            <a:ext cx="548951" cy="15376"/>
          </a:xfrm>
          <a:prstGeom prst="straightConnector1">
            <a:avLst/>
          </a:prstGeom>
          <a:ln w="7620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001160" y="5588256"/>
            <a:ext cx="2873137" cy="0"/>
          </a:xfrm>
          <a:prstGeom prst="straightConnector1">
            <a:avLst/>
          </a:prstGeom>
          <a:ln w="76200">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6640335" y="5572603"/>
            <a:ext cx="3161636" cy="0"/>
          </a:xfrm>
          <a:prstGeom prst="straightConnector1">
            <a:avLst/>
          </a:prstGeom>
          <a:ln w="76200">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678338" y="5688432"/>
            <a:ext cx="3316263" cy="707886"/>
          </a:xfrm>
          <a:prstGeom prst="rect">
            <a:avLst/>
          </a:prstGeom>
          <a:noFill/>
        </p:spPr>
        <p:txBody>
          <a:bodyPr wrap="square" rtlCol="0">
            <a:spAutoFit/>
          </a:bodyPr>
          <a:lstStyle/>
          <a:p>
            <a:pPr algn="ctr"/>
            <a:r>
              <a:rPr lang="en-US" sz="2000" dirty="0">
                <a:latin typeface="MV Boli" panose="02000500030200090000" pitchFamily="2" charset="0"/>
                <a:cs typeface="MV Boli" panose="02000500030200090000" pitchFamily="2" charset="0"/>
              </a:rPr>
              <a:t>Items move from </a:t>
            </a:r>
          </a:p>
          <a:p>
            <a:pPr algn="ctr"/>
            <a:r>
              <a:rPr lang="en-US" sz="2000" dirty="0">
                <a:latin typeface="MV Boli" panose="02000500030200090000" pitchFamily="2" charset="0"/>
                <a:cs typeface="MV Boli" panose="02000500030200090000" pitchFamily="2" charset="0"/>
              </a:rPr>
              <a:t>left to right</a:t>
            </a:r>
          </a:p>
        </p:txBody>
      </p:sp>
      <p:sp>
        <p:nvSpPr>
          <p:cNvPr id="70" name="TextBox 69"/>
          <p:cNvSpPr txBox="1"/>
          <p:nvPr/>
        </p:nvSpPr>
        <p:spPr>
          <a:xfrm>
            <a:off x="6746921" y="5698747"/>
            <a:ext cx="2937050" cy="707886"/>
          </a:xfrm>
          <a:prstGeom prst="rect">
            <a:avLst/>
          </a:prstGeom>
          <a:noFill/>
        </p:spPr>
        <p:txBody>
          <a:bodyPr wrap="square" rtlCol="0">
            <a:spAutoFit/>
          </a:bodyPr>
          <a:lstStyle/>
          <a:p>
            <a:pPr algn="ctr"/>
            <a:r>
              <a:rPr lang="en-US" sz="2000" dirty="0">
                <a:latin typeface="MV Boli" panose="02000500030200090000" pitchFamily="2" charset="0"/>
                <a:cs typeface="MV Boli" panose="02000500030200090000" pitchFamily="2" charset="0"/>
              </a:rPr>
              <a:t>Priority starts from right to left</a:t>
            </a:r>
          </a:p>
        </p:txBody>
      </p:sp>
      <p:sp>
        <p:nvSpPr>
          <p:cNvPr id="72" name="Rectangle 71"/>
          <p:cNvSpPr/>
          <p:nvPr/>
        </p:nvSpPr>
        <p:spPr>
          <a:xfrm>
            <a:off x="3034482"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 name="Rectangle 2"/>
          <p:cNvSpPr/>
          <p:nvPr/>
        </p:nvSpPr>
        <p:spPr>
          <a:xfrm>
            <a:off x="4072682" y="2532096"/>
            <a:ext cx="525706" cy="584775"/>
          </a:xfrm>
          <a:prstGeom prst="rect">
            <a:avLst/>
          </a:prstGeom>
        </p:spPr>
        <p:txBody>
          <a:bodyPr wrap="square" anchor="ctr">
            <a:spAutoFit/>
          </a:bodyPr>
          <a:lstStyle/>
          <a:p>
            <a:pPr algn="ctr"/>
            <a:r>
              <a:rPr lang="en-US" sz="3200" dirty="0">
                <a:latin typeface="Mobil" pitchFamily="2" charset="0"/>
                <a:cs typeface="MV Boli" panose="02000500030200090000" pitchFamily="2" charset="0"/>
              </a:rPr>
              <a:t>A</a:t>
            </a:r>
          </a:p>
        </p:txBody>
      </p:sp>
      <p:sp>
        <p:nvSpPr>
          <p:cNvPr id="5" name="Rectangle 4"/>
          <p:cNvSpPr/>
          <p:nvPr/>
        </p:nvSpPr>
        <p:spPr>
          <a:xfrm>
            <a:off x="6954340" y="3130215"/>
            <a:ext cx="428323" cy="584775"/>
          </a:xfrm>
          <a:prstGeom prst="rect">
            <a:avLst/>
          </a:prstGeom>
        </p:spPr>
        <p:txBody>
          <a:bodyPr wrap="none">
            <a:spAutoFit/>
          </a:bodyPr>
          <a:lstStyle/>
          <a:p>
            <a:pPr algn="ctr"/>
            <a:r>
              <a:rPr lang="en-US" sz="3200" dirty="0">
                <a:latin typeface="Mobil" pitchFamily="2" charset="0"/>
                <a:cs typeface="MV Boli" panose="02000500030200090000" pitchFamily="2" charset="0"/>
              </a:rPr>
              <a:t>B</a:t>
            </a:r>
          </a:p>
        </p:txBody>
      </p:sp>
      <p:cxnSp>
        <p:nvCxnSpPr>
          <p:cNvPr id="63" name="Straight Arrow Connector 62"/>
          <p:cNvCxnSpPr/>
          <p:nvPr/>
        </p:nvCxnSpPr>
        <p:spPr>
          <a:xfrm>
            <a:off x="7533644" y="2945578"/>
            <a:ext cx="548951" cy="15376"/>
          </a:xfrm>
          <a:prstGeom prst="straightConnector1">
            <a:avLst/>
          </a:prstGeom>
          <a:ln w="7620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173081" y="3420021"/>
            <a:ext cx="548951" cy="15376"/>
          </a:xfrm>
          <a:prstGeom prst="straightConnector1">
            <a:avLst/>
          </a:prstGeom>
          <a:ln w="76200">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4815523" y="3132212"/>
            <a:ext cx="481222" cy="584775"/>
          </a:xfrm>
          <a:prstGeom prst="rect">
            <a:avLst/>
          </a:prstGeom>
        </p:spPr>
        <p:txBody>
          <a:bodyPr wrap="none">
            <a:spAutoFit/>
          </a:bodyPr>
          <a:lstStyle/>
          <a:p>
            <a:pPr algn="ctr"/>
            <a:r>
              <a:rPr lang="en-US" sz="3200" dirty="0">
                <a:latin typeface="Mobil" pitchFamily="2" charset="0"/>
                <a:cs typeface="MV Boli" panose="02000500030200090000" pitchFamily="2" charset="0"/>
              </a:rPr>
              <a:t>C</a:t>
            </a:r>
          </a:p>
        </p:txBody>
      </p:sp>
    </p:spTree>
    <p:extLst>
      <p:ext uri="{BB962C8B-B14F-4D97-AF65-F5344CB8AC3E}">
        <p14:creationId xmlns:p14="http://schemas.microsoft.com/office/powerpoint/2010/main" val="15850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1"/>
                                        </p:tgtEl>
                                      </p:cBhvr>
                                    </p:animEffect>
                                    <p:set>
                                      <p:cBhvr>
                                        <p:cTn id="31" dur="1" fill="hold">
                                          <p:stCondLst>
                                            <p:cond delay="499"/>
                                          </p:stCondLst>
                                        </p:cTn>
                                        <p:tgtEl>
                                          <p:spTgt spid="6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67"/>
                                        </p:tgtEl>
                                      </p:cBhvr>
                                    </p:animEffect>
                                    <p:set>
                                      <p:cBhvr>
                                        <p:cTn id="51" dur="1" fill="hold">
                                          <p:stCondLst>
                                            <p:cond delay="499"/>
                                          </p:stCondLst>
                                        </p:cTn>
                                        <p:tgtEl>
                                          <p:spTgt spid="6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63"/>
                                        </p:tgtEl>
                                      </p:cBhvr>
                                    </p:animEffect>
                                    <p:set>
                                      <p:cBhvr>
                                        <p:cTn id="54" dur="1" fill="hold">
                                          <p:stCondLst>
                                            <p:cond delay="499"/>
                                          </p:stCondLst>
                                        </p:cTn>
                                        <p:tgtEl>
                                          <p:spTgt spid="6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par>
                                <p:cTn id="60" presetID="10"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3" grpId="0"/>
      <p:bldP spid="3" grpId="1"/>
      <p:bldP spid="5" grpId="0"/>
      <p:bldP spid="5" grpId="1"/>
      <p:bldP spid="67" grpId="0"/>
      <p:bldP spid="67"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 of work</a:t>
            </a:r>
            <a:endParaRPr lang="en-US" dirty="0"/>
          </a:p>
        </p:txBody>
      </p:sp>
      <p:sp>
        <p:nvSpPr>
          <p:cNvPr id="4" name="Oval Callout 3"/>
          <p:cNvSpPr/>
          <p:nvPr/>
        </p:nvSpPr>
        <p:spPr>
          <a:xfrm>
            <a:off x="1741170" y="1307818"/>
            <a:ext cx="4480560" cy="1529478"/>
          </a:xfrm>
          <a:prstGeom prst="wedgeEllipseCallout">
            <a:avLst>
              <a:gd name="adj1" fmla="val -32787"/>
              <a:gd name="adj2" fmla="val 6250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b="1" dirty="0">
                <a:solidFill>
                  <a:srgbClr val="9966FF"/>
                </a:solidFill>
                <a:latin typeface="EMprint" panose="020B0503020204020204" pitchFamily="34" charset="0"/>
              </a:rPr>
              <a:t>Deadline</a:t>
            </a:r>
            <a:endParaRPr lang="en-US" sz="5400" dirty="0">
              <a:solidFill>
                <a:srgbClr val="9966FF"/>
              </a:solidFill>
              <a:latin typeface="EMprint" panose="020B0503020204020204" pitchFamily="34" charset="0"/>
            </a:endParaRPr>
          </a:p>
        </p:txBody>
      </p:sp>
      <p:sp>
        <p:nvSpPr>
          <p:cNvPr id="6" name="Oval Callout 5"/>
          <p:cNvSpPr/>
          <p:nvPr/>
        </p:nvSpPr>
        <p:spPr>
          <a:xfrm>
            <a:off x="6145222" y="1490215"/>
            <a:ext cx="4132053" cy="2142499"/>
          </a:xfrm>
          <a:prstGeom prst="wedgeEllipseCallout">
            <a:avLst>
              <a:gd name="adj1" fmla="val 42973"/>
              <a:gd name="adj2" fmla="val 56262"/>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2"/>
                </a:solidFill>
                <a:latin typeface="EMprint" panose="020B0503020204020204" pitchFamily="34" charset="0"/>
              </a:rPr>
              <a:t>Initiatives</a:t>
            </a:r>
            <a:endParaRPr lang="en-US" sz="4800" dirty="0">
              <a:solidFill>
                <a:schemeClr val="accent2"/>
              </a:solidFill>
              <a:latin typeface="EMprint" panose="020B0503020204020204" pitchFamily="34" charset="0"/>
            </a:endParaRPr>
          </a:p>
        </p:txBody>
      </p:sp>
      <p:sp>
        <p:nvSpPr>
          <p:cNvPr id="7" name="Oval Callout 6"/>
          <p:cNvSpPr/>
          <p:nvPr/>
        </p:nvSpPr>
        <p:spPr>
          <a:xfrm>
            <a:off x="1524000" y="3261206"/>
            <a:ext cx="4988220" cy="1887564"/>
          </a:xfrm>
          <a:prstGeom prst="wedgeEllipseCallout">
            <a:avLst>
              <a:gd name="adj1" fmla="val -40432"/>
              <a:gd name="adj2" fmla="val 6378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1"/>
                </a:solidFill>
                <a:latin typeface="EMprint" panose="020B0503020204020204" pitchFamily="34" charset="0"/>
              </a:rPr>
              <a:t>Incidents</a:t>
            </a:r>
            <a:endParaRPr lang="en-US" sz="4800" dirty="0">
              <a:solidFill>
                <a:schemeClr val="accent1"/>
              </a:solidFill>
              <a:latin typeface="EMprint" panose="020B0503020204020204" pitchFamily="34" charset="0"/>
            </a:endParaRPr>
          </a:p>
        </p:txBody>
      </p:sp>
      <p:sp>
        <p:nvSpPr>
          <p:cNvPr id="9" name="Oval Callout 8"/>
          <p:cNvSpPr/>
          <p:nvPr/>
        </p:nvSpPr>
        <p:spPr>
          <a:xfrm>
            <a:off x="5570221" y="4355968"/>
            <a:ext cx="4353855" cy="1901849"/>
          </a:xfrm>
          <a:prstGeom prst="wedgeEllipseCallout">
            <a:avLst>
              <a:gd name="adj1" fmla="val 54618"/>
              <a:gd name="adj2" fmla="val 45825"/>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chemeClr val="accent3"/>
                </a:solidFill>
                <a:latin typeface="EMprint" panose="020B0503020204020204" pitchFamily="34" charset="0"/>
              </a:rPr>
              <a:t>Emergency Issues</a:t>
            </a:r>
            <a:endParaRPr lang="en-US" sz="4400" dirty="0">
              <a:solidFill>
                <a:schemeClr val="accent3"/>
              </a:solidFill>
              <a:latin typeface="EMprint" panose="020B0503020204020204" pitchFamily="34" charset="0"/>
            </a:endParaRPr>
          </a:p>
        </p:txBody>
      </p:sp>
    </p:spTree>
    <p:extLst>
      <p:ext uri="{BB962C8B-B14F-4D97-AF65-F5344CB8AC3E}">
        <p14:creationId xmlns:p14="http://schemas.microsoft.com/office/powerpoint/2010/main" val="26186870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1752600" y="3788740"/>
            <a:ext cx="7523019" cy="1116258"/>
          </a:xfrm>
          <a:prstGeom prst="rightArrow">
            <a:avLst/>
          </a:prstGeom>
          <a:solidFill>
            <a:schemeClr val="accent4">
              <a:lumMod val="20000"/>
              <a:lumOff val="8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accent3"/>
                </a:solidFill>
                <a:latin typeface="EMprint" panose="020B0503020204020204" pitchFamily="34" charset="0"/>
              </a:rPr>
              <a:t>Standard</a:t>
            </a:r>
          </a:p>
        </p:txBody>
      </p:sp>
      <p:sp>
        <p:nvSpPr>
          <p:cNvPr id="13" name="Right Arrow 12"/>
          <p:cNvSpPr/>
          <p:nvPr/>
        </p:nvSpPr>
        <p:spPr>
          <a:xfrm>
            <a:off x="1752600" y="5192749"/>
            <a:ext cx="6941128" cy="1116258"/>
          </a:xfrm>
          <a:prstGeom prst="rightArrow">
            <a:avLst/>
          </a:prstGeom>
          <a:solidFill>
            <a:srgbClr val="ECFFD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accent2"/>
                </a:solidFill>
                <a:latin typeface="EMprint" panose="020B0503020204020204" pitchFamily="34" charset="0"/>
              </a:rPr>
              <a:t>Intangible</a:t>
            </a:r>
          </a:p>
        </p:txBody>
      </p:sp>
      <p:sp>
        <p:nvSpPr>
          <p:cNvPr id="10" name="Right Arrow 9"/>
          <p:cNvSpPr/>
          <p:nvPr/>
        </p:nvSpPr>
        <p:spPr>
          <a:xfrm>
            <a:off x="1752600" y="2384731"/>
            <a:ext cx="8125691" cy="1116258"/>
          </a:xfrm>
          <a:prstGeom prst="rightArrow">
            <a:avLst/>
          </a:prstGeom>
          <a:solidFill>
            <a:srgbClr val="C9CCFF"/>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EMprint" panose="020B0503020204020204" pitchFamily="34" charset="0"/>
              </a:rPr>
              <a:t>Fixed Delivery Date</a:t>
            </a:r>
          </a:p>
        </p:txBody>
      </p:sp>
      <p:sp>
        <p:nvSpPr>
          <p:cNvPr id="9" name="Right Arrow 8"/>
          <p:cNvSpPr/>
          <p:nvPr/>
        </p:nvSpPr>
        <p:spPr>
          <a:xfrm>
            <a:off x="1752600" y="980722"/>
            <a:ext cx="8686800" cy="1116258"/>
          </a:xfrm>
          <a:prstGeom prst="rightArrow">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rgbClr val="FF0000"/>
                </a:solidFill>
                <a:latin typeface="EMprint" panose="020B0503020204020204" pitchFamily="34" charset="0"/>
              </a:rPr>
              <a:t>Expedited Items</a:t>
            </a:r>
          </a:p>
        </p:txBody>
      </p:sp>
      <p:sp>
        <p:nvSpPr>
          <p:cNvPr id="2" name="Title 1"/>
          <p:cNvSpPr>
            <a:spLocks noGrp="1"/>
          </p:cNvSpPr>
          <p:nvPr>
            <p:ph type="title"/>
          </p:nvPr>
        </p:nvSpPr>
        <p:spPr/>
        <p:txBody>
          <a:bodyPr/>
          <a:lstStyle/>
          <a:p>
            <a:r>
              <a:rPr lang="en-US" dirty="0" smtClean="0"/>
              <a:t>Class of Service - Example</a:t>
            </a:r>
            <a:endParaRPr lang="en-US" dirty="0"/>
          </a:p>
        </p:txBody>
      </p:sp>
      <p:sp>
        <p:nvSpPr>
          <p:cNvPr id="5" name="Rectangle 4"/>
          <p:cNvSpPr/>
          <p:nvPr/>
        </p:nvSpPr>
        <p:spPr>
          <a:xfrm>
            <a:off x="6814368" y="2384731"/>
            <a:ext cx="1208344" cy="1116258"/>
          </a:xfrm>
          <a:prstGeom prst="rect">
            <a:avLst/>
          </a:prstGeom>
          <a:solidFill>
            <a:srgbClr val="9499FF"/>
          </a:solidFill>
          <a:ln>
            <a:solidFill>
              <a:srgbClr val="7030A0"/>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FFFFFF"/>
                </a:solidFill>
                <a:latin typeface="MV Boli" panose="02000500030200090000" pitchFamily="2" charset="0"/>
                <a:cs typeface="MV Boli" panose="02000500030200090000" pitchFamily="2" charset="0"/>
              </a:rPr>
              <a:t>By 3/21</a:t>
            </a:r>
          </a:p>
        </p:txBody>
      </p:sp>
      <p:sp>
        <p:nvSpPr>
          <p:cNvPr id="6" name="Rectangle 5"/>
          <p:cNvSpPr/>
          <p:nvPr/>
        </p:nvSpPr>
        <p:spPr>
          <a:xfrm>
            <a:off x="5606024" y="5192749"/>
            <a:ext cx="1208344" cy="1116258"/>
          </a:xfrm>
          <a:prstGeom prst="rect">
            <a:avLst/>
          </a:prstGeom>
          <a:solidFill>
            <a:srgbClr val="D3FFA7"/>
          </a:solidFill>
          <a:ln>
            <a:solidFill>
              <a:schemeClr val="accent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 name="Rectangle 6"/>
          <p:cNvSpPr/>
          <p:nvPr/>
        </p:nvSpPr>
        <p:spPr>
          <a:xfrm>
            <a:off x="6210196" y="3788740"/>
            <a:ext cx="1208344" cy="1116258"/>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8" name="Rectangle 7"/>
          <p:cNvSpPr/>
          <p:nvPr/>
        </p:nvSpPr>
        <p:spPr>
          <a:xfrm>
            <a:off x="7418540" y="980722"/>
            <a:ext cx="1208344" cy="1116258"/>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14" name="Rounded Rectangular Callout 13"/>
          <p:cNvSpPr/>
          <p:nvPr/>
        </p:nvSpPr>
        <p:spPr>
          <a:xfrm>
            <a:off x="8199120" y="274638"/>
            <a:ext cx="2240280" cy="706084"/>
          </a:xfrm>
          <a:prstGeom prst="wedgeRoundRectCallout">
            <a:avLst>
              <a:gd name="adj1" fmla="val -40110"/>
              <a:gd name="adj2" fmla="val 80307"/>
              <a:gd name="adj3" fmla="val 16667"/>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FF0000"/>
                </a:solidFill>
                <a:latin typeface="EMprint" panose="020B0503020204020204" pitchFamily="34" charset="0"/>
              </a:rPr>
              <a:t>One at a time</a:t>
            </a:r>
          </a:p>
          <a:p>
            <a:pPr algn="ctr"/>
            <a:r>
              <a:rPr lang="en-US" sz="2000" dirty="0">
                <a:solidFill>
                  <a:srgbClr val="FF0000"/>
                </a:solidFill>
                <a:latin typeface="EMprint" panose="020B0503020204020204" pitchFamily="34" charset="0"/>
              </a:rPr>
              <a:t>Ignore WIP limit</a:t>
            </a:r>
          </a:p>
        </p:txBody>
      </p:sp>
      <p:sp>
        <p:nvSpPr>
          <p:cNvPr id="15" name="Rounded Rectangular Callout 14"/>
          <p:cNvSpPr/>
          <p:nvPr/>
        </p:nvSpPr>
        <p:spPr>
          <a:xfrm>
            <a:off x="7074022" y="4476763"/>
            <a:ext cx="1897380" cy="706084"/>
          </a:xfrm>
          <a:prstGeom prst="wedgeRoundRectCallout">
            <a:avLst>
              <a:gd name="adj1" fmla="val -42520"/>
              <a:gd name="adj2" fmla="val -75097"/>
              <a:gd name="adj3" fmla="val 16667"/>
            </a:avLst>
          </a:prstGeom>
          <a:solidFill>
            <a:schemeClr val="accent4">
              <a:lumMod val="20000"/>
              <a:lumOff val="8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3"/>
                </a:solidFill>
                <a:latin typeface="EMprint" panose="020B0503020204020204" pitchFamily="34" charset="0"/>
              </a:rPr>
              <a:t>FIFO + SLA</a:t>
            </a:r>
          </a:p>
        </p:txBody>
      </p:sp>
      <p:sp>
        <p:nvSpPr>
          <p:cNvPr id="17" name="Rounded Rectangular Callout 16"/>
          <p:cNvSpPr/>
          <p:nvPr/>
        </p:nvSpPr>
        <p:spPr>
          <a:xfrm>
            <a:off x="8199120" y="2803065"/>
            <a:ext cx="2366010" cy="849409"/>
          </a:xfrm>
          <a:prstGeom prst="wedgeRoundRectCallout">
            <a:avLst>
              <a:gd name="adj1" fmla="val -66616"/>
              <a:gd name="adj2" fmla="val -21677"/>
              <a:gd name="adj3" fmla="val 16667"/>
            </a:avLst>
          </a:prstGeom>
          <a:solidFill>
            <a:srgbClr val="C9CCFF"/>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EMprint" panose="020B0503020204020204" pitchFamily="34" charset="0"/>
              </a:rPr>
              <a:t>No additional value if delivered early</a:t>
            </a:r>
          </a:p>
        </p:txBody>
      </p:sp>
      <p:sp>
        <p:nvSpPr>
          <p:cNvPr id="18" name="Rounded Rectangular Callout 17"/>
          <p:cNvSpPr/>
          <p:nvPr/>
        </p:nvSpPr>
        <p:spPr>
          <a:xfrm>
            <a:off x="6469850" y="6106831"/>
            <a:ext cx="1897380" cy="706084"/>
          </a:xfrm>
          <a:prstGeom prst="wedgeRoundRectCallout">
            <a:avLst>
              <a:gd name="adj1" fmla="val -42520"/>
              <a:gd name="adj2" fmla="val -75097"/>
              <a:gd name="adj3" fmla="val 16667"/>
            </a:avLst>
          </a:prstGeom>
          <a:solidFill>
            <a:srgbClr val="ECFFD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2"/>
                </a:solidFill>
                <a:latin typeface="EMprint" panose="020B0503020204020204" pitchFamily="34" charset="0"/>
              </a:rPr>
              <a:t>Best Effort</a:t>
            </a:r>
          </a:p>
        </p:txBody>
      </p:sp>
    </p:spTree>
    <p:extLst>
      <p:ext uri="{BB962C8B-B14F-4D97-AF65-F5344CB8AC3E}">
        <p14:creationId xmlns:p14="http://schemas.microsoft.com/office/powerpoint/2010/main" val="258051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9" grpId="0" animBg="1"/>
      <p:bldP spid="5" grpId="0" animBg="1"/>
      <p:bldP spid="6" grpId="0" animBg="1"/>
      <p:bldP spid="7" grpId="0" animBg="1"/>
      <p:bldP spid="8" grpId="0" animBg="1"/>
      <p:bldP spid="14" grpId="0" animBg="1"/>
      <p:bldP spid="15"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4031014" y="3834183"/>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 name="Title 1"/>
          <p:cNvSpPr>
            <a:spLocks noGrp="1"/>
          </p:cNvSpPr>
          <p:nvPr>
            <p:ph type="title"/>
          </p:nvPr>
        </p:nvSpPr>
        <p:spPr/>
        <p:txBody>
          <a:bodyPr/>
          <a:lstStyle/>
          <a:p>
            <a:r>
              <a:rPr lang="en-US" dirty="0" smtClean="0"/>
              <a:t>Manage flow</a:t>
            </a:r>
            <a:endParaRPr lang="en-US" dirty="0"/>
          </a:p>
        </p:txBody>
      </p:sp>
      <p:cxnSp>
        <p:nvCxnSpPr>
          <p:cNvPr id="10" name="Straight Connector 9"/>
          <p:cNvCxnSpPr/>
          <p:nvPr/>
        </p:nvCxnSpPr>
        <p:spPr>
          <a:xfrm>
            <a:off x="3890072" y="1041679"/>
            <a:ext cx="30015" cy="4383826"/>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22366"/>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53043" y="1166580"/>
            <a:ext cx="113488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start</a:t>
            </a:r>
          </a:p>
          <a:p>
            <a:pPr algn="ctr"/>
            <a:r>
              <a:rPr lang="en-US" dirty="0">
                <a:latin typeface="MV Boli" panose="02000500030200090000" pitchFamily="2" charset="0"/>
                <a:cs typeface="MV Boli" panose="02000500030200090000" pitchFamily="2" charset="0"/>
              </a:rPr>
              <a:t>(8)</a:t>
            </a:r>
          </a:p>
        </p:txBody>
      </p:sp>
      <p:sp>
        <p:nvSpPr>
          <p:cNvPr id="16" name="TextBox 15"/>
          <p:cNvSpPr txBox="1"/>
          <p:nvPr/>
        </p:nvSpPr>
        <p:spPr>
          <a:xfrm>
            <a:off x="3904700" y="1166580"/>
            <a:ext cx="1460446"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Design</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(4)</a:t>
            </a: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Develop</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(5)</a:t>
            </a:r>
          </a:p>
        </p:txBody>
      </p:sp>
      <p:sp>
        <p:nvSpPr>
          <p:cNvPr id="18" name="TextBox 17"/>
          <p:cNvSpPr txBox="1"/>
          <p:nvPr/>
        </p:nvSpPr>
        <p:spPr>
          <a:xfrm>
            <a:off x="6794190" y="1166580"/>
            <a:ext cx="1415593"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Test</a:t>
            </a:r>
          </a:p>
          <a:p>
            <a:pPr algn="ctr"/>
            <a:endParaRPr lang="en-US" dirty="0">
              <a:latin typeface="MV Boli" panose="02000500030200090000" pitchFamily="2" charset="0"/>
              <a:cs typeface="MV Boli" panose="02000500030200090000" pitchFamily="2" charset="0"/>
            </a:endParaRPr>
          </a:p>
          <a:p>
            <a:pPr algn="ctr"/>
            <a:r>
              <a:rPr lang="en-US" dirty="0">
                <a:latin typeface="MV Boli" panose="02000500030200090000" pitchFamily="2" charset="0"/>
                <a:cs typeface="MV Boli" panose="02000500030200090000" pitchFamily="2" charset="0"/>
              </a:rPr>
              <a:t>(3)</a:t>
            </a:r>
          </a:p>
        </p:txBody>
      </p:sp>
      <p:sp>
        <p:nvSpPr>
          <p:cNvPr id="19" name="TextBox 18"/>
          <p:cNvSpPr txBox="1"/>
          <p:nvPr/>
        </p:nvSpPr>
        <p:spPr>
          <a:xfrm>
            <a:off x="9445403" y="1166581"/>
            <a:ext cx="1208173" cy="646331"/>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Ready to deploy</a:t>
            </a:r>
          </a:p>
        </p:txBody>
      </p: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8314743" y="1166580"/>
            <a:ext cx="1130661" cy="923330"/>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User test</a:t>
            </a:r>
          </a:p>
          <a:p>
            <a:pPr algn="ctr"/>
            <a:r>
              <a:rPr lang="en-US" dirty="0">
                <a:latin typeface="MV Boli" panose="02000500030200090000" pitchFamily="2" charset="0"/>
                <a:cs typeface="MV Boli" panose="02000500030200090000" pitchFamily="2" charset="0"/>
              </a:rPr>
              <a:t>(2)</a:t>
            </a:r>
          </a:p>
        </p:txBody>
      </p:sp>
      <p:cxnSp>
        <p:nvCxnSpPr>
          <p:cNvPr id="22" name="Straight Connector 21"/>
          <p:cNvCxnSpPr/>
          <p:nvPr/>
        </p:nvCxnSpPr>
        <p:spPr>
          <a:xfrm>
            <a:off x="2707315" y="1034436"/>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1019373" cy="369332"/>
          </a:xfrm>
          <a:prstGeom prst="rect">
            <a:avLst/>
          </a:prstGeom>
          <a:noFill/>
        </p:spPr>
        <p:txBody>
          <a:bodyPr wrap="square" rtlCol="0">
            <a:spAutoFit/>
          </a:bodyPr>
          <a:lstStyle/>
          <a:p>
            <a:pPr algn="ctr"/>
            <a:r>
              <a:rPr lang="en-US" dirty="0">
                <a:latin typeface="MV Boli" panose="02000500030200090000" pitchFamily="2" charset="0"/>
                <a:cs typeface="MV Boli" panose="02000500030200090000" pitchFamily="2" charset="0"/>
              </a:rPr>
              <a:t>New</a:t>
            </a:r>
          </a:p>
        </p:txBody>
      </p:sp>
      <p:cxnSp>
        <p:nvCxnSpPr>
          <p:cNvPr id="24" name="Straight Connector 23"/>
          <p:cNvCxnSpPr/>
          <p:nvPr/>
        </p:nvCxnSpPr>
        <p:spPr>
          <a:xfrm flipV="1">
            <a:off x="1733661" y="1011575"/>
            <a:ext cx="8919916" cy="30104"/>
          </a:xfrm>
          <a:prstGeom prst="line">
            <a:avLst/>
          </a:prstGeom>
        </p:spPr>
        <p:style>
          <a:lnRef idx="2">
            <a:schemeClr val="dk1"/>
          </a:lnRef>
          <a:fillRef idx="0">
            <a:schemeClr val="dk1"/>
          </a:fillRef>
          <a:effectRef idx="1">
            <a:schemeClr val="dk1"/>
          </a:effectRef>
          <a:fontRef idx="minor">
            <a:schemeClr val="tx1"/>
          </a:fontRef>
        </p:style>
      </p:cxnSp>
      <p:sp>
        <p:nvSpPr>
          <p:cNvPr id="25" name="Rectangle 24"/>
          <p:cNvSpPr/>
          <p:nvPr/>
        </p:nvSpPr>
        <p:spPr>
          <a:xfrm>
            <a:off x="1983899" y="259909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6" name="Rectangle 25"/>
          <p:cNvSpPr/>
          <p:nvPr/>
        </p:nvSpPr>
        <p:spPr>
          <a:xfrm>
            <a:off x="4070236" y="322051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3200" dirty="0">
              <a:latin typeface="Mobil" pitchFamily="2" charset="0"/>
              <a:cs typeface="MV Boli" panose="02000500030200090000" pitchFamily="2" charset="0"/>
            </a:endParaRPr>
          </a:p>
        </p:txBody>
      </p:sp>
      <p:sp>
        <p:nvSpPr>
          <p:cNvPr id="27" name="Rectangle 26"/>
          <p:cNvSpPr/>
          <p:nvPr/>
        </p:nvSpPr>
        <p:spPr>
          <a:xfrm>
            <a:off x="2964676" y="316976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8" name="Rectangle 27"/>
          <p:cNvSpPr/>
          <p:nvPr/>
        </p:nvSpPr>
        <p:spPr>
          <a:xfrm>
            <a:off x="4770582" y="322154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29" name="Rectangle 28"/>
          <p:cNvSpPr/>
          <p:nvPr/>
        </p:nvSpPr>
        <p:spPr>
          <a:xfrm>
            <a:off x="3146087" y="4322640"/>
            <a:ext cx="519100" cy="479540"/>
          </a:xfrm>
          <a:prstGeom prst="rect">
            <a:avLst/>
          </a:prstGeom>
          <a:solidFill>
            <a:srgbClr val="D3FFA7"/>
          </a:solidFill>
          <a:ln>
            <a:solidFill>
              <a:schemeClr val="accent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0" name="Rectangle 29"/>
          <p:cNvSpPr/>
          <p:nvPr/>
        </p:nvSpPr>
        <p:spPr>
          <a:xfrm>
            <a:off x="6205981" y="3193961"/>
            <a:ext cx="519100" cy="479540"/>
          </a:xfrm>
          <a:prstGeom prst="rect">
            <a:avLst/>
          </a:prstGeom>
          <a:solidFill>
            <a:srgbClr val="C9CCFF"/>
          </a:solidFill>
          <a:ln>
            <a:solidFill>
              <a:srgbClr val="9966FF"/>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MV Boli" panose="02000500030200090000" pitchFamily="2" charset="0"/>
                <a:cs typeface="MV Boli" panose="02000500030200090000" pitchFamily="2" charset="0"/>
              </a:rPr>
              <a:t>3/1</a:t>
            </a:r>
          </a:p>
        </p:txBody>
      </p:sp>
      <p:sp>
        <p:nvSpPr>
          <p:cNvPr id="31" name="Rectangle 30"/>
          <p:cNvSpPr/>
          <p:nvPr/>
        </p:nvSpPr>
        <p:spPr>
          <a:xfrm>
            <a:off x="5459395" y="324733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2" name="Rectangle 31"/>
          <p:cNvSpPr/>
          <p:nvPr/>
        </p:nvSpPr>
        <p:spPr>
          <a:xfrm>
            <a:off x="5475501" y="384670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3" name="Rectangle 32"/>
          <p:cNvSpPr/>
          <p:nvPr/>
        </p:nvSpPr>
        <p:spPr>
          <a:xfrm>
            <a:off x="6838493" y="317826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6" name="Rectangle 35"/>
          <p:cNvSpPr/>
          <p:nvPr/>
        </p:nvSpPr>
        <p:spPr>
          <a:xfrm>
            <a:off x="9568224" y="322698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7" name="Rectangle 36"/>
          <p:cNvSpPr/>
          <p:nvPr/>
        </p:nvSpPr>
        <p:spPr>
          <a:xfrm>
            <a:off x="2962916" y="378848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8" name="Rectangle 37"/>
          <p:cNvSpPr/>
          <p:nvPr/>
        </p:nvSpPr>
        <p:spPr>
          <a:xfrm>
            <a:off x="1900217"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39" name="Rectangle 38"/>
          <p:cNvSpPr/>
          <p:nvPr/>
        </p:nvSpPr>
        <p:spPr>
          <a:xfrm>
            <a:off x="2159238" y="37948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0" name="Rectangle 39"/>
          <p:cNvSpPr/>
          <p:nvPr/>
        </p:nvSpPr>
        <p:spPr>
          <a:xfrm>
            <a:off x="2038650" y="43109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1" name="Rectangle 40"/>
          <p:cNvSpPr/>
          <p:nvPr/>
        </p:nvSpPr>
        <p:spPr>
          <a:xfrm>
            <a:off x="2014182" y="49101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2" name="Rectangle 41"/>
          <p:cNvSpPr/>
          <p:nvPr/>
        </p:nvSpPr>
        <p:spPr>
          <a:xfrm>
            <a:off x="8436544" y="3247812"/>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3" name="Rectangle 42"/>
          <p:cNvSpPr/>
          <p:nvPr/>
        </p:nvSpPr>
        <p:spPr>
          <a:xfrm>
            <a:off x="9743744" y="379866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4" name="Rectangle 43"/>
          <p:cNvSpPr/>
          <p:nvPr/>
        </p:nvSpPr>
        <p:spPr>
          <a:xfrm>
            <a:off x="6982577" y="3494827"/>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45" name="Rectangle 44"/>
          <p:cNvSpPr/>
          <p:nvPr/>
        </p:nvSpPr>
        <p:spPr>
          <a:xfrm>
            <a:off x="4157982" y="4211459"/>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solidFill>
                <a:schemeClr val="bg1"/>
              </a:solidFill>
              <a:latin typeface="MV Boli" panose="02000500030200090000" pitchFamily="2" charset="0"/>
              <a:cs typeface="MV Boli" panose="02000500030200090000" pitchFamily="2" charset="0"/>
            </a:endParaRPr>
          </a:p>
        </p:txBody>
      </p:sp>
      <p:cxnSp>
        <p:nvCxnSpPr>
          <p:cNvPr id="47" name="Straight Connector 46"/>
          <p:cNvCxnSpPr/>
          <p:nvPr/>
        </p:nvCxnSpPr>
        <p:spPr>
          <a:xfrm>
            <a:off x="3920087" y="2461191"/>
            <a:ext cx="4301067"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887925" y="2097822"/>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1" name="TextBox 50"/>
          <p:cNvSpPr txBox="1"/>
          <p:nvPr/>
        </p:nvSpPr>
        <p:spPr>
          <a:xfrm>
            <a:off x="4696661" y="2120188"/>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2" name="Straight Connector 51"/>
          <p:cNvCxnSpPr/>
          <p:nvPr/>
        </p:nvCxnSpPr>
        <p:spPr>
          <a:xfrm>
            <a:off x="4696661" y="2120188"/>
            <a:ext cx="0" cy="3313238"/>
          </a:xfrm>
          <a:prstGeom prst="line">
            <a:avLst/>
          </a:prstGeom>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5331441" y="210895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4" name="TextBox 53"/>
          <p:cNvSpPr txBox="1"/>
          <p:nvPr/>
        </p:nvSpPr>
        <p:spPr>
          <a:xfrm>
            <a:off x="6140177" y="213132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5" name="Straight Connector 54"/>
          <p:cNvCxnSpPr/>
          <p:nvPr/>
        </p:nvCxnSpPr>
        <p:spPr>
          <a:xfrm>
            <a:off x="6140177"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6770688" y="2108954"/>
            <a:ext cx="808737"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Doing</a:t>
            </a:r>
          </a:p>
        </p:txBody>
      </p:sp>
      <p:sp>
        <p:nvSpPr>
          <p:cNvPr id="57" name="TextBox 56"/>
          <p:cNvSpPr txBox="1"/>
          <p:nvPr/>
        </p:nvSpPr>
        <p:spPr>
          <a:xfrm>
            <a:off x="7579424" y="2131320"/>
            <a:ext cx="652468" cy="338554"/>
          </a:xfrm>
          <a:prstGeom prst="rect">
            <a:avLst/>
          </a:prstGeom>
          <a:noFill/>
        </p:spPr>
        <p:txBody>
          <a:bodyPr wrap="square" rtlCol="0">
            <a:spAutoFit/>
          </a:bodyPr>
          <a:lstStyle/>
          <a:p>
            <a:pPr algn="ctr"/>
            <a:r>
              <a:rPr lang="en-US" sz="1600" dirty="0">
                <a:latin typeface="MV Boli" panose="02000500030200090000" pitchFamily="2" charset="0"/>
                <a:cs typeface="MV Boli" panose="02000500030200090000" pitchFamily="2" charset="0"/>
              </a:rPr>
              <a:t>Done</a:t>
            </a:r>
          </a:p>
        </p:txBody>
      </p:sp>
      <p:cxnSp>
        <p:nvCxnSpPr>
          <p:cNvPr id="58" name="Straight Connector 57"/>
          <p:cNvCxnSpPr/>
          <p:nvPr/>
        </p:nvCxnSpPr>
        <p:spPr>
          <a:xfrm>
            <a:off x="7579424"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60" name="Rectangle 59"/>
          <p:cNvSpPr/>
          <p:nvPr/>
        </p:nvSpPr>
        <p:spPr>
          <a:xfrm>
            <a:off x="6921033" y="383133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3200" dirty="0">
              <a:latin typeface="Mobil" pitchFamily="2" charset="0"/>
              <a:cs typeface="MV Boli" panose="02000500030200090000" pitchFamily="2" charset="0"/>
            </a:endParaRPr>
          </a:p>
        </p:txBody>
      </p:sp>
      <p:cxnSp>
        <p:nvCxnSpPr>
          <p:cNvPr id="64" name="Straight Arrow Connector 63"/>
          <p:cNvCxnSpPr/>
          <p:nvPr/>
        </p:nvCxnSpPr>
        <p:spPr>
          <a:xfrm flipV="1">
            <a:off x="3001160" y="5588256"/>
            <a:ext cx="2873137" cy="0"/>
          </a:xfrm>
          <a:prstGeom prst="straightConnector1">
            <a:avLst/>
          </a:prstGeom>
          <a:ln w="76200">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6640335" y="5572603"/>
            <a:ext cx="3161636" cy="0"/>
          </a:xfrm>
          <a:prstGeom prst="straightConnector1">
            <a:avLst/>
          </a:prstGeom>
          <a:ln w="76200">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678338" y="5688432"/>
            <a:ext cx="3316263" cy="707886"/>
          </a:xfrm>
          <a:prstGeom prst="rect">
            <a:avLst/>
          </a:prstGeom>
          <a:noFill/>
        </p:spPr>
        <p:txBody>
          <a:bodyPr wrap="square" rtlCol="0">
            <a:spAutoFit/>
          </a:bodyPr>
          <a:lstStyle/>
          <a:p>
            <a:pPr algn="ctr"/>
            <a:r>
              <a:rPr lang="en-US" sz="2000" dirty="0">
                <a:latin typeface="MV Boli" panose="02000500030200090000" pitchFamily="2" charset="0"/>
                <a:cs typeface="MV Boli" panose="02000500030200090000" pitchFamily="2" charset="0"/>
              </a:rPr>
              <a:t>Items </a:t>
            </a:r>
            <a:r>
              <a:rPr lang="en-US" sz="2000" dirty="0">
                <a:solidFill>
                  <a:schemeClr val="accent3"/>
                </a:solidFill>
                <a:latin typeface="MV Boli" panose="02000500030200090000" pitchFamily="2" charset="0"/>
                <a:cs typeface="MV Boli" panose="02000500030200090000" pitchFamily="2" charset="0"/>
              </a:rPr>
              <a:t>move</a:t>
            </a:r>
            <a:r>
              <a:rPr lang="en-US" sz="2000" dirty="0">
                <a:latin typeface="MV Boli" panose="02000500030200090000" pitchFamily="2" charset="0"/>
                <a:cs typeface="MV Boli" panose="02000500030200090000" pitchFamily="2" charset="0"/>
              </a:rPr>
              <a:t> from </a:t>
            </a:r>
          </a:p>
          <a:p>
            <a:pPr algn="ctr"/>
            <a:r>
              <a:rPr lang="en-US" sz="2000" dirty="0">
                <a:latin typeface="MV Boli" panose="02000500030200090000" pitchFamily="2" charset="0"/>
                <a:cs typeface="MV Boli" panose="02000500030200090000" pitchFamily="2" charset="0"/>
              </a:rPr>
              <a:t>left to right</a:t>
            </a:r>
          </a:p>
        </p:txBody>
      </p:sp>
      <p:sp>
        <p:nvSpPr>
          <p:cNvPr id="70" name="TextBox 69"/>
          <p:cNvSpPr txBox="1"/>
          <p:nvPr/>
        </p:nvSpPr>
        <p:spPr>
          <a:xfrm>
            <a:off x="6746921" y="5698747"/>
            <a:ext cx="2937050" cy="707886"/>
          </a:xfrm>
          <a:prstGeom prst="rect">
            <a:avLst/>
          </a:prstGeom>
          <a:noFill/>
        </p:spPr>
        <p:txBody>
          <a:bodyPr wrap="square" rtlCol="0">
            <a:spAutoFit/>
          </a:bodyPr>
          <a:lstStyle/>
          <a:p>
            <a:pPr algn="ctr"/>
            <a:r>
              <a:rPr lang="en-US" sz="2000" dirty="0">
                <a:solidFill>
                  <a:schemeClr val="accent3"/>
                </a:solidFill>
                <a:latin typeface="MV Boli" panose="02000500030200090000" pitchFamily="2" charset="0"/>
                <a:cs typeface="MV Boli" panose="02000500030200090000" pitchFamily="2" charset="0"/>
              </a:rPr>
              <a:t>Priority</a:t>
            </a:r>
            <a:r>
              <a:rPr lang="en-US" sz="2000" dirty="0">
                <a:latin typeface="MV Boli" panose="02000500030200090000" pitchFamily="2" charset="0"/>
                <a:cs typeface="MV Boli" panose="02000500030200090000" pitchFamily="2" charset="0"/>
              </a:rPr>
              <a:t> starts from right to left</a:t>
            </a:r>
          </a:p>
        </p:txBody>
      </p:sp>
      <p:sp>
        <p:nvSpPr>
          <p:cNvPr id="72" name="Rectangle 71"/>
          <p:cNvSpPr/>
          <p:nvPr/>
        </p:nvSpPr>
        <p:spPr>
          <a:xfrm>
            <a:off x="3034482"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63" name="Rectangle 62"/>
          <p:cNvSpPr/>
          <p:nvPr/>
        </p:nvSpPr>
        <p:spPr>
          <a:xfrm>
            <a:off x="5461322" y="4428845"/>
            <a:ext cx="519100" cy="479540"/>
          </a:xfrm>
          <a:prstGeom prst="rect">
            <a:avLst/>
          </a:prstGeom>
          <a:solidFill>
            <a:srgbClr val="D3FFA7"/>
          </a:solidFill>
          <a:ln>
            <a:solidFill>
              <a:schemeClr val="accent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
        <p:nvSpPr>
          <p:cNvPr id="75" name="Rectangle 74"/>
          <p:cNvSpPr/>
          <p:nvPr/>
        </p:nvSpPr>
        <p:spPr>
          <a:xfrm>
            <a:off x="4770582" y="383694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cxnSp>
        <p:nvCxnSpPr>
          <p:cNvPr id="76" name="Straight Connector 75"/>
          <p:cNvCxnSpPr/>
          <p:nvPr/>
        </p:nvCxnSpPr>
        <p:spPr>
          <a:xfrm>
            <a:off x="3920087" y="3078639"/>
            <a:ext cx="5507559" cy="0"/>
          </a:xfrm>
          <a:prstGeom prst="line">
            <a:avLst/>
          </a:prstGeom>
        </p:spPr>
        <p:style>
          <a:lnRef idx="2">
            <a:schemeClr val="dk1"/>
          </a:lnRef>
          <a:fillRef idx="0">
            <a:schemeClr val="dk1"/>
          </a:fillRef>
          <a:effectRef idx="1">
            <a:schemeClr val="dk1"/>
          </a:effectRef>
          <a:fontRef idx="minor">
            <a:schemeClr val="tx1"/>
          </a:fontRef>
        </p:style>
      </p:cxnSp>
      <p:sp>
        <p:nvSpPr>
          <p:cNvPr id="65" name="Right Arrow 64"/>
          <p:cNvSpPr/>
          <p:nvPr/>
        </p:nvSpPr>
        <p:spPr>
          <a:xfrm>
            <a:off x="3955925" y="2373328"/>
            <a:ext cx="5482294" cy="694897"/>
          </a:xfrm>
          <a:prstGeom prst="rightArrow">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0000"/>
                </a:solidFill>
              </a:rPr>
              <a:t>Expedited Items – WIP Limit 1</a:t>
            </a:r>
          </a:p>
        </p:txBody>
      </p:sp>
      <p:sp>
        <p:nvSpPr>
          <p:cNvPr id="77" name="Rectangle 76"/>
          <p:cNvSpPr/>
          <p:nvPr/>
        </p:nvSpPr>
        <p:spPr>
          <a:xfrm>
            <a:off x="6982577" y="2499473"/>
            <a:ext cx="519100" cy="479540"/>
          </a:xfrm>
          <a:prstGeom prst="rect">
            <a:avLst/>
          </a:prstGeom>
          <a:solidFill>
            <a:schemeClr val="bg1"/>
          </a:solidFill>
          <a:ln>
            <a:solidFill>
              <a:srgbClr val="FF0000"/>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2719039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73973219"/>
              </p:ext>
            </p:extLst>
          </p:nvPr>
        </p:nvGraphicFramePr>
        <p:xfrm>
          <a:off x="2061209" y="1142998"/>
          <a:ext cx="8332471" cy="4920453"/>
        </p:xfrm>
        <a:graphic>
          <a:graphicData uri="http://schemas.openxmlformats.org/drawingml/2006/table">
            <a:tbl>
              <a:tblPr firstRow="1" bandRow="1">
                <a:tableStyleId>{5C22544A-7EE6-4342-B048-85BDC9FD1C3A}</a:tableStyleId>
              </a:tblPr>
              <a:tblGrid>
                <a:gridCol w="1900946"/>
                <a:gridCol w="3285990"/>
                <a:gridCol w="3145535"/>
              </a:tblGrid>
              <a:tr h="780644">
                <a:tc>
                  <a:txBody>
                    <a:bodyPr/>
                    <a:lstStyle/>
                    <a:p>
                      <a:endParaRPr lang="en-US" sz="1800" dirty="0">
                        <a:latin typeface="EMprint" panose="020B0503020204020204" pitchFamily="34" charset="0"/>
                      </a:endParaRPr>
                    </a:p>
                  </a:txBody>
                  <a:tcPr anchor="ctr"/>
                </a:tc>
                <a:tc>
                  <a:txBody>
                    <a:bodyPr/>
                    <a:lstStyle/>
                    <a:p>
                      <a:pPr algn="ctr"/>
                      <a:r>
                        <a:rPr lang="en-US" sz="1800" dirty="0" smtClean="0">
                          <a:latin typeface="EMprint" panose="020B0503020204020204" pitchFamily="34" charset="0"/>
                        </a:rPr>
                        <a:t>Queue Replenishing</a:t>
                      </a:r>
                      <a:endParaRPr lang="en-US" sz="1800" dirty="0">
                        <a:latin typeface="EMprint" panose="020B0503020204020204" pitchFamily="34" charset="0"/>
                      </a:endParaRPr>
                    </a:p>
                  </a:txBody>
                  <a:tcPr anchor="ctr"/>
                </a:tc>
                <a:tc>
                  <a:txBody>
                    <a:bodyPr/>
                    <a:lstStyle/>
                    <a:p>
                      <a:pPr algn="ctr"/>
                      <a:r>
                        <a:rPr lang="en-US" sz="1800" dirty="0" smtClean="0">
                          <a:latin typeface="EMprint" panose="020B0503020204020204" pitchFamily="34" charset="0"/>
                        </a:rPr>
                        <a:t>Stand-up Meeting</a:t>
                      </a:r>
                      <a:endParaRPr lang="en-US" sz="1800" dirty="0">
                        <a:latin typeface="EMprint" panose="020B0503020204020204" pitchFamily="34" charset="0"/>
                      </a:endParaRPr>
                    </a:p>
                  </a:txBody>
                  <a:tcPr anchor="ctr"/>
                </a:tc>
              </a:tr>
              <a:tr h="1214968">
                <a:tc>
                  <a:txBody>
                    <a:bodyPr/>
                    <a:lstStyle/>
                    <a:p>
                      <a:r>
                        <a:rPr lang="en-US" sz="1800" dirty="0" smtClean="0">
                          <a:latin typeface="EMprint" panose="020B0503020204020204" pitchFamily="34" charset="0"/>
                        </a:rPr>
                        <a:t>Objective</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Choose</a:t>
                      </a:r>
                      <a:r>
                        <a:rPr lang="en-US" sz="1800" baseline="0" dirty="0" smtClean="0">
                          <a:latin typeface="EMprint" panose="020B0503020204020204" pitchFamily="34" charset="0"/>
                        </a:rPr>
                        <a:t> items to replenish the input queue</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Discover</a:t>
                      </a:r>
                      <a:r>
                        <a:rPr lang="en-US" sz="1800" baseline="0" dirty="0" smtClean="0">
                          <a:latin typeface="EMprint" panose="020B0503020204020204" pitchFamily="34" charset="0"/>
                        </a:rPr>
                        <a:t> blockers in the flow</a:t>
                      </a:r>
                    </a:p>
                    <a:p>
                      <a:r>
                        <a:rPr lang="en-US" sz="1800" baseline="0" dirty="0" smtClean="0">
                          <a:latin typeface="EMprint" panose="020B0503020204020204" pitchFamily="34" charset="0"/>
                        </a:rPr>
                        <a:t>Understand team priority</a:t>
                      </a:r>
                      <a:endParaRPr lang="en-US" sz="1800" dirty="0">
                        <a:latin typeface="EMprint" panose="020B0503020204020204" pitchFamily="34" charset="0"/>
                      </a:endParaRPr>
                    </a:p>
                  </a:txBody>
                  <a:tcPr/>
                </a:tc>
              </a:tr>
              <a:tr h="821721">
                <a:tc>
                  <a:txBody>
                    <a:bodyPr/>
                    <a:lstStyle/>
                    <a:p>
                      <a:r>
                        <a:rPr lang="en-US" sz="1800" dirty="0" smtClean="0">
                          <a:latin typeface="EMprint" panose="020B0503020204020204" pitchFamily="34" charset="0"/>
                        </a:rPr>
                        <a:t>Cadence</a:t>
                      </a:r>
                    </a:p>
                    <a:p>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Bi-weekly or Weekly (more frequent is better)</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Daily</a:t>
                      </a:r>
                      <a:endParaRPr lang="en-US" sz="1800" dirty="0">
                        <a:latin typeface="EMprint" panose="020B0503020204020204" pitchFamily="34" charset="0"/>
                      </a:endParaRPr>
                    </a:p>
                  </a:txBody>
                  <a:tcPr/>
                </a:tc>
              </a:tr>
              <a:tr h="611670">
                <a:tc>
                  <a:txBody>
                    <a:bodyPr/>
                    <a:lstStyle/>
                    <a:p>
                      <a:r>
                        <a:rPr lang="en-US" sz="1800" dirty="0" smtClean="0">
                          <a:latin typeface="EMprint" panose="020B0503020204020204" pitchFamily="34" charset="0"/>
                        </a:rPr>
                        <a:t>Attendees</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Leads in Agile team + value team</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Agile team</a:t>
                      </a:r>
                      <a:endParaRPr lang="en-US" sz="1800" dirty="0">
                        <a:latin typeface="EMprint" panose="020B0503020204020204" pitchFamily="34" charset="0"/>
                      </a:endParaRPr>
                    </a:p>
                  </a:txBody>
                  <a:tcPr/>
                </a:tc>
              </a:tr>
              <a:tr h="863499">
                <a:tc>
                  <a:txBody>
                    <a:bodyPr/>
                    <a:lstStyle/>
                    <a:p>
                      <a:r>
                        <a:rPr lang="en-US" sz="1800" dirty="0" smtClean="0">
                          <a:latin typeface="EMprint" panose="020B0503020204020204" pitchFamily="34" charset="0"/>
                        </a:rPr>
                        <a:t>Format</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Each of the members comes with a prioritized</a:t>
                      </a:r>
                      <a:r>
                        <a:rPr lang="en-US" sz="1800" baseline="0" dirty="0" smtClean="0">
                          <a:latin typeface="EMprint" panose="020B0503020204020204" pitchFamily="34" charset="0"/>
                        </a:rPr>
                        <a:t> list  of items.  They discuss which items will be put to the input queue first, focusing on value</a:t>
                      </a:r>
                      <a:endParaRPr lang="en-US" sz="1800" dirty="0">
                        <a:latin typeface="EMprint" panose="020B0503020204020204" pitchFamily="34" charset="0"/>
                      </a:endParaRPr>
                    </a:p>
                  </a:txBody>
                  <a:tcPr/>
                </a:tc>
                <a:tc>
                  <a:txBody>
                    <a:bodyPr/>
                    <a:lstStyle/>
                    <a:p>
                      <a:r>
                        <a:rPr lang="en-US" sz="1800" dirty="0" smtClean="0">
                          <a:latin typeface="EMprint" panose="020B0503020204020204" pitchFamily="34" charset="0"/>
                        </a:rPr>
                        <a:t>Facilitator</a:t>
                      </a:r>
                      <a:r>
                        <a:rPr lang="en-US" sz="1800" baseline="0" dirty="0" smtClean="0">
                          <a:latin typeface="EMprint" panose="020B0503020204020204" pitchFamily="34" charset="0"/>
                        </a:rPr>
                        <a:t> w</a:t>
                      </a:r>
                      <a:r>
                        <a:rPr lang="en-US" sz="1800" dirty="0" smtClean="0">
                          <a:latin typeface="EMprint" panose="020B0503020204020204" pitchFamily="34" charset="0"/>
                        </a:rPr>
                        <a:t>alks the</a:t>
                      </a:r>
                      <a:r>
                        <a:rPr lang="en-US" sz="1800" baseline="0" dirty="0" smtClean="0">
                          <a:latin typeface="EMprint" panose="020B0503020204020204" pitchFamily="34" charset="0"/>
                        </a:rPr>
                        <a:t> team through the board and focuses on blockers</a:t>
                      </a:r>
                      <a:endParaRPr lang="en-US" sz="1800" dirty="0">
                        <a:latin typeface="EMprint" panose="020B0503020204020204" pitchFamily="34" charset="0"/>
                      </a:endParaRPr>
                    </a:p>
                  </a:txBody>
                  <a:tcPr/>
                </a:tc>
              </a:tr>
            </a:tbl>
          </a:graphicData>
        </a:graphic>
      </p:graphicFrame>
    </p:spTree>
    <p:extLst>
      <p:ext uri="{BB962C8B-B14F-4D97-AF65-F5344CB8AC3E}">
        <p14:creationId xmlns:p14="http://schemas.microsoft.com/office/powerpoint/2010/main" val="39482231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for Projects (today)</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674635784"/>
              </p:ext>
            </p:extLst>
          </p:nvPr>
        </p:nvGraphicFramePr>
        <p:xfrm>
          <a:off x="2061208" y="1142997"/>
          <a:ext cx="8332472" cy="4740882"/>
        </p:xfrm>
        <a:graphic>
          <a:graphicData uri="http://schemas.openxmlformats.org/drawingml/2006/table">
            <a:tbl>
              <a:tblPr firstRow="1" bandRow="1">
                <a:tableStyleId>{5C22544A-7EE6-4342-B048-85BDC9FD1C3A}</a:tableStyleId>
              </a:tblPr>
              <a:tblGrid>
                <a:gridCol w="1371602"/>
                <a:gridCol w="2320290"/>
                <a:gridCol w="2600678"/>
                <a:gridCol w="2039902"/>
              </a:tblGrid>
              <a:tr h="780644">
                <a:tc>
                  <a:txBody>
                    <a:bodyPr/>
                    <a:lstStyle/>
                    <a:p>
                      <a:endParaRPr lang="en-US" dirty="0"/>
                    </a:p>
                  </a:txBody>
                  <a:tcPr anchor="ctr"/>
                </a:tc>
                <a:tc>
                  <a:txBody>
                    <a:bodyPr/>
                    <a:lstStyle/>
                    <a:p>
                      <a:pPr algn="ctr"/>
                      <a:r>
                        <a:rPr lang="en-US" dirty="0" smtClean="0"/>
                        <a:t>Release Planning</a:t>
                      </a:r>
                      <a:endParaRPr lang="en-US" dirty="0"/>
                    </a:p>
                  </a:txBody>
                  <a:tcPr anchor="ctr"/>
                </a:tc>
                <a:tc>
                  <a:txBody>
                    <a:bodyPr/>
                    <a:lstStyle/>
                    <a:p>
                      <a:pPr algn="ctr"/>
                      <a:r>
                        <a:rPr lang="en-US" dirty="0" smtClean="0"/>
                        <a:t>Queue Replenishing</a:t>
                      </a:r>
                      <a:endParaRPr lang="en-US" dirty="0"/>
                    </a:p>
                  </a:txBody>
                  <a:tcPr anchor="ctr"/>
                </a:tc>
                <a:tc>
                  <a:txBody>
                    <a:bodyPr/>
                    <a:lstStyle/>
                    <a:p>
                      <a:pPr algn="ctr"/>
                      <a:r>
                        <a:rPr lang="en-US" dirty="0" smtClean="0"/>
                        <a:t>Stand-up Meeting</a:t>
                      </a:r>
                      <a:endParaRPr lang="en-US" dirty="0"/>
                    </a:p>
                  </a:txBody>
                  <a:tcPr anchor="ctr"/>
                </a:tc>
              </a:tr>
              <a:tr h="1214968">
                <a:tc>
                  <a:txBody>
                    <a:bodyPr/>
                    <a:lstStyle/>
                    <a:p>
                      <a:r>
                        <a:rPr lang="en-US" dirty="0" smtClean="0"/>
                        <a:t>Objective</a:t>
                      </a:r>
                      <a:endParaRPr lang="en-US" dirty="0"/>
                    </a:p>
                  </a:txBody>
                  <a:tcPr/>
                </a:tc>
                <a:tc>
                  <a:txBody>
                    <a:bodyPr/>
                    <a:lstStyle/>
                    <a:p>
                      <a:r>
                        <a:rPr lang="en-US" dirty="0" smtClean="0"/>
                        <a:t>Define deliverable’s scope for the release</a:t>
                      </a:r>
                      <a:endParaRPr lang="en-US" dirty="0"/>
                    </a:p>
                  </a:txBody>
                  <a:tcPr/>
                </a:tc>
                <a:tc>
                  <a:txBody>
                    <a:bodyPr/>
                    <a:lstStyle/>
                    <a:p>
                      <a:r>
                        <a:rPr lang="en-US" dirty="0" smtClean="0"/>
                        <a:t>Decide if budget remains for changes requested</a:t>
                      </a:r>
                      <a:r>
                        <a:rPr lang="en-US" baseline="0" dirty="0" smtClean="0"/>
                        <a:t> </a:t>
                      </a:r>
                      <a:endParaRPr lang="en-US" dirty="0"/>
                    </a:p>
                  </a:txBody>
                  <a:tcPr/>
                </a:tc>
                <a:tc>
                  <a:txBody>
                    <a:bodyPr/>
                    <a:lstStyle/>
                    <a:p>
                      <a:r>
                        <a:rPr lang="en-US" dirty="0" smtClean="0"/>
                        <a:t>Discover</a:t>
                      </a:r>
                      <a:r>
                        <a:rPr lang="en-US" baseline="0" dirty="0" smtClean="0"/>
                        <a:t> blockers in the flow &amp; understand team priorities</a:t>
                      </a:r>
                      <a:endParaRPr lang="en-US" dirty="0"/>
                    </a:p>
                  </a:txBody>
                  <a:tcPr/>
                </a:tc>
              </a:tr>
              <a:tr h="821721">
                <a:tc>
                  <a:txBody>
                    <a:bodyPr/>
                    <a:lstStyle/>
                    <a:p>
                      <a:r>
                        <a:rPr lang="en-US" dirty="0" smtClean="0"/>
                        <a:t>Cadence</a:t>
                      </a:r>
                    </a:p>
                    <a:p>
                      <a:endParaRPr lang="en-US" dirty="0"/>
                    </a:p>
                  </a:txBody>
                  <a:tcPr/>
                </a:tc>
                <a:tc>
                  <a:txBody>
                    <a:bodyPr/>
                    <a:lstStyle/>
                    <a:p>
                      <a:r>
                        <a:rPr lang="en-US" dirty="0" smtClean="0"/>
                        <a:t>Beginning of Project</a:t>
                      </a:r>
                      <a:r>
                        <a:rPr lang="en-US" baseline="0" dirty="0" smtClean="0"/>
                        <a:t> + </a:t>
                      </a:r>
                      <a:r>
                        <a:rPr lang="en-US" dirty="0" smtClean="0"/>
                        <a:t>Close to the end of every release cycle</a:t>
                      </a:r>
                      <a:endParaRPr lang="en-US" dirty="0"/>
                    </a:p>
                  </a:txBody>
                  <a:tcPr/>
                </a:tc>
                <a:tc>
                  <a:txBody>
                    <a:bodyPr/>
                    <a:lstStyle/>
                    <a:p>
                      <a:r>
                        <a:rPr lang="en-US" dirty="0" smtClean="0"/>
                        <a:t>Ad-hoc</a:t>
                      </a:r>
                      <a:endParaRPr lang="en-US" dirty="0"/>
                    </a:p>
                  </a:txBody>
                  <a:tcPr/>
                </a:tc>
                <a:tc>
                  <a:txBody>
                    <a:bodyPr/>
                    <a:lstStyle/>
                    <a:p>
                      <a:r>
                        <a:rPr lang="en-US" dirty="0" smtClean="0"/>
                        <a:t>Daily</a:t>
                      </a:r>
                      <a:endParaRPr lang="en-US" dirty="0"/>
                    </a:p>
                  </a:txBody>
                  <a:tcPr/>
                </a:tc>
              </a:tr>
              <a:tr h="611670">
                <a:tc>
                  <a:txBody>
                    <a:bodyPr/>
                    <a:lstStyle/>
                    <a:p>
                      <a:r>
                        <a:rPr lang="en-US" dirty="0" smtClean="0"/>
                        <a:t>Attendees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Leads</a:t>
                      </a:r>
                      <a:r>
                        <a:rPr lang="en-US" baseline="0" dirty="0" smtClean="0"/>
                        <a:t> of </a:t>
                      </a:r>
                      <a:r>
                        <a:rPr lang="en-US" dirty="0" smtClean="0"/>
                        <a:t>Agile team</a:t>
                      </a:r>
                    </a:p>
                  </a:txBody>
                  <a:tcPr/>
                </a:tc>
                <a:tc>
                  <a:txBody>
                    <a:bodyPr/>
                    <a:lstStyle/>
                    <a:p>
                      <a:r>
                        <a:rPr lang="en-US" dirty="0" smtClean="0"/>
                        <a:t>Leads of Agile team + project management team</a:t>
                      </a:r>
                      <a:endParaRPr lang="en-US" dirty="0"/>
                    </a:p>
                  </a:txBody>
                  <a:tcPr/>
                </a:tc>
                <a:tc>
                  <a:txBody>
                    <a:bodyPr/>
                    <a:lstStyle/>
                    <a:p>
                      <a:r>
                        <a:rPr lang="en-US" dirty="0" smtClean="0"/>
                        <a:t>Agile team</a:t>
                      </a:r>
                      <a:endParaRPr lang="en-US" dirty="0"/>
                    </a:p>
                  </a:txBody>
                  <a:tcPr/>
                </a:tc>
              </a:tr>
              <a:tr h="863499">
                <a:tc>
                  <a:txBody>
                    <a:bodyPr/>
                    <a:lstStyle/>
                    <a:p>
                      <a:r>
                        <a:rPr lang="en-US" dirty="0" smtClean="0"/>
                        <a:t>Format</a:t>
                      </a:r>
                      <a:endParaRPr lang="en-US" dirty="0"/>
                    </a:p>
                  </a:txBody>
                  <a:tcPr/>
                </a:tc>
                <a:tc>
                  <a:txBody>
                    <a:bodyPr/>
                    <a:lstStyle/>
                    <a:p>
                      <a:r>
                        <a:rPr lang="en-US" dirty="0" smtClean="0"/>
                        <a:t>Review finished items</a:t>
                      </a:r>
                      <a:r>
                        <a:rPr lang="en-US" baseline="0" dirty="0" smtClean="0"/>
                        <a:t> in this release.</a:t>
                      </a:r>
                    </a:p>
                    <a:p>
                      <a:r>
                        <a:rPr lang="en-US" baseline="0" dirty="0" smtClean="0"/>
                        <a:t>Plan any other items that need to be included in the release.</a:t>
                      </a:r>
                      <a:endParaRPr lang="en-US" dirty="0"/>
                    </a:p>
                  </a:txBody>
                  <a:tcPr/>
                </a:tc>
                <a:tc>
                  <a:txBody>
                    <a:bodyPr/>
                    <a:lstStyle/>
                    <a:p>
                      <a:r>
                        <a:rPr lang="en-US" dirty="0" smtClean="0"/>
                        <a:t>Changes</a:t>
                      </a:r>
                      <a:r>
                        <a:rPr lang="en-US" baseline="0" dirty="0" smtClean="0"/>
                        <a:t> to scope are discussed to determine if budget exists for inclusion or if CM process starts</a:t>
                      </a:r>
                      <a:endParaRPr lang="en-US" dirty="0"/>
                    </a:p>
                  </a:txBody>
                  <a:tcPr/>
                </a:tc>
                <a:tc>
                  <a:txBody>
                    <a:bodyPr/>
                    <a:lstStyle/>
                    <a:p>
                      <a:r>
                        <a:rPr lang="en-US" dirty="0" smtClean="0"/>
                        <a:t>Facilitator</a:t>
                      </a:r>
                      <a:r>
                        <a:rPr lang="en-US" baseline="0" dirty="0" smtClean="0"/>
                        <a:t> w</a:t>
                      </a:r>
                      <a:r>
                        <a:rPr lang="en-US" dirty="0" smtClean="0"/>
                        <a:t>alks the</a:t>
                      </a:r>
                      <a:r>
                        <a:rPr lang="en-US" baseline="0" dirty="0" smtClean="0"/>
                        <a:t> team through the board and focuses on blockers</a:t>
                      </a:r>
                      <a:endParaRPr lang="en-US" dirty="0"/>
                    </a:p>
                  </a:txBody>
                  <a:tcPr/>
                </a:tc>
              </a:tr>
            </a:tbl>
          </a:graphicData>
        </a:graphic>
      </p:graphicFrame>
    </p:spTree>
    <p:extLst>
      <p:ext uri="{BB962C8B-B14F-4D97-AF65-F5344CB8AC3E}">
        <p14:creationId xmlns:p14="http://schemas.microsoft.com/office/powerpoint/2010/main" val="305170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lnSpc>
                <a:spcPct val="150000"/>
              </a:lnSpc>
            </a:pPr>
            <a:r>
              <a:rPr lang="en-US" sz="2400" dirty="0"/>
              <a:t>Manage flow as a team</a:t>
            </a:r>
          </a:p>
          <a:p>
            <a:pPr lvl="1">
              <a:lnSpc>
                <a:spcPct val="150000"/>
              </a:lnSpc>
            </a:pPr>
            <a:r>
              <a:rPr lang="en-US" sz="2000" dirty="0"/>
              <a:t>Increase team’s throughput</a:t>
            </a:r>
          </a:p>
          <a:p>
            <a:pPr lvl="1">
              <a:lnSpc>
                <a:spcPct val="150000"/>
              </a:lnSpc>
            </a:pPr>
            <a:r>
              <a:rPr lang="en-US" sz="2000" dirty="0"/>
              <a:t>Help each other get rid of bottlenecks / blockers</a:t>
            </a:r>
          </a:p>
          <a:p>
            <a:pPr lvl="1">
              <a:lnSpc>
                <a:spcPct val="150000"/>
              </a:lnSpc>
            </a:pPr>
            <a:r>
              <a:rPr lang="en-US" sz="2000" dirty="0"/>
              <a:t>Focus on items on the right first</a:t>
            </a:r>
          </a:p>
          <a:p>
            <a:pPr>
              <a:lnSpc>
                <a:spcPct val="150000"/>
              </a:lnSpc>
            </a:pPr>
            <a:r>
              <a:rPr lang="en-US" sz="2400" dirty="0" smtClean="0"/>
              <a:t>Have a </a:t>
            </a:r>
            <a:r>
              <a:rPr lang="en-US" sz="2400" dirty="0"/>
              <a:t>frequent stand-up meeting</a:t>
            </a:r>
          </a:p>
          <a:p>
            <a:pPr lvl="1">
              <a:lnSpc>
                <a:spcPct val="150000"/>
              </a:lnSpc>
            </a:pPr>
            <a:r>
              <a:rPr lang="en-US" sz="2000" dirty="0"/>
              <a:t>Discover blockers early</a:t>
            </a:r>
          </a:p>
          <a:p>
            <a:pPr lvl="1">
              <a:lnSpc>
                <a:spcPct val="150000"/>
              </a:lnSpc>
            </a:pPr>
            <a:r>
              <a:rPr lang="en-US" sz="2000" dirty="0"/>
              <a:t>Align </a:t>
            </a:r>
            <a:r>
              <a:rPr lang="en-US" sz="2000" dirty="0" smtClean="0"/>
              <a:t>priority</a:t>
            </a:r>
          </a:p>
          <a:p>
            <a:pPr lvl="1">
              <a:lnSpc>
                <a:spcPct val="150000"/>
              </a:lnSpc>
            </a:pPr>
            <a:r>
              <a:rPr lang="en-US" sz="2000" dirty="0" smtClean="0"/>
              <a:t>Keep the board up-to-date</a:t>
            </a:r>
            <a:endParaRPr lang="en-US" sz="2000" dirty="0"/>
          </a:p>
          <a:p>
            <a:pPr lvl="1">
              <a:lnSpc>
                <a:spcPct val="150000"/>
              </a:lnSpc>
            </a:pPr>
            <a:endParaRPr lang="en-US" sz="2000" dirty="0"/>
          </a:p>
        </p:txBody>
      </p:sp>
      <p:sp>
        <p:nvSpPr>
          <p:cNvPr id="2" name="Title 1"/>
          <p:cNvSpPr>
            <a:spLocks noGrp="1"/>
          </p:cNvSpPr>
          <p:nvPr>
            <p:ph type="title"/>
          </p:nvPr>
        </p:nvSpPr>
        <p:spPr/>
        <p:txBody>
          <a:bodyPr/>
          <a:lstStyle/>
          <a:p>
            <a:r>
              <a:rPr lang="en-US" dirty="0" smtClean="0"/>
              <a:t>Critical Practices </a:t>
            </a:r>
            <a:r>
              <a:rPr lang="en-US" dirty="0"/>
              <a:t>in a Kanban Team</a:t>
            </a:r>
          </a:p>
        </p:txBody>
      </p:sp>
    </p:spTree>
    <p:extLst>
      <p:ext uri="{BB962C8B-B14F-4D97-AF65-F5344CB8AC3E}">
        <p14:creationId xmlns:p14="http://schemas.microsoft.com/office/powerpoint/2010/main" val="26235292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476255" y="1309688"/>
          <a:ext cx="11239494" cy="4813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Common problems in teams</a:t>
            </a:r>
          </a:p>
        </p:txBody>
      </p:sp>
      <p:pic>
        <p:nvPicPr>
          <p:cNvPr id="3" name="Picture 2"/>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1871009" y="4122033"/>
            <a:ext cx="729109" cy="723901"/>
          </a:xfrm>
          <a:prstGeom prst="rect">
            <a:avLst/>
          </a:prstGeom>
        </p:spPr>
      </p:pic>
      <p:pic>
        <p:nvPicPr>
          <p:cNvPr id="6" name="Picture 5"/>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4149423" y="4122033"/>
            <a:ext cx="382033" cy="723901"/>
          </a:xfrm>
          <a:prstGeom prst="rect">
            <a:avLst/>
          </a:prstGeom>
        </p:spPr>
      </p:pic>
      <p:pic>
        <p:nvPicPr>
          <p:cNvPr id="7" name="Picture 6"/>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1" r="47603"/>
          <a:stretch/>
        </p:blipFill>
        <p:spPr>
          <a:xfrm>
            <a:off x="6436629" y="4115594"/>
            <a:ext cx="382033" cy="723901"/>
          </a:xfrm>
          <a:prstGeom prst="rect">
            <a:avLst/>
          </a:prstGeom>
        </p:spPr>
      </p:pic>
      <p:grpSp>
        <p:nvGrpSpPr>
          <p:cNvPr id="12" name="Group 11"/>
          <p:cNvGrpSpPr/>
          <p:nvPr/>
        </p:nvGrpSpPr>
        <p:grpSpPr>
          <a:xfrm>
            <a:off x="11031314" y="4091465"/>
            <a:ext cx="729109" cy="727710"/>
            <a:chOff x="801305" y="4133849"/>
            <a:chExt cx="729109" cy="727710"/>
          </a:xfrm>
        </p:grpSpPr>
        <p:sp>
          <p:nvSpPr>
            <p:cNvPr id="13" name="Oval 12"/>
            <p:cNvSpPr/>
            <p:nvPr/>
          </p:nvSpPr>
          <p:spPr>
            <a:xfrm>
              <a:off x="801305" y="4133849"/>
              <a:ext cx="729109" cy="723901"/>
            </a:xfrm>
            <a:prstGeom prst="ellipse">
              <a:avLst/>
            </a:prstGeom>
            <a:solidFill>
              <a:srgbClr val="FFFFFF"/>
            </a:solidFill>
            <a:ln w="5715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821754" y="4152899"/>
              <a:ext cx="708660" cy="708660"/>
            </a:xfrm>
            <a:prstGeom prst="mathMultiply">
              <a:avLst>
                <a:gd name="adj1" fmla="val 154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a:stretch/>
        </p:blipFill>
        <p:spPr>
          <a:xfrm>
            <a:off x="8732929" y="4132263"/>
            <a:ext cx="729109" cy="723901"/>
          </a:xfrm>
          <a:prstGeom prst="rect">
            <a:avLst/>
          </a:prstGeom>
        </p:spPr>
      </p:pic>
      <p:pic>
        <p:nvPicPr>
          <p:cNvPr id="17" name="Picture 16"/>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52397" r="-1611"/>
          <a:stretch/>
        </p:blipFill>
        <p:spPr>
          <a:xfrm>
            <a:off x="4531456" y="4122033"/>
            <a:ext cx="358815" cy="723901"/>
          </a:xfrm>
          <a:prstGeom prst="rect">
            <a:avLst/>
          </a:prstGeom>
        </p:spPr>
      </p:pic>
      <p:pic>
        <p:nvPicPr>
          <p:cNvPr id="18" name="Picture 17"/>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0" r="100000">
                        <a14:foregroundMark x1="5000" y1="54676" x2="7143" y2="32374"/>
                        <a14:foregroundMark x1="34286" y1="24460" x2="27143" y2="79856"/>
                        <a14:foregroundMark x1="50000" y1="25899" x2="76429" y2="82734"/>
                        <a14:foregroundMark x1="37143" y1="82734" x2="89286" y2="68345"/>
                        <a14:foregroundMark x1="21429" y1="76978" x2="12143" y2="42446"/>
                        <a14:foregroundMark x1="18571" y1="30935" x2="80000" y2="31655"/>
                        <a14:foregroundMark x1="56429" y1="11511" x2="84286" y2="66906"/>
                      </a14:backgroundRemoval>
                    </a14:imgEffect>
                  </a14:imgLayer>
                </a14:imgProps>
              </a:ext>
              <a:ext uri="{28A0092B-C50C-407E-A947-70E740481C1C}">
                <a14:useLocalDpi xmlns:a14="http://schemas.microsoft.com/office/drawing/2010/main"/>
              </a:ext>
            </a:extLst>
          </a:blip>
          <a:srcRect l="52398" r="-3199"/>
          <a:stretch/>
        </p:blipFill>
        <p:spPr>
          <a:xfrm>
            <a:off x="6818662" y="4115594"/>
            <a:ext cx="370390" cy="723901"/>
          </a:xfrm>
          <a:prstGeom prst="rect">
            <a:avLst/>
          </a:prstGeom>
        </p:spPr>
      </p:pic>
    </p:spTree>
    <p:extLst>
      <p:ext uri="{BB962C8B-B14F-4D97-AF65-F5344CB8AC3E}">
        <p14:creationId xmlns:p14="http://schemas.microsoft.com/office/powerpoint/2010/main" val="164329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7405852" y="18158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740585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325676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41162" y="61395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3256762" y="1828043"/>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2254096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4031014" y="402176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2" name="Title 1"/>
          <p:cNvSpPr>
            <a:spLocks noGrp="1"/>
          </p:cNvSpPr>
          <p:nvPr>
            <p:ph type="title"/>
          </p:nvPr>
        </p:nvSpPr>
        <p:spPr/>
        <p:txBody>
          <a:bodyPr/>
          <a:lstStyle/>
          <a:p>
            <a:r>
              <a:rPr lang="en-US" dirty="0" smtClean="0">
                <a:latin typeface="EMprint" panose="020B0503020204020204" pitchFamily="34" charset="0"/>
              </a:rPr>
              <a:t>What needs to be explicit</a:t>
            </a:r>
            <a:endParaRPr lang="en-US" dirty="0">
              <a:latin typeface="EMprint" panose="020B0503020204020204" pitchFamily="34" charset="0"/>
            </a:endParaRPr>
          </a:p>
        </p:txBody>
      </p:sp>
      <p:cxnSp>
        <p:nvCxnSpPr>
          <p:cNvPr id="10" name="Straight Connector 9"/>
          <p:cNvCxnSpPr/>
          <p:nvPr/>
        </p:nvCxnSpPr>
        <p:spPr>
          <a:xfrm>
            <a:off x="3890072" y="1041679"/>
            <a:ext cx="30015" cy="4383826"/>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6787464" y="1041679"/>
            <a:ext cx="0" cy="4383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452910" y="1004332"/>
            <a:ext cx="2" cy="442909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1706879" y="2084139"/>
            <a:ext cx="8946446" cy="22366"/>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221153" y="1041679"/>
            <a:ext cx="0" cy="4383826"/>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753043" y="1166580"/>
            <a:ext cx="1134881" cy="923330"/>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Ready to start</a:t>
            </a:r>
          </a:p>
          <a:p>
            <a:pPr algn="ctr"/>
            <a:r>
              <a:rPr lang="en-US" dirty="0">
                <a:latin typeface="EMprint" panose="020B0503020204020204" pitchFamily="34" charset="0"/>
                <a:cs typeface="MV Boli" panose="02000500030200090000" pitchFamily="2" charset="0"/>
              </a:rPr>
              <a:t>(8)</a:t>
            </a:r>
          </a:p>
        </p:txBody>
      </p:sp>
      <p:sp>
        <p:nvSpPr>
          <p:cNvPr id="16" name="TextBox 15"/>
          <p:cNvSpPr txBox="1"/>
          <p:nvPr/>
        </p:nvSpPr>
        <p:spPr>
          <a:xfrm>
            <a:off x="3904700" y="1166580"/>
            <a:ext cx="1460446" cy="923330"/>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Design</a:t>
            </a:r>
          </a:p>
          <a:p>
            <a:pPr algn="ctr"/>
            <a:endParaRPr lang="en-US" dirty="0">
              <a:latin typeface="EMprint" panose="020B0503020204020204" pitchFamily="34" charset="0"/>
              <a:cs typeface="MV Boli" panose="02000500030200090000" pitchFamily="2" charset="0"/>
            </a:endParaRPr>
          </a:p>
          <a:p>
            <a:pPr algn="ctr"/>
            <a:r>
              <a:rPr lang="en-US" dirty="0">
                <a:latin typeface="EMprint" panose="020B0503020204020204" pitchFamily="34" charset="0"/>
                <a:cs typeface="MV Boli" panose="02000500030200090000" pitchFamily="2" charset="0"/>
              </a:rPr>
              <a:t>(4)</a:t>
            </a:r>
          </a:p>
        </p:txBody>
      </p:sp>
      <p:sp>
        <p:nvSpPr>
          <p:cNvPr id="17" name="TextBox 16"/>
          <p:cNvSpPr txBox="1"/>
          <p:nvPr/>
        </p:nvSpPr>
        <p:spPr>
          <a:xfrm>
            <a:off x="5349130" y="1166580"/>
            <a:ext cx="1438335" cy="923330"/>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Develop</a:t>
            </a:r>
          </a:p>
          <a:p>
            <a:pPr algn="ctr"/>
            <a:endParaRPr lang="en-US" dirty="0">
              <a:latin typeface="EMprint" panose="020B0503020204020204" pitchFamily="34" charset="0"/>
              <a:cs typeface="MV Boli" panose="02000500030200090000" pitchFamily="2" charset="0"/>
            </a:endParaRPr>
          </a:p>
          <a:p>
            <a:pPr algn="ctr"/>
            <a:r>
              <a:rPr lang="en-US" dirty="0">
                <a:latin typeface="EMprint" panose="020B0503020204020204" pitchFamily="34" charset="0"/>
                <a:cs typeface="MV Boli" panose="02000500030200090000" pitchFamily="2" charset="0"/>
              </a:rPr>
              <a:t>(5)</a:t>
            </a:r>
          </a:p>
        </p:txBody>
      </p:sp>
      <p:sp>
        <p:nvSpPr>
          <p:cNvPr id="18" name="TextBox 17"/>
          <p:cNvSpPr txBox="1"/>
          <p:nvPr/>
        </p:nvSpPr>
        <p:spPr>
          <a:xfrm>
            <a:off x="6794190" y="1166580"/>
            <a:ext cx="1415593" cy="923330"/>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Test</a:t>
            </a:r>
          </a:p>
          <a:p>
            <a:pPr algn="ctr"/>
            <a:endParaRPr lang="en-US" dirty="0">
              <a:latin typeface="EMprint" panose="020B0503020204020204" pitchFamily="34" charset="0"/>
              <a:cs typeface="MV Boli" panose="02000500030200090000" pitchFamily="2" charset="0"/>
            </a:endParaRPr>
          </a:p>
          <a:p>
            <a:pPr algn="ctr"/>
            <a:r>
              <a:rPr lang="en-US" dirty="0">
                <a:latin typeface="EMprint" panose="020B0503020204020204" pitchFamily="34" charset="0"/>
                <a:cs typeface="MV Boli" panose="02000500030200090000" pitchFamily="2" charset="0"/>
              </a:rPr>
              <a:t>(3)</a:t>
            </a:r>
          </a:p>
        </p:txBody>
      </p:sp>
      <p:sp>
        <p:nvSpPr>
          <p:cNvPr id="19" name="TextBox 18"/>
          <p:cNvSpPr txBox="1"/>
          <p:nvPr/>
        </p:nvSpPr>
        <p:spPr>
          <a:xfrm>
            <a:off x="9445403" y="1166581"/>
            <a:ext cx="1208173" cy="646331"/>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Ready to deploy</a:t>
            </a:r>
          </a:p>
        </p:txBody>
      </p:sp>
      <p:cxnSp>
        <p:nvCxnSpPr>
          <p:cNvPr id="20" name="Straight Connector 19"/>
          <p:cNvCxnSpPr/>
          <p:nvPr/>
        </p:nvCxnSpPr>
        <p:spPr>
          <a:xfrm>
            <a:off x="5353775" y="1049600"/>
            <a:ext cx="0" cy="4383826"/>
          </a:xfrm>
          <a:prstGeom prst="line">
            <a:avLst/>
          </a:prstGeom>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8314743" y="1166580"/>
            <a:ext cx="1130661" cy="923330"/>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User </a:t>
            </a:r>
            <a:r>
              <a:rPr lang="en-US" dirty="0" smtClean="0">
                <a:latin typeface="EMprint" panose="020B0503020204020204" pitchFamily="34" charset="0"/>
                <a:cs typeface="MV Boli" panose="02000500030200090000" pitchFamily="2" charset="0"/>
              </a:rPr>
              <a:t>test</a:t>
            </a:r>
            <a:br>
              <a:rPr lang="en-US" dirty="0" smtClean="0">
                <a:latin typeface="EMprint" panose="020B0503020204020204" pitchFamily="34" charset="0"/>
                <a:cs typeface="MV Boli" panose="02000500030200090000" pitchFamily="2" charset="0"/>
              </a:rPr>
            </a:br>
            <a:endParaRPr lang="en-US" dirty="0">
              <a:latin typeface="EMprint" panose="020B0503020204020204" pitchFamily="34" charset="0"/>
              <a:cs typeface="MV Boli" panose="02000500030200090000" pitchFamily="2" charset="0"/>
            </a:endParaRPr>
          </a:p>
          <a:p>
            <a:pPr algn="ctr"/>
            <a:r>
              <a:rPr lang="en-US" dirty="0">
                <a:latin typeface="EMprint" panose="020B0503020204020204" pitchFamily="34" charset="0"/>
                <a:cs typeface="MV Boli" panose="02000500030200090000" pitchFamily="2" charset="0"/>
              </a:rPr>
              <a:t>(2)</a:t>
            </a:r>
          </a:p>
        </p:txBody>
      </p:sp>
      <p:cxnSp>
        <p:nvCxnSpPr>
          <p:cNvPr id="22" name="Straight Connector 21"/>
          <p:cNvCxnSpPr/>
          <p:nvPr/>
        </p:nvCxnSpPr>
        <p:spPr>
          <a:xfrm>
            <a:off x="2707315" y="1034436"/>
            <a:ext cx="26733" cy="4398991"/>
          </a:xfrm>
          <a:prstGeom prst="line">
            <a:avLst/>
          </a:prstGeom>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733662" y="1166580"/>
            <a:ext cx="1019373" cy="369332"/>
          </a:xfrm>
          <a:prstGeom prst="rect">
            <a:avLst/>
          </a:prstGeom>
          <a:noFill/>
        </p:spPr>
        <p:txBody>
          <a:bodyPr wrap="square" rtlCol="0">
            <a:spAutoFit/>
          </a:bodyPr>
          <a:lstStyle/>
          <a:p>
            <a:pPr algn="ctr"/>
            <a:r>
              <a:rPr lang="en-US" dirty="0">
                <a:latin typeface="EMprint" panose="020B0503020204020204" pitchFamily="34" charset="0"/>
                <a:cs typeface="MV Boli" panose="02000500030200090000" pitchFamily="2" charset="0"/>
              </a:rPr>
              <a:t>New</a:t>
            </a:r>
          </a:p>
        </p:txBody>
      </p:sp>
      <p:cxnSp>
        <p:nvCxnSpPr>
          <p:cNvPr id="24" name="Straight Connector 23"/>
          <p:cNvCxnSpPr/>
          <p:nvPr/>
        </p:nvCxnSpPr>
        <p:spPr>
          <a:xfrm flipV="1">
            <a:off x="1733661" y="1011575"/>
            <a:ext cx="8919916" cy="30104"/>
          </a:xfrm>
          <a:prstGeom prst="line">
            <a:avLst/>
          </a:prstGeom>
        </p:spPr>
        <p:style>
          <a:lnRef idx="2">
            <a:schemeClr val="dk1"/>
          </a:lnRef>
          <a:fillRef idx="0">
            <a:schemeClr val="dk1"/>
          </a:fillRef>
          <a:effectRef idx="1">
            <a:schemeClr val="dk1"/>
          </a:effectRef>
          <a:fontRef idx="minor">
            <a:schemeClr val="tx1"/>
          </a:fontRef>
        </p:style>
      </p:cxnSp>
      <p:sp>
        <p:nvSpPr>
          <p:cNvPr id="25" name="Rectangle 24"/>
          <p:cNvSpPr/>
          <p:nvPr/>
        </p:nvSpPr>
        <p:spPr>
          <a:xfrm>
            <a:off x="1983899" y="259909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27" name="Rectangle 26"/>
          <p:cNvSpPr/>
          <p:nvPr/>
        </p:nvSpPr>
        <p:spPr>
          <a:xfrm>
            <a:off x="2964676" y="3169768"/>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28" name="Rectangle 27"/>
          <p:cNvSpPr/>
          <p:nvPr/>
        </p:nvSpPr>
        <p:spPr>
          <a:xfrm>
            <a:off x="4770582" y="340912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1" name="Rectangle 30"/>
          <p:cNvSpPr/>
          <p:nvPr/>
        </p:nvSpPr>
        <p:spPr>
          <a:xfrm>
            <a:off x="5459395" y="343491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3" name="Rectangle 32"/>
          <p:cNvSpPr/>
          <p:nvPr/>
        </p:nvSpPr>
        <p:spPr>
          <a:xfrm>
            <a:off x="6838493" y="336585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5" name="Rectangle 34"/>
          <p:cNvSpPr/>
          <p:nvPr/>
        </p:nvSpPr>
        <p:spPr>
          <a:xfrm>
            <a:off x="4801244" y="4029259"/>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6" name="Rectangle 35"/>
          <p:cNvSpPr/>
          <p:nvPr/>
        </p:nvSpPr>
        <p:spPr>
          <a:xfrm>
            <a:off x="9568224" y="341456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7" name="Rectangle 36"/>
          <p:cNvSpPr/>
          <p:nvPr/>
        </p:nvSpPr>
        <p:spPr>
          <a:xfrm>
            <a:off x="2962916" y="378848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8" name="Rectangle 37"/>
          <p:cNvSpPr/>
          <p:nvPr/>
        </p:nvSpPr>
        <p:spPr>
          <a:xfrm>
            <a:off x="1900217" y="319562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39" name="Rectangle 38"/>
          <p:cNvSpPr/>
          <p:nvPr/>
        </p:nvSpPr>
        <p:spPr>
          <a:xfrm>
            <a:off x="2159238" y="37948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0" name="Rectangle 39"/>
          <p:cNvSpPr/>
          <p:nvPr/>
        </p:nvSpPr>
        <p:spPr>
          <a:xfrm>
            <a:off x="2038650" y="4310921"/>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1" name="Rectangle 40"/>
          <p:cNvSpPr/>
          <p:nvPr/>
        </p:nvSpPr>
        <p:spPr>
          <a:xfrm>
            <a:off x="2014182" y="49101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2" name="Rectangle 41"/>
          <p:cNvSpPr/>
          <p:nvPr/>
        </p:nvSpPr>
        <p:spPr>
          <a:xfrm>
            <a:off x="8436544" y="3435397"/>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3" name="Rectangle 42"/>
          <p:cNvSpPr/>
          <p:nvPr/>
        </p:nvSpPr>
        <p:spPr>
          <a:xfrm>
            <a:off x="9743744" y="3986254"/>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4" name="Rectangle 43"/>
          <p:cNvSpPr/>
          <p:nvPr/>
        </p:nvSpPr>
        <p:spPr>
          <a:xfrm>
            <a:off x="6982577" y="3682412"/>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45" name="Rectangle 44"/>
          <p:cNvSpPr/>
          <p:nvPr/>
        </p:nvSpPr>
        <p:spPr>
          <a:xfrm>
            <a:off x="4157982" y="4399044"/>
            <a:ext cx="481208" cy="2275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solidFill>
                <a:schemeClr val="bg1"/>
              </a:solidFill>
              <a:latin typeface="EMprint" panose="020B0503020204020204" pitchFamily="34" charset="0"/>
              <a:cs typeface="MV Boli" panose="02000500030200090000" pitchFamily="2" charset="0"/>
            </a:endParaRPr>
          </a:p>
        </p:txBody>
      </p:sp>
      <p:cxnSp>
        <p:nvCxnSpPr>
          <p:cNvPr id="47" name="Straight Connector 46"/>
          <p:cNvCxnSpPr/>
          <p:nvPr/>
        </p:nvCxnSpPr>
        <p:spPr>
          <a:xfrm>
            <a:off x="3920087" y="2461191"/>
            <a:ext cx="4301067"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3887925" y="2097822"/>
            <a:ext cx="808737" cy="338554"/>
          </a:xfrm>
          <a:prstGeom prst="rect">
            <a:avLst/>
          </a:prstGeom>
          <a:noFill/>
        </p:spPr>
        <p:txBody>
          <a:bodyPr wrap="square" rtlCol="0">
            <a:spAutoFit/>
          </a:bodyPr>
          <a:lstStyle/>
          <a:p>
            <a:pPr algn="ctr"/>
            <a:r>
              <a:rPr lang="en-US" sz="1600" dirty="0">
                <a:latin typeface="EMprint" panose="020B0503020204020204" pitchFamily="34" charset="0"/>
                <a:cs typeface="MV Boli" panose="02000500030200090000" pitchFamily="2" charset="0"/>
              </a:rPr>
              <a:t>Doing</a:t>
            </a:r>
          </a:p>
        </p:txBody>
      </p:sp>
      <p:sp>
        <p:nvSpPr>
          <p:cNvPr id="51" name="TextBox 50"/>
          <p:cNvSpPr txBox="1"/>
          <p:nvPr/>
        </p:nvSpPr>
        <p:spPr>
          <a:xfrm>
            <a:off x="4696661" y="2120188"/>
            <a:ext cx="652468" cy="307777"/>
          </a:xfrm>
          <a:prstGeom prst="rect">
            <a:avLst/>
          </a:prstGeom>
          <a:noFill/>
        </p:spPr>
        <p:txBody>
          <a:bodyPr wrap="square" rtlCol="0">
            <a:spAutoFit/>
          </a:bodyPr>
          <a:lstStyle/>
          <a:p>
            <a:pPr algn="ctr"/>
            <a:r>
              <a:rPr lang="en-US" sz="1400" dirty="0">
                <a:latin typeface="EMprint" panose="020B0503020204020204" pitchFamily="34" charset="0"/>
                <a:cs typeface="MV Boli" panose="02000500030200090000" pitchFamily="2" charset="0"/>
              </a:rPr>
              <a:t>Done</a:t>
            </a:r>
          </a:p>
        </p:txBody>
      </p:sp>
      <p:cxnSp>
        <p:nvCxnSpPr>
          <p:cNvPr id="52" name="Straight Connector 51"/>
          <p:cNvCxnSpPr/>
          <p:nvPr/>
        </p:nvCxnSpPr>
        <p:spPr>
          <a:xfrm>
            <a:off x="4696661" y="2120188"/>
            <a:ext cx="0" cy="3313238"/>
          </a:xfrm>
          <a:prstGeom prst="line">
            <a:avLst/>
          </a:prstGeom>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5331441" y="2108954"/>
            <a:ext cx="808737" cy="338554"/>
          </a:xfrm>
          <a:prstGeom prst="rect">
            <a:avLst/>
          </a:prstGeom>
          <a:noFill/>
        </p:spPr>
        <p:txBody>
          <a:bodyPr wrap="square" rtlCol="0">
            <a:spAutoFit/>
          </a:bodyPr>
          <a:lstStyle/>
          <a:p>
            <a:pPr algn="ctr"/>
            <a:r>
              <a:rPr lang="en-US" sz="1600" dirty="0">
                <a:latin typeface="EMprint" panose="020B0503020204020204" pitchFamily="34" charset="0"/>
                <a:cs typeface="MV Boli" panose="02000500030200090000" pitchFamily="2" charset="0"/>
              </a:rPr>
              <a:t>Doing</a:t>
            </a:r>
          </a:p>
        </p:txBody>
      </p:sp>
      <p:sp>
        <p:nvSpPr>
          <p:cNvPr id="54" name="TextBox 53"/>
          <p:cNvSpPr txBox="1"/>
          <p:nvPr/>
        </p:nvSpPr>
        <p:spPr>
          <a:xfrm>
            <a:off x="6140177" y="2131320"/>
            <a:ext cx="652468" cy="307777"/>
          </a:xfrm>
          <a:prstGeom prst="rect">
            <a:avLst/>
          </a:prstGeom>
          <a:noFill/>
        </p:spPr>
        <p:txBody>
          <a:bodyPr wrap="square" rtlCol="0">
            <a:spAutoFit/>
          </a:bodyPr>
          <a:lstStyle/>
          <a:p>
            <a:pPr algn="ctr"/>
            <a:r>
              <a:rPr lang="en-US" sz="1400" dirty="0">
                <a:latin typeface="EMprint" panose="020B0503020204020204" pitchFamily="34" charset="0"/>
                <a:cs typeface="MV Boli" panose="02000500030200090000" pitchFamily="2" charset="0"/>
              </a:rPr>
              <a:t>Done</a:t>
            </a:r>
          </a:p>
        </p:txBody>
      </p:sp>
      <p:cxnSp>
        <p:nvCxnSpPr>
          <p:cNvPr id="55" name="Straight Connector 54"/>
          <p:cNvCxnSpPr/>
          <p:nvPr/>
        </p:nvCxnSpPr>
        <p:spPr>
          <a:xfrm>
            <a:off x="6140177"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6770688" y="2108954"/>
            <a:ext cx="808737" cy="338554"/>
          </a:xfrm>
          <a:prstGeom prst="rect">
            <a:avLst/>
          </a:prstGeom>
          <a:noFill/>
        </p:spPr>
        <p:txBody>
          <a:bodyPr wrap="square" rtlCol="0">
            <a:spAutoFit/>
          </a:bodyPr>
          <a:lstStyle/>
          <a:p>
            <a:pPr algn="ctr"/>
            <a:r>
              <a:rPr lang="en-US" sz="1600" dirty="0">
                <a:latin typeface="EMprint" panose="020B0503020204020204" pitchFamily="34" charset="0"/>
                <a:cs typeface="MV Boli" panose="02000500030200090000" pitchFamily="2" charset="0"/>
              </a:rPr>
              <a:t>Doing</a:t>
            </a:r>
          </a:p>
        </p:txBody>
      </p:sp>
      <p:sp>
        <p:nvSpPr>
          <p:cNvPr id="57" name="TextBox 56"/>
          <p:cNvSpPr txBox="1"/>
          <p:nvPr/>
        </p:nvSpPr>
        <p:spPr>
          <a:xfrm>
            <a:off x="7579424" y="2131320"/>
            <a:ext cx="652468" cy="307777"/>
          </a:xfrm>
          <a:prstGeom prst="rect">
            <a:avLst/>
          </a:prstGeom>
          <a:noFill/>
        </p:spPr>
        <p:txBody>
          <a:bodyPr wrap="square" rtlCol="0">
            <a:spAutoFit/>
          </a:bodyPr>
          <a:lstStyle/>
          <a:p>
            <a:pPr algn="ctr"/>
            <a:r>
              <a:rPr lang="en-US" sz="1400" dirty="0">
                <a:latin typeface="EMprint" panose="020B0503020204020204" pitchFamily="34" charset="0"/>
                <a:cs typeface="MV Boli" panose="02000500030200090000" pitchFamily="2" charset="0"/>
              </a:rPr>
              <a:t>Done</a:t>
            </a:r>
          </a:p>
        </p:txBody>
      </p:sp>
      <p:cxnSp>
        <p:nvCxnSpPr>
          <p:cNvPr id="58" name="Straight Connector 57"/>
          <p:cNvCxnSpPr/>
          <p:nvPr/>
        </p:nvCxnSpPr>
        <p:spPr>
          <a:xfrm>
            <a:off x="7579424" y="2131320"/>
            <a:ext cx="0" cy="3313238"/>
          </a:xfrm>
          <a:prstGeom prst="line">
            <a:avLst/>
          </a:prstGeom>
        </p:spPr>
        <p:style>
          <a:lnRef idx="2">
            <a:schemeClr val="dk1"/>
          </a:lnRef>
          <a:fillRef idx="0">
            <a:schemeClr val="dk1"/>
          </a:fillRef>
          <a:effectRef idx="1">
            <a:schemeClr val="dk1"/>
          </a:effectRef>
          <a:fontRef idx="minor">
            <a:schemeClr val="tx1"/>
          </a:fontRef>
        </p:style>
      </p:cxnSp>
      <p:sp>
        <p:nvSpPr>
          <p:cNvPr id="59" name="Rectangle 58"/>
          <p:cNvSpPr/>
          <p:nvPr/>
        </p:nvSpPr>
        <p:spPr>
          <a:xfrm>
            <a:off x="6180102" y="399621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60" name="Rectangle 59"/>
          <p:cNvSpPr/>
          <p:nvPr/>
        </p:nvSpPr>
        <p:spPr>
          <a:xfrm>
            <a:off x="6921033" y="401891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3200" dirty="0">
              <a:latin typeface="EMprint" panose="020B0503020204020204" pitchFamily="34" charset="0"/>
              <a:cs typeface="MV Boli" panose="02000500030200090000" pitchFamily="2" charset="0"/>
            </a:endParaRPr>
          </a:p>
        </p:txBody>
      </p:sp>
      <p:sp>
        <p:nvSpPr>
          <p:cNvPr id="72" name="Rectangle 71"/>
          <p:cNvSpPr/>
          <p:nvPr/>
        </p:nvSpPr>
        <p:spPr>
          <a:xfrm>
            <a:off x="3034482" y="2563935"/>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63" name="Rectangle 62"/>
          <p:cNvSpPr/>
          <p:nvPr/>
        </p:nvSpPr>
        <p:spPr>
          <a:xfrm>
            <a:off x="4010607" y="3409126"/>
            <a:ext cx="519100" cy="479540"/>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cxnSp>
        <p:nvCxnSpPr>
          <p:cNvPr id="89" name="Straight Connector 88"/>
          <p:cNvCxnSpPr/>
          <p:nvPr/>
        </p:nvCxnSpPr>
        <p:spPr>
          <a:xfrm>
            <a:off x="3933180" y="3195627"/>
            <a:ext cx="551973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0" name="Right Arrow 89"/>
          <p:cNvSpPr/>
          <p:nvPr/>
        </p:nvSpPr>
        <p:spPr>
          <a:xfrm>
            <a:off x="4033858" y="2526556"/>
            <a:ext cx="5188004" cy="529865"/>
          </a:xfrm>
          <a:prstGeom prst="rightArrow">
            <a:avLst>
              <a:gd name="adj1" fmla="val 58629"/>
              <a:gd name="adj2" fmla="val 50000"/>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r>
              <a:rPr lang="en-US" dirty="0">
                <a:latin typeface="EMprint" panose="020B0503020204020204" pitchFamily="34" charset="0"/>
              </a:rPr>
              <a:t>Expedited Lane</a:t>
            </a:r>
          </a:p>
        </p:txBody>
      </p:sp>
      <p:sp>
        <p:nvSpPr>
          <p:cNvPr id="7" name="Rounded Rectangular Callout 6"/>
          <p:cNvSpPr/>
          <p:nvPr/>
        </p:nvSpPr>
        <p:spPr>
          <a:xfrm>
            <a:off x="5113286" y="5667147"/>
            <a:ext cx="2497359" cy="619872"/>
          </a:xfrm>
          <a:prstGeom prst="wedgeRoundRectCallout">
            <a:avLst>
              <a:gd name="adj1" fmla="val -8911"/>
              <a:gd name="adj2" fmla="val -70735"/>
              <a:gd name="adj3" fmla="val 16667"/>
            </a:avLst>
          </a:prstGeom>
          <a:solidFill>
            <a:srgbClr val="C9CCFF"/>
          </a:solidFill>
          <a:sp3d prstMaterial="dkEdge">
            <a:bevelT w="8200" h="38100"/>
          </a:sp3d>
        </p:spPr>
        <p:style>
          <a:lnRef idx="0">
            <a:schemeClr val="lt1">
              <a:hueOff val="0"/>
              <a:satOff val="0"/>
              <a:lumOff val="0"/>
              <a:alphaOff val="0"/>
            </a:schemeClr>
          </a:lnRef>
          <a:fillRef idx="2">
            <a:schemeClr val="accent4">
              <a:hueOff val="10838045"/>
              <a:satOff val="-11346"/>
              <a:lumOff val="-7294"/>
              <a:alphaOff val="0"/>
            </a:schemeClr>
          </a:fillRef>
          <a:effectRef idx="1">
            <a:schemeClr val="accent4">
              <a:hueOff val="10838045"/>
              <a:satOff val="-11346"/>
              <a:lumOff val="-7294"/>
              <a:alphaOff val="0"/>
            </a:schemeClr>
          </a:effectRef>
          <a:fontRef idx="minor">
            <a:schemeClr val="dk1"/>
          </a:fontRef>
        </p:style>
        <p:txBody>
          <a:bodyPr rtlCol="0" anchor="ctr"/>
          <a:lstStyle/>
          <a:p>
            <a:pPr algn="ctr"/>
            <a:r>
              <a:rPr lang="en-US" sz="2000" dirty="0">
                <a:latin typeface="EMprint" panose="020B0503020204020204" pitchFamily="34" charset="0"/>
              </a:rPr>
              <a:t>Definition of Done</a:t>
            </a:r>
          </a:p>
        </p:txBody>
      </p:sp>
      <p:sp>
        <p:nvSpPr>
          <p:cNvPr id="8" name="Curved Up Arrow 7"/>
          <p:cNvSpPr/>
          <p:nvPr/>
        </p:nvSpPr>
        <p:spPr>
          <a:xfrm>
            <a:off x="5558676" y="4863488"/>
            <a:ext cx="1149894" cy="491546"/>
          </a:xfrm>
          <a:prstGeom prst="curvedUpArrow">
            <a:avLst>
              <a:gd name="adj1" fmla="val 34794"/>
              <a:gd name="adj2" fmla="val 73913"/>
              <a:gd name="adj3" fmla="val 4567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EMprint" panose="020B0503020204020204" pitchFamily="34" charset="0"/>
            </a:endParaRPr>
          </a:p>
        </p:txBody>
      </p:sp>
      <p:sp>
        <p:nvSpPr>
          <p:cNvPr id="91" name="Rounded Rectangular Callout 90"/>
          <p:cNvSpPr/>
          <p:nvPr/>
        </p:nvSpPr>
        <p:spPr>
          <a:xfrm>
            <a:off x="7493244" y="1535913"/>
            <a:ext cx="2769600" cy="789745"/>
          </a:xfrm>
          <a:prstGeom prst="wedgeRoundRectCallout">
            <a:avLst>
              <a:gd name="adj1" fmla="val -34846"/>
              <a:gd name="adj2" fmla="val 80877"/>
              <a:gd name="adj3" fmla="val 16667"/>
            </a:avLst>
          </a:prstGeom>
          <a:solidFill>
            <a:srgbClr val="C9CCFF"/>
          </a:solidFill>
          <a:sp3d prstMaterial="dkEdge">
            <a:bevelT w="8200" h="38100"/>
          </a:sp3d>
        </p:spPr>
        <p:style>
          <a:lnRef idx="0">
            <a:schemeClr val="lt1">
              <a:hueOff val="0"/>
              <a:satOff val="0"/>
              <a:lumOff val="0"/>
              <a:alphaOff val="0"/>
            </a:schemeClr>
          </a:lnRef>
          <a:fillRef idx="2">
            <a:schemeClr val="accent4">
              <a:hueOff val="10838045"/>
              <a:satOff val="-11346"/>
              <a:lumOff val="-7294"/>
              <a:alphaOff val="0"/>
            </a:schemeClr>
          </a:fillRef>
          <a:effectRef idx="1">
            <a:schemeClr val="accent4">
              <a:hueOff val="10838045"/>
              <a:satOff val="-11346"/>
              <a:lumOff val="-7294"/>
              <a:alphaOff val="0"/>
            </a:schemeClr>
          </a:effectRef>
          <a:fontRef idx="minor">
            <a:schemeClr val="dk1"/>
          </a:fontRef>
        </p:style>
        <p:txBody>
          <a:bodyPr rtlCol="0" anchor="ctr"/>
          <a:lstStyle/>
          <a:p>
            <a:pPr algn="ctr"/>
            <a:r>
              <a:rPr lang="en-US" sz="2000" dirty="0">
                <a:latin typeface="EMprint" panose="020B0503020204020204" pitchFamily="34" charset="0"/>
              </a:rPr>
              <a:t>Class of Service determination rules</a:t>
            </a:r>
          </a:p>
        </p:txBody>
      </p:sp>
      <p:sp>
        <p:nvSpPr>
          <p:cNvPr id="61" name="Rounded Rectangular Callout 60"/>
          <p:cNvSpPr/>
          <p:nvPr/>
        </p:nvSpPr>
        <p:spPr>
          <a:xfrm>
            <a:off x="2099503" y="2267100"/>
            <a:ext cx="1715148" cy="493835"/>
          </a:xfrm>
          <a:prstGeom prst="wedgeRoundRectCallout">
            <a:avLst>
              <a:gd name="adj1" fmla="val 84001"/>
              <a:gd name="adj2" fmla="val -107611"/>
              <a:gd name="adj3" fmla="val 16667"/>
            </a:avLst>
          </a:prstGeom>
          <a:solidFill>
            <a:srgbClr val="C9CCFF"/>
          </a:solidFill>
          <a:sp3d prstMaterial="dkEdge">
            <a:bevelT w="8200" h="38100"/>
          </a:sp3d>
        </p:spPr>
        <p:style>
          <a:lnRef idx="0">
            <a:schemeClr val="lt1">
              <a:hueOff val="0"/>
              <a:satOff val="0"/>
              <a:lumOff val="0"/>
              <a:alphaOff val="0"/>
            </a:schemeClr>
          </a:lnRef>
          <a:fillRef idx="2">
            <a:schemeClr val="accent4">
              <a:hueOff val="10838045"/>
              <a:satOff val="-11346"/>
              <a:lumOff val="-7294"/>
              <a:alphaOff val="0"/>
            </a:schemeClr>
          </a:fillRef>
          <a:effectRef idx="1">
            <a:schemeClr val="accent4">
              <a:hueOff val="10838045"/>
              <a:satOff val="-11346"/>
              <a:lumOff val="-7294"/>
              <a:alphaOff val="0"/>
            </a:schemeClr>
          </a:effectRef>
          <a:fontRef idx="minor">
            <a:schemeClr val="dk1"/>
          </a:fontRef>
        </p:style>
        <p:txBody>
          <a:bodyPr rtlCol="0" anchor="ctr"/>
          <a:lstStyle/>
          <a:p>
            <a:pPr algn="ctr"/>
            <a:r>
              <a:rPr lang="en-US" sz="2400" dirty="0">
                <a:latin typeface="EMprint" panose="020B0503020204020204" pitchFamily="34" charset="0"/>
              </a:rPr>
              <a:t>WIP Limit</a:t>
            </a:r>
          </a:p>
        </p:txBody>
      </p:sp>
      <p:sp>
        <p:nvSpPr>
          <p:cNvPr id="62" name="Rounded Rectangular Callout 61"/>
          <p:cNvSpPr/>
          <p:nvPr/>
        </p:nvSpPr>
        <p:spPr>
          <a:xfrm>
            <a:off x="7501985" y="157924"/>
            <a:ext cx="2631098" cy="789745"/>
          </a:xfrm>
          <a:prstGeom prst="wedgeRoundRectCallout">
            <a:avLst>
              <a:gd name="adj1" fmla="val -34846"/>
              <a:gd name="adj2" fmla="val 80877"/>
              <a:gd name="adj3" fmla="val 16667"/>
            </a:avLst>
          </a:prstGeom>
          <a:solidFill>
            <a:srgbClr val="C9CCFF"/>
          </a:solidFill>
          <a:sp3d prstMaterial="dkEdge">
            <a:bevelT w="8200" h="38100"/>
          </a:sp3d>
        </p:spPr>
        <p:style>
          <a:lnRef idx="0">
            <a:schemeClr val="lt1">
              <a:hueOff val="0"/>
              <a:satOff val="0"/>
              <a:lumOff val="0"/>
              <a:alphaOff val="0"/>
            </a:schemeClr>
          </a:lnRef>
          <a:fillRef idx="2">
            <a:schemeClr val="accent4">
              <a:hueOff val="10838045"/>
              <a:satOff val="-11346"/>
              <a:lumOff val="-7294"/>
              <a:alphaOff val="0"/>
            </a:schemeClr>
          </a:fillRef>
          <a:effectRef idx="1">
            <a:schemeClr val="accent4">
              <a:hueOff val="10838045"/>
              <a:satOff val="-11346"/>
              <a:lumOff val="-7294"/>
              <a:alphaOff val="0"/>
            </a:schemeClr>
          </a:effectRef>
          <a:fontRef idx="minor">
            <a:schemeClr val="dk1"/>
          </a:fontRef>
        </p:style>
        <p:txBody>
          <a:bodyPr rtlCol="0" anchor="ctr"/>
          <a:lstStyle/>
          <a:p>
            <a:pPr algn="ctr"/>
            <a:r>
              <a:rPr lang="en-US" sz="2000" dirty="0">
                <a:latin typeface="EMprint" panose="020B0503020204020204" pitchFamily="34" charset="0"/>
              </a:rPr>
              <a:t>Roles &amp; Responsibility</a:t>
            </a:r>
          </a:p>
        </p:txBody>
      </p:sp>
      <p:sp>
        <p:nvSpPr>
          <p:cNvPr id="64" name="Rectangle 63"/>
          <p:cNvSpPr/>
          <p:nvPr/>
        </p:nvSpPr>
        <p:spPr>
          <a:xfrm>
            <a:off x="3062755" y="4407202"/>
            <a:ext cx="519100" cy="479540"/>
          </a:xfrm>
          <a:prstGeom prst="rect">
            <a:avLst/>
          </a:prstGeom>
          <a:solidFill>
            <a:srgbClr val="D3FFA7"/>
          </a:solidFill>
          <a:ln>
            <a:solidFill>
              <a:schemeClr val="accent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65" name="Rectangle 64"/>
          <p:cNvSpPr/>
          <p:nvPr/>
        </p:nvSpPr>
        <p:spPr>
          <a:xfrm>
            <a:off x="6195268" y="3372673"/>
            <a:ext cx="519100" cy="479540"/>
          </a:xfrm>
          <a:prstGeom prst="rect">
            <a:avLst/>
          </a:prstGeom>
          <a:solidFill>
            <a:srgbClr val="C9CCFF"/>
          </a:solidFill>
          <a:ln>
            <a:solidFill>
              <a:srgbClr val="9966FF"/>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latin typeface="EMprint" panose="020B0503020204020204" pitchFamily="34" charset="0"/>
                <a:cs typeface="MV Boli" panose="02000500030200090000" pitchFamily="2" charset="0"/>
              </a:rPr>
              <a:t>3/1</a:t>
            </a:r>
          </a:p>
        </p:txBody>
      </p:sp>
      <p:sp>
        <p:nvSpPr>
          <p:cNvPr id="66" name="Rectangle 65"/>
          <p:cNvSpPr/>
          <p:nvPr/>
        </p:nvSpPr>
        <p:spPr>
          <a:xfrm>
            <a:off x="5473237" y="4049221"/>
            <a:ext cx="519100" cy="479540"/>
          </a:xfrm>
          <a:prstGeom prst="rect">
            <a:avLst/>
          </a:prstGeom>
          <a:solidFill>
            <a:srgbClr val="D3FFA7"/>
          </a:solidFill>
          <a:ln>
            <a:solidFill>
              <a:schemeClr val="accent2"/>
            </a:solidFill>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67" name="Rectangle 66"/>
          <p:cNvSpPr/>
          <p:nvPr/>
        </p:nvSpPr>
        <p:spPr>
          <a:xfrm>
            <a:off x="6844934" y="2512871"/>
            <a:ext cx="519100" cy="479540"/>
          </a:xfrm>
          <a:prstGeom prst="rect">
            <a:avLst/>
          </a:prstGeom>
          <a:solidFill>
            <a:schemeClr val="bg1"/>
          </a:solidFill>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latin typeface="EMprint" panose="020B0503020204020204" pitchFamily="34" charset="0"/>
              <a:cs typeface="MV Boli" panose="02000500030200090000" pitchFamily="2" charset="0"/>
            </a:endParaRPr>
          </a:p>
        </p:txBody>
      </p:sp>
      <p:sp>
        <p:nvSpPr>
          <p:cNvPr id="68" name="Rounded Rectangular Callout 67"/>
          <p:cNvSpPr/>
          <p:nvPr/>
        </p:nvSpPr>
        <p:spPr>
          <a:xfrm>
            <a:off x="1900218" y="5715473"/>
            <a:ext cx="2497359" cy="619872"/>
          </a:xfrm>
          <a:prstGeom prst="wedgeRoundRectCallout">
            <a:avLst>
              <a:gd name="adj1" fmla="val -55161"/>
              <a:gd name="adj2" fmla="val -92086"/>
              <a:gd name="adj3" fmla="val 16667"/>
            </a:avLst>
          </a:prstGeom>
          <a:solidFill>
            <a:srgbClr val="C9CCFF"/>
          </a:solidFill>
          <a:sp3d prstMaterial="dkEdge">
            <a:bevelT w="8200" h="38100"/>
          </a:sp3d>
        </p:spPr>
        <p:style>
          <a:lnRef idx="0">
            <a:schemeClr val="lt1">
              <a:hueOff val="0"/>
              <a:satOff val="0"/>
              <a:lumOff val="0"/>
              <a:alphaOff val="0"/>
            </a:schemeClr>
          </a:lnRef>
          <a:fillRef idx="2">
            <a:schemeClr val="accent4">
              <a:hueOff val="10838045"/>
              <a:satOff val="-11346"/>
              <a:lumOff val="-7294"/>
              <a:alphaOff val="0"/>
            </a:schemeClr>
          </a:fillRef>
          <a:effectRef idx="1">
            <a:schemeClr val="accent4">
              <a:hueOff val="10838045"/>
              <a:satOff val="-11346"/>
              <a:lumOff val="-7294"/>
              <a:alphaOff val="0"/>
            </a:schemeClr>
          </a:effectRef>
          <a:fontRef idx="minor">
            <a:schemeClr val="dk1"/>
          </a:fontRef>
        </p:style>
        <p:txBody>
          <a:bodyPr rtlCol="0" anchor="ctr"/>
          <a:lstStyle/>
          <a:p>
            <a:pPr algn="ctr"/>
            <a:r>
              <a:rPr lang="en-US" sz="2000" dirty="0">
                <a:latin typeface="EMprint" panose="020B0503020204020204" pitchFamily="34" charset="0"/>
              </a:rPr>
              <a:t>Definition of New</a:t>
            </a:r>
          </a:p>
        </p:txBody>
      </p:sp>
    </p:spTree>
    <p:extLst>
      <p:ext uri="{BB962C8B-B14F-4D97-AF65-F5344CB8AC3E}">
        <p14:creationId xmlns:p14="http://schemas.microsoft.com/office/powerpoint/2010/main" val="42791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1" grpId="0" animBg="1"/>
      <p:bldP spid="61" grpId="0" animBg="1"/>
      <p:bldP spid="62" grpId="0" animBg="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Kanban?</a:t>
            </a:r>
            <a:endParaRPr lang="en-US" dirty="0"/>
          </a:p>
        </p:txBody>
      </p:sp>
    </p:spTree>
    <p:extLst>
      <p:ext uri="{BB962C8B-B14F-4D97-AF65-F5344CB8AC3E}">
        <p14:creationId xmlns:p14="http://schemas.microsoft.com/office/powerpoint/2010/main" val="41704407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smtClean="0"/>
              <a:t>Example – Definition of Done</a:t>
            </a:r>
            <a:endParaRPr lang="en-US" dirty="0"/>
          </a:p>
        </p:txBody>
      </p:sp>
      <p:pic>
        <p:nvPicPr>
          <p:cNvPr id="4" name="Picture 3"/>
          <p:cNvPicPr>
            <a:picLocks noChangeAspect="1"/>
          </p:cNvPicPr>
          <p:nvPr/>
        </p:nvPicPr>
        <p:blipFill>
          <a:blip r:embed="rId3"/>
          <a:stretch>
            <a:fillRect/>
          </a:stretch>
        </p:blipFill>
        <p:spPr>
          <a:xfrm>
            <a:off x="1625601" y="1055688"/>
            <a:ext cx="8940800" cy="5403186"/>
          </a:xfrm>
          <a:prstGeom prst="rect">
            <a:avLst/>
          </a:prstGeom>
        </p:spPr>
      </p:pic>
    </p:spTree>
    <p:extLst>
      <p:ext uri="{BB962C8B-B14F-4D97-AF65-F5344CB8AC3E}">
        <p14:creationId xmlns:p14="http://schemas.microsoft.com/office/powerpoint/2010/main" val="5018465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50000"/>
              </a:lnSpc>
            </a:pPr>
            <a:r>
              <a:rPr lang="en-US" sz="2000" dirty="0" smtClean="0"/>
              <a:t>R&amp;R is not defined in Kanban. It is mostly up to the team</a:t>
            </a:r>
          </a:p>
          <a:p>
            <a:pPr>
              <a:lnSpc>
                <a:spcPct val="150000"/>
              </a:lnSpc>
            </a:pPr>
            <a:r>
              <a:rPr lang="en-US" sz="2000" dirty="0" smtClean="0"/>
              <a:t>Facilitator</a:t>
            </a:r>
          </a:p>
          <a:p>
            <a:pPr lvl="1">
              <a:lnSpc>
                <a:spcPct val="150000"/>
              </a:lnSpc>
            </a:pPr>
            <a:r>
              <a:rPr lang="en-US" sz="1800" dirty="0" smtClean="0"/>
              <a:t>Facilitate the team for meeting &amp; data</a:t>
            </a:r>
          </a:p>
          <a:p>
            <a:pPr lvl="1">
              <a:lnSpc>
                <a:spcPct val="150000"/>
              </a:lnSpc>
            </a:pPr>
            <a:r>
              <a:rPr lang="en-US" sz="1800" dirty="0" smtClean="0"/>
              <a:t>Help the team identify &amp; deal with blockers</a:t>
            </a:r>
          </a:p>
          <a:p>
            <a:pPr>
              <a:lnSpc>
                <a:spcPct val="150000"/>
              </a:lnSpc>
            </a:pPr>
            <a:r>
              <a:rPr lang="en-US" sz="2000" dirty="0" smtClean="0"/>
              <a:t>Value team</a:t>
            </a:r>
          </a:p>
          <a:p>
            <a:pPr lvl="1">
              <a:lnSpc>
                <a:spcPct val="150000"/>
              </a:lnSpc>
            </a:pPr>
            <a:r>
              <a:rPr lang="en-US" sz="1800" dirty="0" smtClean="0"/>
              <a:t>Regularly fill the input queue (“Ready to Start”) based on priority</a:t>
            </a:r>
          </a:p>
          <a:p>
            <a:pPr>
              <a:lnSpc>
                <a:spcPct val="150000"/>
              </a:lnSpc>
            </a:pPr>
            <a:r>
              <a:rPr lang="en-US" sz="2000" dirty="0" smtClean="0"/>
              <a:t>Team members</a:t>
            </a:r>
          </a:p>
          <a:p>
            <a:pPr lvl="1">
              <a:lnSpc>
                <a:spcPct val="150000"/>
              </a:lnSpc>
            </a:pPr>
            <a:r>
              <a:rPr lang="en-US" sz="1800" dirty="0" smtClean="0"/>
              <a:t>Work on right priority (Right to left / bottleneck)</a:t>
            </a:r>
          </a:p>
          <a:p>
            <a:pPr lvl="1">
              <a:lnSpc>
                <a:spcPct val="150000"/>
              </a:lnSpc>
            </a:pPr>
            <a:r>
              <a:rPr lang="en-US" sz="1800" dirty="0" smtClean="0"/>
              <a:t>Raise blockers</a:t>
            </a:r>
          </a:p>
          <a:p>
            <a:pPr lvl="1">
              <a:lnSpc>
                <a:spcPct val="150000"/>
              </a:lnSpc>
            </a:pPr>
            <a:r>
              <a:rPr lang="en-US" sz="1800" dirty="0" smtClean="0"/>
              <a:t>Keep the board up to date</a:t>
            </a:r>
          </a:p>
          <a:p>
            <a:pPr lvl="1">
              <a:lnSpc>
                <a:spcPct val="150000"/>
              </a:lnSpc>
            </a:pPr>
            <a:endParaRPr lang="en-US" sz="1600" dirty="0" smtClean="0"/>
          </a:p>
          <a:p>
            <a:pPr lvl="1">
              <a:lnSpc>
                <a:spcPct val="150000"/>
              </a:lnSpc>
            </a:pPr>
            <a:endParaRPr lang="en-US" sz="1600" dirty="0" smtClean="0"/>
          </a:p>
          <a:p>
            <a:pPr>
              <a:lnSpc>
                <a:spcPct val="150000"/>
              </a:lnSpc>
            </a:pPr>
            <a:endParaRPr lang="en-US" sz="1800" dirty="0" smtClean="0"/>
          </a:p>
          <a:p>
            <a:pPr>
              <a:lnSpc>
                <a:spcPct val="150000"/>
              </a:lnSpc>
            </a:pPr>
            <a:endParaRPr lang="en-US" sz="1800" dirty="0" smtClean="0"/>
          </a:p>
        </p:txBody>
      </p:sp>
      <p:sp>
        <p:nvSpPr>
          <p:cNvPr id="2" name="Title 1"/>
          <p:cNvSpPr>
            <a:spLocks noGrp="1"/>
          </p:cNvSpPr>
          <p:nvPr>
            <p:ph type="title"/>
          </p:nvPr>
        </p:nvSpPr>
        <p:spPr/>
        <p:txBody>
          <a:bodyPr/>
          <a:lstStyle/>
          <a:p>
            <a:r>
              <a:rPr lang="en-US" dirty="0" smtClean="0"/>
              <a:t>Kanban – Roles &amp; Responsibilities</a:t>
            </a:r>
            <a:endParaRPr lang="en-US" dirty="0"/>
          </a:p>
        </p:txBody>
      </p:sp>
      <p:sp>
        <p:nvSpPr>
          <p:cNvPr id="10" name="Oval 4"/>
          <p:cNvSpPr/>
          <p:nvPr/>
        </p:nvSpPr>
        <p:spPr>
          <a:xfrm>
            <a:off x="1550783" y="930682"/>
            <a:ext cx="129316" cy="449372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29210" tIns="29210" rIns="29210" bIns="29210" numCol="1" spcCol="1270" anchor="ctr" anchorCtr="0">
            <a:noAutofit/>
          </a:bodyPr>
          <a:lstStyle/>
          <a:p>
            <a:pPr algn="ctr" defTabSz="1022350">
              <a:lnSpc>
                <a:spcPct val="90000"/>
              </a:lnSpc>
              <a:spcBef>
                <a:spcPct val="0"/>
              </a:spcBef>
              <a:spcAft>
                <a:spcPct val="35000"/>
              </a:spcAft>
            </a:pPr>
            <a:endParaRPr lang="en-US" sz="2300" dirty="0"/>
          </a:p>
        </p:txBody>
      </p:sp>
    </p:spTree>
    <p:extLst>
      <p:ext uri="{BB962C8B-B14F-4D97-AF65-F5344CB8AC3E}">
        <p14:creationId xmlns:p14="http://schemas.microsoft.com/office/powerpoint/2010/main" val="6287456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a:t>What </a:t>
            </a:r>
            <a:r>
              <a:rPr lang="en-US" dirty="0" smtClean="0"/>
              <a:t>policies should </a:t>
            </a:r>
            <a:r>
              <a:rPr lang="en-US" dirty="0"/>
              <a:t>be explicit?</a:t>
            </a:r>
          </a:p>
          <a:p>
            <a:pPr lvl="1"/>
            <a:r>
              <a:rPr lang="en-US" dirty="0"/>
              <a:t>Roles and responsibilities</a:t>
            </a:r>
          </a:p>
          <a:p>
            <a:pPr lvl="1"/>
            <a:r>
              <a:rPr lang="en-US" dirty="0"/>
              <a:t>Process flow</a:t>
            </a:r>
          </a:p>
          <a:p>
            <a:pPr lvl="1"/>
            <a:r>
              <a:rPr lang="en-US" dirty="0"/>
              <a:t>Definition of Done</a:t>
            </a:r>
          </a:p>
          <a:p>
            <a:pPr lvl="1"/>
            <a:r>
              <a:rPr lang="en-US" dirty="0"/>
              <a:t>WIP Limit</a:t>
            </a:r>
          </a:p>
          <a:p>
            <a:pPr lvl="1"/>
            <a:r>
              <a:rPr lang="en-US" dirty="0"/>
              <a:t>Class of service </a:t>
            </a:r>
            <a:r>
              <a:rPr lang="en-US" dirty="0" smtClean="0"/>
              <a:t>determination</a:t>
            </a:r>
          </a:p>
          <a:p>
            <a:pPr lvl="1"/>
            <a:r>
              <a:rPr lang="en-US" dirty="0" smtClean="0"/>
              <a:t>Etc.</a:t>
            </a:r>
            <a:endParaRPr lang="en-US" dirty="0"/>
          </a:p>
          <a:p>
            <a:r>
              <a:rPr lang="en-US" dirty="0" smtClean="0"/>
              <a:t>Benefits </a:t>
            </a:r>
          </a:p>
          <a:p>
            <a:pPr lvl="1"/>
            <a:r>
              <a:rPr lang="en-US" dirty="0" smtClean="0"/>
              <a:t>Align understanding</a:t>
            </a:r>
          </a:p>
          <a:p>
            <a:pPr lvl="1"/>
            <a:r>
              <a:rPr lang="en-US" dirty="0" smtClean="0"/>
              <a:t>Ensure quality</a:t>
            </a:r>
          </a:p>
          <a:p>
            <a:pPr lvl="1"/>
            <a:r>
              <a:rPr lang="en-US" dirty="0" smtClean="0"/>
              <a:t>Build trust on the system</a:t>
            </a:r>
          </a:p>
          <a:p>
            <a:endParaRPr lang="en-US" dirty="0"/>
          </a:p>
        </p:txBody>
      </p:sp>
      <p:sp>
        <p:nvSpPr>
          <p:cNvPr id="2" name="Title 1"/>
          <p:cNvSpPr>
            <a:spLocks noGrp="1"/>
          </p:cNvSpPr>
          <p:nvPr>
            <p:ph type="title"/>
          </p:nvPr>
        </p:nvSpPr>
        <p:spPr/>
        <p:txBody>
          <a:bodyPr/>
          <a:lstStyle/>
          <a:p>
            <a:r>
              <a:rPr lang="en-US" dirty="0" smtClean="0"/>
              <a:t>Make policies explicit</a:t>
            </a:r>
            <a:endParaRPr lang="en-US" dirty="0"/>
          </a:p>
        </p:txBody>
      </p:sp>
    </p:spTree>
    <p:extLst>
      <p:ext uri="{BB962C8B-B14F-4D97-AF65-F5344CB8AC3E}">
        <p14:creationId xmlns:p14="http://schemas.microsoft.com/office/powerpoint/2010/main" val="64739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a:t>What </a:t>
            </a:r>
            <a:r>
              <a:rPr lang="en-US" dirty="0" smtClean="0"/>
              <a:t>policies should </a:t>
            </a:r>
            <a:r>
              <a:rPr lang="en-US" dirty="0"/>
              <a:t>be explicit?</a:t>
            </a:r>
          </a:p>
          <a:p>
            <a:pPr lvl="1"/>
            <a:r>
              <a:rPr lang="en-US" dirty="0"/>
              <a:t>Roles and responsibilities</a:t>
            </a:r>
          </a:p>
          <a:p>
            <a:pPr lvl="1"/>
            <a:r>
              <a:rPr lang="en-US" dirty="0"/>
              <a:t>Process flow</a:t>
            </a:r>
          </a:p>
          <a:p>
            <a:pPr lvl="1"/>
            <a:r>
              <a:rPr lang="en-US" dirty="0"/>
              <a:t>Definition of Done</a:t>
            </a:r>
          </a:p>
          <a:p>
            <a:pPr lvl="1"/>
            <a:r>
              <a:rPr lang="en-US" dirty="0"/>
              <a:t>WIP Limit</a:t>
            </a:r>
          </a:p>
          <a:p>
            <a:pPr lvl="1"/>
            <a:r>
              <a:rPr lang="en-US" dirty="0"/>
              <a:t>Class of service </a:t>
            </a:r>
            <a:r>
              <a:rPr lang="en-US" dirty="0" smtClean="0"/>
              <a:t>determination</a:t>
            </a:r>
          </a:p>
          <a:p>
            <a:pPr lvl="1"/>
            <a:r>
              <a:rPr lang="en-US" dirty="0" smtClean="0"/>
              <a:t>Scope</a:t>
            </a:r>
          </a:p>
          <a:p>
            <a:pPr lvl="1"/>
            <a:r>
              <a:rPr lang="en-US" dirty="0" smtClean="0"/>
              <a:t>Etc.</a:t>
            </a:r>
            <a:endParaRPr lang="en-US" dirty="0"/>
          </a:p>
          <a:p>
            <a:r>
              <a:rPr lang="en-US" dirty="0" smtClean="0"/>
              <a:t>Benefits </a:t>
            </a:r>
          </a:p>
          <a:p>
            <a:pPr lvl="1"/>
            <a:r>
              <a:rPr lang="en-US" dirty="0" smtClean="0"/>
              <a:t>Align understanding</a:t>
            </a:r>
          </a:p>
          <a:p>
            <a:pPr lvl="1"/>
            <a:r>
              <a:rPr lang="en-US" dirty="0" smtClean="0"/>
              <a:t>Ensure quality</a:t>
            </a:r>
          </a:p>
          <a:p>
            <a:pPr lvl="1"/>
            <a:r>
              <a:rPr lang="en-US" dirty="0" smtClean="0"/>
              <a:t>Build trust on the system</a:t>
            </a:r>
          </a:p>
          <a:p>
            <a:endParaRPr lang="en-US" dirty="0"/>
          </a:p>
        </p:txBody>
      </p:sp>
      <p:sp>
        <p:nvSpPr>
          <p:cNvPr id="2" name="Title 1"/>
          <p:cNvSpPr>
            <a:spLocks noGrp="1"/>
          </p:cNvSpPr>
          <p:nvPr>
            <p:ph type="title"/>
          </p:nvPr>
        </p:nvSpPr>
        <p:spPr/>
        <p:txBody>
          <a:bodyPr/>
          <a:lstStyle/>
          <a:p>
            <a:r>
              <a:rPr lang="en-US" dirty="0" smtClean="0"/>
              <a:t>Make policies explicit - projects</a:t>
            </a:r>
            <a:endParaRPr lang="en-US" dirty="0"/>
          </a:p>
        </p:txBody>
      </p:sp>
    </p:spTree>
    <p:extLst>
      <p:ext uri="{BB962C8B-B14F-4D97-AF65-F5344CB8AC3E}">
        <p14:creationId xmlns:p14="http://schemas.microsoft.com/office/powerpoint/2010/main" val="308408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smtClean="0"/>
              <a:t>R&amp;R is not defined in Kanban. It is mostly up to the team</a:t>
            </a:r>
          </a:p>
          <a:p>
            <a:r>
              <a:rPr lang="en-US" dirty="0" smtClean="0"/>
              <a:t>Facilitator</a:t>
            </a:r>
          </a:p>
          <a:p>
            <a:pPr lvl="1"/>
            <a:r>
              <a:rPr lang="en-US" dirty="0" smtClean="0"/>
              <a:t>Facilitate the team for meeting &amp; data</a:t>
            </a:r>
          </a:p>
          <a:p>
            <a:pPr lvl="1"/>
            <a:r>
              <a:rPr lang="en-US" dirty="0" smtClean="0"/>
              <a:t>Help the team identify &amp; deal with blockers</a:t>
            </a:r>
          </a:p>
          <a:p>
            <a:r>
              <a:rPr lang="en-US" dirty="0" smtClean="0"/>
              <a:t>Project Management Team</a:t>
            </a:r>
          </a:p>
          <a:p>
            <a:pPr lvl="1"/>
            <a:r>
              <a:rPr lang="en-US" dirty="0" smtClean="0"/>
              <a:t>Manage scope of project</a:t>
            </a:r>
            <a:endParaRPr lang="en-US" dirty="0"/>
          </a:p>
          <a:p>
            <a:r>
              <a:rPr lang="en-US" dirty="0" smtClean="0"/>
              <a:t>Team members</a:t>
            </a:r>
          </a:p>
          <a:p>
            <a:pPr lvl="1"/>
            <a:r>
              <a:rPr lang="en-US" dirty="0" smtClean="0"/>
              <a:t>Work on right priority (Right to left / bottleneck)</a:t>
            </a:r>
          </a:p>
          <a:p>
            <a:pPr lvl="1"/>
            <a:r>
              <a:rPr lang="en-US" dirty="0" smtClean="0"/>
              <a:t>Raise blockers</a:t>
            </a:r>
          </a:p>
          <a:p>
            <a:pPr lvl="1"/>
            <a:r>
              <a:rPr lang="en-US" dirty="0" smtClean="0"/>
              <a:t>Keep the board up to date</a:t>
            </a:r>
          </a:p>
          <a:p>
            <a:pPr lvl="1"/>
            <a:endParaRPr lang="en-US" dirty="0" smtClean="0"/>
          </a:p>
          <a:p>
            <a:pPr lvl="1"/>
            <a:endParaRPr lang="en-US" dirty="0" smtClean="0"/>
          </a:p>
          <a:p>
            <a:endParaRPr lang="en-US" dirty="0" smtClean="0"/>
          </a:p>
          <a:p>
            <a:endParaRPr lang="en-US" dirty="0" smtClean="0"/>
          </a:p>
        </p:txBody>
      </p:sp>
      <p:sp>
        <p:nvSpPr>
          <p:cNvPr id="2" name="Title 1"/>
          <p:cNvSpPr>
            <a:spLocks noGrp="1"/>
          </p:cNvSpPr>
          <p:nvPr>
            <p:ph type="title"/>
          </p:nvPr>
        </p:nvSpPr>
        <p:spPr/>
        <p:txBody>
          <a:bodyPr>
            <a:normAutofit/>
          </a:bodyPr>
          <a:lstStyle/>
          <a:p>
            <a:r>
              <a:rPr lang="en-US" dirty="0" smtClean="0"/>
              <a:t>Kanban – Roles &amp; Responsibilities projects</a:t>
            </a:r>
            <a:endParaRPr lang="en-US" dirty="0"/>
          </a:p>
        </p:txBody>
      </p:sp>
    </p:spTree>
    <p:extLst>
      <p:ext uri="{BB962C8B-B14F-4D97-AF65-F5344CB8AC3E}">
        <p14:creationId xmlns:p14="http://schemas.microsoft.com/office/powerpoint/2010/main" val="3464719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nvPr>
        </p:nvGraphicFramePr>
        <p:xfrm>
          <a:off x="1524000" y="613955"/>
          <a:ext cx="9144000" cy="633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Kanban Practices</a:t>
            </a:r>
            <a:endParaRPr lang="en-US" dirty="0"/>
          </a:p>
        </p:txBody>
      </p:sp>
      <p:sp>
        <p:nvSpPr>
          <p:cNvPr id="5" name="TextBox 4"/>
          <p:cNvSpPr txBox="1"/>
          <p:nvPr/>
        </p:nvSpPr>
        <p:spPr>
          <a:xfrm>
            <a:off x="3226335" y="2014788"/>
            <a:ext cx="1573306" cy="1107996"/>
          </a:xfrm>
          <a:prstGeom prst="rect">
            <a:avLst/>
          </a:prstGeom>
          <a:noFill/>
        </p:spPr>
        <p:txBody>
          <a:bodyPr wrap="square" rtlCol="0">
            <a:spAutoFit/>
          </a:bodyPr>
          <a:lstStyle/>
          <a:p>
            <a:pPr algn="ctr"/>
            <a:r>
              <a:rPr lang="en-US" sz="1600" dirty="0">
                <a:latin typeface="EMprint" panose="020B0503020204020204" pitchFamily="34" charset="0"/>
              </a:rPr>
              <a:t>Improve Collaboratively</a:t>
            </a:r>
            <a:br>
              <a:rPr lang="en-US" sz="1600" dirty="0">
                <a:latin typeface="EMprint" panose="020B0503020204020204" pitchFamily="34" charset="0"/>
              </a:rPr>
            </a:br>
            <a:r>
              <a:rPr lang="en-US" sz="1600" dirty="0">
                <a:latin typeface="EMprint" panose="020B0503020204020204" pitchFamily="34" charset="0"/>
              </a:rPr>
              <a:t>Explore</a:t>
            </a:r>
          </a:p>
          <a:p>
            <a:pPr algn="ctr"/>
            <a:r>
              <a:rPr lang="en-US" sz="1600" dirty="0">
                <a:latin typeface="EMprint" panose="020B0503020204020204" pitchFamily="34" charset="0"/>
              </a:rPr>
              <a:t>Experimentally</a:t>
            </a:r>
          </a:p>
        </p:txBody>
      </p:sp>
      <p:sp>
        <p:nvSpPr>
          <p:cNvPr id="6" name="TextBox 5"/>
          <p:cNvSpPr txBox="1"/>
          <p:nvPr/>
        </p:nvSpPr>
        <p:spPr>
          <a:xfrm>
            <a:off x="3226335" y="4574447"/>
            <a:ext cx="1573306" cy="923330"/>
          </a:xfrm>
          <a:prstGeom prst="rect">
            <a:avLst/>
          </a:prstGeom>
          <a:noFill/>
        </p:spPr>
        <p:txBody>
          <a:bodyPr wrap="square" rtlCol="0">
            <a:spAutoFit/>
          </a:bodyPr>
          <a:lstStyle/>
          <a:p>
            <a:pPr algn="ctr"/>
            <a:r>
              <a:rPr lang="en-US" dirty="0">
                <a:latin typeface="EMprint" panose="020B0503020204020204" pitchFamily="34" charset="0"/>
              </a:rPr>
              <a:t>Implement feedback loop</a:t>
            </a:r>
          </a:p>
        </p:txBody>
      </p:sp>
      <p:sp>
        <p:nvSpPr>
          <p:cNvPr id="7" name="Oval 6"/>
          <p:cNvSpPr/>
          <p:nvPr/>
        </p:nvSpPr>
        <p:spPr>
          <a:xfrm>
            <a:off x="7405852" y="18158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 name="Oval 7"/>
          <p:cNvSpPr/>
          <p:nvPr/>
        </p:nvSpPr>
        <p:spPr>
          <a:xfrm>
            <a:off x="7405852" y="4216180"/>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9" name="Oval 8"/>
          <p:cNvSpPr/>
          <p:nvPr/>
        </p:nvSpPr>
        <p:spPr>
          <a:xfrm>
            <a:off x="5325591" y="605546"/>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0" name="Oval 9"/>
          <p:cNvSpPr/>
          <p:nvPr/>
        </p:nvSpPr>
        <p:spPr>
          <a:xfrm>
            <a:off x="5325592" y="5408625"/>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1" name="Oval 10"/>
          <p:cNvSpPr/>
          <p:nvPr/>
        </p:nvSpPr>
        <p:spPr>
          <a:xfrm>
            <a:off x="3256762" y="1828043"/>
            <a:ext cx="1540817" cy="1540817"/>
          </a:xfrm>
          <a:prstGeom prst="ellipse">
            <a:avLst/>
          </a:prstGeom>
          <a:solidFill>
            <a:srgbClr val="FFFFFF">
              <a:alpha val="80000"/>
            </a:srgbClr>
          </a:solidFill>
          <a:ln>
            <a:noFill/>
          </a:ln>
          <a:effectLst/>
          <a:scene3d>
            <a:camera prst="orthographicFront"/>
            <a:lightRig rig="flat" dir="t"/>
          </a:scene3d>
          <a:sp3d prstMaterial="dkEdge"/>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Tree>
    <p:extLst>
      <p:ext uri="{BB962C8B-B14F-4D97-AF65-F5344CB8AC3E}">
        <p14:creationId xmlns:p14="http://schemas.microsoft.com/office/powerpoint/2010/main" val="2432667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Evolutionary process cannot work without feedback loops</a:t>
            </a:r>
          </a:p>
          <a:p>
            <a:endParaRPr lang="en-US" sz="2000" dirty="0"/>
          </a:p>
        </p:txBody>
      </p:sp>
      <p:sp>
        <p:nvSpPr>
          <p:cNvPr id="2" name="Title 1"/>
          <p:cNvSpPr>
            <a:spLocks noGrp="1"/>
          </p:cNvSpPr>
          <p:nvPr>
            <p:ph type="title"/>
          </p:nvPr>
        </p:nvSpPr>
        <p:spPr/>
        <p:txBody>
          <a:bodyPr/>
          <a:lstStyle/>
          <a:p>
            <a:r>
              <a:rPr lang="en-US" smtClean="0"/>
              <a:t>Implement Feedback Loop</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2000" y="2139509"/>
            <a:ext cx="5770880" cy="4164086"/>
          </a:xfrm>
          <a:prstGeom prst="rect">
            <a:avLst/>
          </a:prstGeom>
        </p:spPr>
      </p:pic>
    </p:spTree>
    <p:extLst>
      <p:ext uri="{BB962C8B-B14F-4D97-AF65-F5344CB8AC3E}">
        <p14:creationId xmlns:p14="http://schemas.microsoft.com/office/powerpoint/2010/main" val="23526860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3050871" y="233916"/>
            <a:ext cx="6090258" cy="6090258"/>
          </a:xfrm>
          <a:effectLst>
            <a:softEdge rad="317500"/>
          </a:effectLst>
        </p:spPr>
      </p:pic>
      <p:sp>
        <p:nvSpPr>
          <p:cNvPr id="12" name="Circular Arrow 11"/>
          <p:cNvSpPr/>
          <p:nvPr/>
        </p:nvSpPr>
        <p:spPr>
          <a:xfrm>
            <a:off x="1960934" y="3724512"/>
            <a:ext cx="1371600" cy="1371600"/>
          </a:xfrm>
          <a:prstGeom prst="circularArrow">
            <a:avLst>
              <a:gd name="adj1" fmla="val 12500"/>
              <a:gd name="adj2" fmla="val 1142319"/>
              <a:gd name="adj3" fmla="val 20457681"/>
              <a:gd name="adj4" fmla="val 1419481"/>
              <a:gd name="adj5" fmla="val 125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506482" y="5039833"/>
            <a:ext cx="2271620" cy="707886"/>
          </a:xfrm>
          <a:prstGeom prst="rect">
            <a:avLst/>
          </a:prstGeom>
          <a:noFill/>
        </p:spPr>
        <p:txBody>
          <a:bodyPr wrap="square" rtlCol="0">
            <a:spAutoFit/>
          </a:bodyPr>
          <a:lstStyle/>
          <a:p>
            <a:pPr algn="ctr"/>
            <a:r>
              <a:rPr lang="en-US" sz="2000" dirty="0">
                <a:solidFill>
                  <a:schemeClr val="accent5"/>
                </a:solidFill>
              </a:rPr>
              <a:t>Define Metric Period</a:t>
            </a:r>
          </a:p>
        </p:txBody>
      </p:sp>
      <p:sp>
        <p:nvSpPr>
          <p:cNvPr id="14" name="Right Bracket 13"/>
          <p:cNvSpPr/>
          <p:nvPr/>
        </p:nvSpPr>
        <p:spPr>
          <a:xfrm rot="10800000">
            <a:off x="3740386" y="2921754"/>
            <a:ext cx="478466" cy="2936784"/>
          </a:xfrm>
          <a:prstGeom prst="rightBracket">
            <a:avLst/>
          </a:prstGeom>
          <a:ln w="57150">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864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287" t="38308" r="58965" b="38308"/>
          <a:stretch/>
        </p:blipFill>
        <p:spPr>
          <a:xfrm>
            <a:off x="2887849" y="978106"/>
            <a:ext cx="1061721" cy="1508761"/>
          </a:xfrm>
          <a:prstGeom prst="rect">
            <a:avLst/>
          </a:prstGeom>
        </p:spPr>
      </p:pic>
      <p:pic>
        <p:nvPicPr>
          <p:cNvPr id="4" name="Picture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68" t="44257" b="42833"/>
          <a:stretch/>
        </p:blipFill>
        <p:spPr>
          <a:xfrm>
            <a:off x="8224703" y="1153938"/>
            <a:ext cx="1043125" cy="1080135"/>
          </a:xfrm>
          <a:prstGeom prst="rect">
            <a:avLst/>
          </a:prstGeom>
        </p:spPr>
      </p:pic>
      <p:sp>
        <p:nvSpPr>
          <p:cNvPr id="5" name="TextBox 4"/>
          <p:cNvSpPr txBox="1"/>
          <p:nvPr/>
        </p:nvSpPr>
        <p:spPr>
          <a:xfrm>
            <a:off x="769257" y="2409284"/>
            <a:ext cx="5298902" cy="954107"/>
          </a:xfrm>
          <a:prstGeom prst="rect">
            <a:avLst/>
          </a:prstGeom>
          <a:noFill/>
        </p:spPr>
        <p:txBody>
          <a:bodyPr wrap="square" rtlCol="0">
            <a:spAutoFit/>
          </a:bodyPr>
          <a:lstStyle/>
          <a:p>
            <a:pPr algn="ctr"/>
            <a:r>
              <a:rPr lang="en-US" sz="3200" b="1" dirty="0">
                <a:solidFill>
                  <a:schemeClr val="accent3"/>
                </a:solidFill>
                <a:latin typeface="EMprint" panose="020B0503020204020204" pitchFamily="34" charset="0"/>
              </a:rPr>
              <a:t>Lead &amp; cycle times</a:t>
            </a:r>
          </a:p>
          <a:p>
            <a:pPr algn="ctr"/>
            <a:r>
              <a:rPr lang="en-US" sz="2400" dirty="0">
                <a:latin typeface="EMprint" panose="020B0503020204020204" pitchFamily="34" charset="0"/>
              </a:rPr>
              <a:t>Waiting time for customers</a:t>
            </a:r>
          </a:p>
        </p:txBody>
      </p:sp>
      <p:sp>
        <p:nvSpPr>
          <p:cNvPr id="6" name="TextBox 5"/>
          <p:cNvSpPr txBox="1"/>
          <p:nvPr/>
        </p:nvSpPr>
        <p:spPr>
          <a:xfrm>
            <a:off x="6714813" y="2409285"/>
            <a:ext cx="4062902" cy="954107"/>
          </a:xfrm>
          <a:prstGeom prst="rect">
            <a:avLst/>
          </a:prstGeom>
          <a:noFill/>
        </p:spPr>
        <p:txBody>
          <a:bodyPr wrap="square" rtlCol="0">
            <a:spAutoFit/>
          </a:bodyPr>
          <a:lstStyle/>
          <a:p>
            <a:pPr algn="ctr"/>
            <a:r>
              <a:rPr lang="en-US" sz="3200" b="1" dirty="0">
                <a:solidFill>
                  <a:schemeClr val="accent3"/>
                </a:solidFill>
                <a:latin typeface="EMprint" panose="020B0503020204020204" pitchFamily="34" charset="0"/>
              </a:rPr>
              <a:t>Throughput</a:t>
            </a:r>
          </a:p>
          <a:p>
            <a:pPr algn="ctr"/>
            <a:r>
              <a:rPr lang="en-US" sz="2400" dirty="0">
                <a:latin typeface="EMprint" panose="020B0503020204020204" pitchFamily="34" charset="0"/>
              </a:rPr>
              <a:t>Output per period</a:t>
            </a:r>
          </a:p>
        </p:txBody>
      </p:sp>
      <p:sp>
        <p:nvSpPr>
          <p:cNvPr id="7" name="Title 6"/>
          <p:cNvSpPr>
            <a:spLocks noGrp="1"/>
          </p:cNvSpPr>
          <p:nvPr>
            <p:ph type="title"/>
          </p:nvPr>
        </p:nvSpPr>
        <p:spPr/>
        <p:txBody>
          <a:bodyPr/>
          <a:lstStyle/>
          <a:p>
            <a:r>
              <a:rPr lang="en-US" dirty="0" smtClean="0"/>
              <a:t>What we want to measure</a:t>
            </a:r>
            <a:endParaRPr lang="en-US" dirty="0"/>
          </a:p>
        </p:txBody>
      </p:sp>
      <p:pic>
        <p:nvPicPr>
          <p:cNvPr id="8" name="Picture 7"/>
          <p:cNvPicPr>
            <a:picLocks noChangeAspect="1"/>
          </p:cNvPicPr>
          <p:nvPr/>
        </p:nvPicPr>
        <p:blipFill rotWithShape="1">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87835" t="-538" r="984" b="77154"/>
          <a:stretch/>
        </p:blipFill>
        <p:spPr>
          <a:xfrm>
            <a:off x="2861234" y="3640217"/>
            <a:ext cx="1114948" cy="1664869"/>
          </a:xfrm>
          <a:prstGeom prst="rect">
            <a:avLst/>
          </a:prstGeom>
        </p:spPr>
      </p:pic>
      <p:sp>
        <p:nvSpPr>
          <p:cNvPr id="9" name="TextBox 8"/>
          <p:cNvSpPr txBox="1"/>
          <p:nvPr/>
        </p:nvSpPr>
        <p:spPr>
          <a:xfrm>
            <a:off x="1185735" y="5212074"/>
            <a:ext cx="4465946" cy="892552"/>
          </a:xfrm>
          <a:prstGeom prst="rect">
            <a:avLst/>
          </a:prstGeom>
          <a:noFill/>
        </p:spPr>
        <p:txBody>
          <a:bodyPr wrap="square" rtlCol="0">
            <a:spAutoFit/>
          </a:bodyPr>
          <a:lstStyle/>
          <a:p>
            <a:pPr algn="ctr"/>
            <a:r>
              <a:rPr lang="en-US" sz="2800" b="1" dirty="0">
                <a:solidFill>
                  <a:schemeClr val="accent3"/>
                </a:solidFill>
                <a:latin typeface="EMprint" panose="020B0503020204020204" pitchFamily="34" charset="0"/>
              </a:rPr>
              <a:t>Lead time analysis</a:t>
            </a:r>
          </a:p>
          <a:p>
            <a:pPr algn="ctr"/>
            <a:r>
              <a:rPr lang="en-US" sz="2400" dirty="0">
                <a:latin typeface="EMprint" panose="020B0503020204020204" pitchFamily="34" charset="0"/>
              </a:rPr>
              <a:t>Waiting time for each column</a:t>
            </a:r>
          </a:p>
        </p:txBody>
      </p:sp>
      <p:sp>
        <p:nvSpPr>
          <p:cNvPr id="10" name="TextBox 9"/>
          <p:cNvSpPr txBox="1"/>
          <p:nvPr/>
        </p:nvSpPr>
        <p:spPr>
          <a:xfrm>
            <a:off x="6305401" y="5212074"/>
            <a:ext cx="4929514" cy="892552"/>
          </a:xfrm>
          <a:prstGeom prst="rect">
            <a:avLst/>
          </a:prstGeom>
          <a:noFill/>
        </p:spPr>
        <p:txBody>
          <a:bodyPr wrap="square" rtlCol="0">
            <a:spAutoFit/>
          </a:bodyPr>
          <a:lstStyle/>
          <a:p>
            <a:pPr algn="ctr"/>
            <a:r>
              <a:rPr lang="en-US" sz="2800" b="1" dirty="0">
                <a:solidFill>
                  <a:schemeClr val="accent3"/>
                </a:solidFill>
                <a:latin typeface="EMprint" panose="020B0503020204020204" pitchFamily="34" charset="0"/>
              </a:rPr>
              <a:t>Blocker analysis</a:t>
            </a:r>
          </a:p>
          <a:p>
            <a:pPr algn="ctr"/>
            <a:r>
              <a:rPr lang="en-US" sz="2400" dirty="0">
                <a:latin typeface="EMprint" panose="020B0503020204020204" pitchFamily="34" charset="0"/>
              </a:rPr>
              <a:t>Impact for each type of blocker</a:t>
            </a:r>
          </a:p>
        </p:txBody>
      </p:sp>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8030156" y="3795524"/>
            <a:ext cx="1480004" cy="1354252"/>
          </a:xfrm>
          <a:prstGeom prst="rect">
            <a:avLst/>
          </a:prstGeom>
        </p:spPr>
      </p:pic>
    </p:spTree>
    <p:extLst>
      <p:ext uri="{BB962C8B-B14F-4D97-AF65-F5344CB8AC3E}">
        <p14:creationId xmlns:p14="http://schemas.microsoft.com/office/powerpoint/2010/main" val="32963845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981200" y="1192390"/>
            <a:ext cx="8412480" cy="4933774"/>
          </a:xfrm>
        </p:spPr>
        <p:txBody>
          <a:bodyPr>
            <a:normAutofit/>
          </a:bodyPr>
          <a:lstStyle/>
          <a:p>
            <a:r>
              <a:rPr lang="en-US" dirty="0" smtClean="0"/>
              <a:t>Metrics </a:t>
            </a:r>
            <a:r>
              <a:rPr lang="th-TH" dirty="0" smtClean="0"/>
              <a:t>– </a:t>
            </a:r>
            <a:r>
              <a:rPr lang="en-US" dirty="0" smtClean="0"/>
              <a:t>Understand where you </a:t>
            </a:r>
            <a:r>
              <a:rPr lang="en-US" dirty="0"/>
              <a:t>are &amp; where you can improve</a:t>
            </a:r>
            <a:endParaRPr lang="th-TH" dirty="0"/>
          </a:p>
          <a:p>
            <a:pPr lvl="1"/>
            <a:r>
              <a:rPr lang="en-US" dirty="0" smtClean="0"/>
              <a:t>Metrics should be done on a cadence</a:t>
            </a:r>
          </a:p>
          <a:p>
            <a:pPr fontAlgn="ctr"/>
            <a:r>
              <a:rPr lang="en-US" dirty="0" smtClean="0"/>
              <a:t>Metrics in Kanban</a:t>
            </a:r>
          </a:p>
          <a:p>
            <a:pPr lvl="1" fontAlgn="ctr"/>
            <a:r>
              <a:rPr lang="en-US" dirty="0" smtClean="0"/>
              <a:t>Average lead time</a:t>
            </a:r>
            <a:endParaRPr lang="en-US" dirty="0"/>
          </a:p>
          <a:p>
            <a:pPr lvl="1" fontAlgn="ctr"/>
            <a:r>
              <a:rPr lang="en-US" dirty="0" smtClean="0"/>
              <a:t>Lead </a:t>
            </a:r>
            <a:r>
              <a:rPr lang="en-US" dirty="0"/>
              <a:t>time confidence level</a:t>
            </a:r>
          </a:p>
          <a:p>
            <a:pPr lvl="1" fontAlgn="ctr"/>
            <a:r>
              <a:rPr lang="en-US" dirty="0"/>
              <a:t>Input / Output</a:t>
            </a:r>
          </a:p>
          <a:p>
            <a:pPr lvl="1" fontAlgn="ctr"/>
            <a:r>
              <a:rPr lang="en-US" dirty="0"/>
              <a:t>Cumulative  Flow </a:t>
            </a:r>
            <a:r>
              <a:rPr lang="en-US" dirty="0" smtClean="0"/>
              <a:t>Diagram</a:t>
            </a:r>
          </a:p>
          <a:p>
            <a:pPr lvl="1" fontAlgn="ctr"/>
            <a:r>
              <a:rPr lang="en-US" dirty="0" smtClean="0"/>
              <a:t>Lead time analysis</a:t>
            </a:r>
          </a:p>
          <a:p>
            <a:pPr lvl="1" fontAlgn="ctr"/>
            <a:r>
              <a:rPr lang="en-US" dirty="0" smtClean="0"/>
              <a:t>Blocker analysis</a:t>
            </a:r>
          </a:p>
          <a:p>
            <a:pPr lvl="1"/>
            <a:endParaRPr lang="en-US" dirty="0"/>
          </a:p>
        </p:txBody>
      </p:sp>
      <p:sp>
        <p:nvSpPr>
          <p:cNvPr id="2" name="Title 1"/>
          <p:cNvSpPr>
            <a:spLocks noGrp="1"/>
          </p:cNvSpPr>
          <p:nvPr>
            <p:ph type="title"/>
          </p:nvPr>
        </p:nvSpPr>
        <p:spPr/>
        <p:txBody>
          <a:bodyPr>
            <a:normAutofit/>
          </a:bodyPr>
          <a:lstStyle/>
          <a:p>
            <a:pPr fontAlgn="ctr"/>
            <a:r>
              <a:rPr lang="en-US" dirty="0"/>
              <a:t>Implement Feedback </a:t>
            </a:r>
            <a:r>
              <a:rPr lang="en-US" dirty="0" smtClean="0"/>
              <a:t>Loops</a:t>
            </a:r>
            <a:endParaRPr lang="en-US" dirty="0"/>
          </a:p>
        </p:txBody>
      </p:sp>
    </p:spTree>
    <p:extLst>
      <p:ext uri="{BB962C8B-B14F-4D97-AF65-F5344CB8AC3E}">
        <p14:creationId xmlns:p14="http://schemas.microsoft.com/office/powerpoint/2010/main" val="4134044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EMIT Brand">
  <a:themeElements>
    <a:clrScheme name="Custom 7">
      <a:dk1>
        <a:srgbClr val="000000"/>
      </a:dk1>
      <a:lt1>
        <a:srgbClr val="FFFFFF"/>
      </a:lt1>
      <a:dk2>
        <a:srgbClr val="00AAE7"/>
      </a:dk2>
      <a:lt2>
        <a:srgbClr val="3A397B"/>
      </a:lt2>
      <a:accent1>
        <a:srgbClr val="0B66AE"/>
      </a:accent1>
      <a:accent2>
        <a:srgbClr val="002F6C"/>
      </a:accent2>
      <a:accent3>
        <a:srgbClr val="7A4183"/>
      </a:accent3>
      <a:accent4>
        <a:srgbClr val="B4D405"/>
      </a:accent4>
      <a:accent5>
        <a:srgbClr val="F2AC33"/>
      </a:accent5>
      <a:accent6>
        <a:srgbClr val="BBBFC0"/>
      </a:accent6>
      <a:hlink>
        <a:srgbClr val="0C479D"/>
      </a:hlink>
      <a:folHlink>
        <a:srgbClr val="BBBF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smtClean="0">
            <a:latin typeface="EMprint" panose="020B0503020204020204" pitchFamily="34" charset="0"/>
            <a:ea typeface="EMprint" panose="020B0503020204020204" pitchFamily="34" charset="0"/>
          </a:defRPr>
        </a:defPPr>
      </a:lstStyle>
    </a:txDef>
  </a:objectDefaults>
  <a:extraClrSchemeLst/>
  <a:extLst>
    <a:ext uri="{05A4C25C-085E-4340-85A3-A5531E510DB2}">
      <thm15:themeFamily xmlns:thm15="http://schemas.microsoft.com/office/thememl/2012/main" name="EMIT Brand" id="{8DF91D08-0A2E-4286-902E-AFBCB80AEE1C}" vid="{559155BE-9AA0-49D0-9E70-6CA30AFF7767}"/>
    </a:ext>
  </a:extLst>
</a:theme>
</file>

<file path=ppt/theme/theme2.xml><?xml version="1.0" encoding="utf-8"?>
<a:theme xmlns:a="http://schemas.openxmlformats.org/drawingml/2006/main" name="Evolve Theme">
  <a:themeElements>
    <a:clrScheme name="Custom 7">
      <a:dk1>
        <a:srgbClr val="000000"/>
      </a:dk1>
      <a:lt1>
        <a:srgbClr val="FFFFFF"/>
      </a:lt1>
      <a:dk2>
        <a:srgbClr val="00AAE7"/>
      </a:dk2>
      <a:lt2>
        <a:srgbClr val="3A397B"/>
      </a:lt2>
      <a:accent1>
        <a:srgbClr val="0B66AE"/>
      </a:accent1>
      <a:accent2>
        <a:srgbClr val="002F6C"/>
      </a:accent2>
      <a:accent3>
        <a:srgbClr val="7A4183"/>
      </a:accent3>
      <a:accent4>
        <a:srgbClr val="B4D405"/>
      </a:accent4>
      <a:accent5>
        <a:srgbClr val="F2AC33"/>
      </a:accent5>
      <a:accent6>
        <a:srgbClr val="BBBFC0"/>
      </a:accent6>
      <a:hlink>
        <a:srgbClr val="0C479D"/>
      </a:hlink>
      <a:folHlink>
        <a:srgbClr val="BBBFC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tx1">
                <a:lumMod val="75000"/>
                <a:lumOff val="25000"/>
              </a:schemeClr>
            </a:solidFill>
            <a:latin typeface="EMprint" panose="020B0503020204020204" pitchFamily="34" charset="0"/>
            <a:ea typeface="EMprint" panose="020B0503020204020204" pitchFamily="34" charset="0"/>
          </a:defRPr>
        </a:defPPr>
      </a:lstStyle>
    </a:txDef>
  </a:objectDefaults>
  <a:extraClrSchemeLst/>
  <a:extLst>
    <a:ext uri="{05A4C25C-085E-4340-85A3-A5531E510DB2}">
      <thm15:themeFamily xmlns:thm15="http://schemas.microsoft.com/office/thememl/2012/main" name="Evolve Theme" id="{CF21E410-F0DD-4F99-8DB7-1E41E835D558}" vid="{4B72F271-F967-4C77-BB23-B3825FE7B6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4BACA23BC1314D9D36B73A224B6DCB" ma:contentTypeVersion="0" ma:contentTypeDescription="Create a new document." ma:contentTypeScope="" ma:versionID="a81d7928a0eb15fcaf7badda63147b6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D5B9D2-E634-44A2-800E-D3250F48CDAC}">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e97a6ac1-e8b5-42bf-bf33-8e0e439537de"/>
    <ds:schemaRef ds:uri="http://www.w3.org/XML/1998/namespace"/>
  </ds:schemaRefs>
</ds:datastoreItem>
</file>

<file path=customXml/itemProps2.xml><?xml version="1.0" encoding="utf-8"?>
<ds:datastoreItem xmlns:ds="http://schemas.openxmlformats.org/officeDocument/2006/customXml" ds:itemID="{5AC76644-976B-4C42-A1BB-F95C53805D12}"/>
</file>

<file path=customXml/itemProps3.xml><?xml version="1.0" encoding="utf-8"?>
<ds:datastoreItem xmlns:ds="http://schemas.openxmlformats.org/officeDocument/2006/customXml" ds:itemID="{1379900D-F4F4-4DC2-A1C7-B1ECB5F655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15941</TotalTime>
  <Words>10644</Words>
  <Application>Microsoft Office PowerPoint</Application>
  <PresentationFormat>Widescreen</PresentationFormat>
  <Paragraphs>1825</Paragraphs>
  <Slides>134</Slides>
  <Notes>105</Notes>
  <HiddenSlides>29</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134</vt:i4>
      </vt:variant>
    </vt:vector>
  </HeadingPairs>
  <TitlesOfParts>
    <vt:vector size="150" baseType="lpstr">
      <vt:lpstr>ＭＳ Ｐゴシック</vt:lpstr>
      <vt:lpstr>Arial</vt:lpstr>
      <vt:lpstr>Calibri</vt:lpstr>
      <vt:lpstr>Calibri Light</vt:lpstr>
      <vt:lpstr>Cambria Math</vt:lpstr>
      <vt:lpstr>Cordia New</vt:lpstr>
      <vt:lpstr>EMprint</vt:lpstr>
      <vt:lpstr>EMprint Semibold</vt:lpstr>
      <vt:lpstr>EMprint W01 Regular</vt:lpstr>
      <vt:lpstr>EMprint W04 Bold</vt:lpstr>
      <vt:lpstr>Gill Sans</vt:lpstr>
      <vt:lpstr>Mobil</vt:lpstr>
      <vt:lpstr>MV Boli</vt:lpstr>
      <vt:lpstr>ヒラギノ角ゴ Pro W3</vt:lpstr>
      <vt:lpstr>EMIT Brand</vt:lpstr>
      <vt:lpstr>Evolve Theme</vt:lpstr>
      <vt:lpstr>Kanban Overview</vt:lpstr>
      <vt:lpstr>Logistics</vt:lpstr>
      <vt:lpstr>Tanes Jedsadawaranon (Tim)</vt:lpstr>
      <vt:lpstr>Revision History</vt:lpstr>
      <vt:lpstr>Revision History</vt:lpstr>
      <vt:lpstr>Expectation Setting</vt:lpstr>
      <vt:lpstr>Learning Objectives</vt:lpstr>
      <vt:lpstr>Kanban – David J. Anderson</vt:lpstr>
      <vt:lpstr>Why Kanban?</vt:lpstr>
      <vt:lpstr>The Goal: Sustainable Shortest Lead Time</vt:lpstr>
      <vt:lpstr>PowerPoint Presentation</vt:lpstr>
      <vt:lpstr>Common problems in teams</vt:lpstr>
      <vt:lpstr>Kanban Success Stories in EM</vt:lpstr>
      <vt:lpstr>PowerPoint Presentation</vt:lpstr>
      <vt:lpstr>PowerPoint Presentation</vt:lpstr>
      <vt:lpstr>PowerPoint Presentation</vt:lpstr>
      <vt:lpstr>PowerPoint Presentation</vt:lpstr>
      <vt:lpstr>What is Kanban?</vt:lpstr>
      <vt:lpstr>PowerPoint Presentation</vt:lpstr>
      <vt:lpstr>Kanban Board</vt:lpstr>
      <vt:lpstr>Kanban Board vs. Task Board</vt:lpstr>
      <vt:lpstr>Kanban Board vs. Kanban Framework</vt:lpstr>
      <vt:lpstr>PowerPoint Presentation</vt:lpstr>
      <vt:lpstr>Kanban Framework</vt:lpstr>
      <vt:lpstr>Kanban Framework – Key benefits</vt:lpstr>
      <vt:lpstr>Kanban Framework – Key benefits for projects</vt:lpstr>
      <vt:lpstr>Kanban Principles</vt:lpstr>
      <vt:lpstr>Kanban Principles</vt:lpstr>
      <vt:lpstr>Kanban Practices</vt:lpstr>
      <vt:lpstr>Kanban Practices</vt:lpstr>
      <vt:lpstr>Kanban Practices</vt:lpstr>
      <vt:lpstr>Visualize Workflow</vt:lpstr>
      <vt:lpstr>Team Types</vt:lpstr>
      <vt:lpstr>PowerPoint Presentation</vt:lpstr>
      <vt:lpstr>Visualize Workflow</vt:lpstr>
      <vt:lpstr>Visualize Workflow – Priority &amp; Blockers</vt:lpstr>
      <vt:lpstr>Visualize Workflow</vt:lpstr>
      <vt:lpstr>Example - TFS</vt:lpstr>
      <vt:lpstr>Critical Practices in a Kanban Team</vt:lpstr>
      <vt:lpstr>Common problems in teams</vt:lpstr>
      <vt:lpstr>Kanban Practices</vt:lpstr>
      <vt:lpstr>PowerPoint Presentation</vt:lpstr>
      <vt:lpstr>Efficiency</vt:lpstr>
      <vt:lpstr>Highway Efficiency</vt:lpstr>
      <vt:lpstr>Highway Efficiency – 100%</vt:lpstr>
      <vt:lpstr>Efficiency</vt:lpstr>
      <vt:lpstr>High WIP increases lead time</vt:lpstr>
      <vt:lpstr>High WIP reduces throughput</vt:lpstr>
      <vt:lpstr>Exercise:</vt:lpstr>
      <vt:lpstr>Multitasking quote</vt:lpstr>
      <vt:lpstr>Serial delivery vs. parallel delivery</vt:lpstr>
      <vt:lpstr>High WIP distracts us from improving ourselves</vt:lpstr>
      <vt:lpstr>Effects of high WIP</vt:lpstr>
      <vt:lpstr>WIP is a silent productivity killer</vt:lpstr>
      <vt:lpstr>PowerPoint Presentation</vt:lpstr>
      <vt:lpstr>Today situation</vt:lpstr>
      <vt:lpstr>PowerPoint Presentation</vt:lpstr>
      <vt:lpstr>PowerPoint Presentation</vt:lpstr>
      <vt:lpstr>Focus</vt:lpstr>
      <vt:lpstr>Ramp traffic light</vt:lpstr>
      <vt:lpstr>PowerPoint Presentation</vt:lpstr>
      <vt:lpstr>Pull approach</vt:lpstr>
      <vt:lpstr>Pull</vt:lpstr>
      <vt:lpstr>PowerPoint Presentation</vt:lpstr>
      <vt:lpstr>Starbucks example</vt:lpstr>
      <vt:lpstr>PowerPoint Presentation</vt:lpstr>
      <vt:lpstr>Limit work in progress – Doing &amp; Done</vt:lpstr>
      <vt:lpstr>Limit work in progress – Doing &amp; Done</vt:lpstr>
      <vt:lpstr>Limit work in progress</vt:lpstr>
      <vt:lpstr>Critical Practices in a Kanban Team</vt:lpstr>
      <vt:lpstr>Common problems in teams</vt:lpstr>
      <vt:lpstr>Burger production</vt:lpstr>
      <vt:lpstr>Burger production</vt:lpstr>
      <vt:lpstr>Burger production - Push</vt:lpstr>
      <vt:lpstr>Burger production - Pull</vt:lpstr>
      <vt:lpstr>Kanban Practices</vt:lpstr>
      <vt:lpstr>Manage flow</vt:lpstr>
      <vt:lpstr>Little’s Law</vt:lpstr>
      <vt:lpstr>Manage flow</vt:lpstr>
      <vt:lpstr>Manage flow</vt:lpstr>
      <vt:lpstr>Different type of work</vt:lpstr>
      <vt:lpstr>Class of Service - Example</vt:lpstr>
      <vt:lpstr>Manage flow</vt:lpstr>
      <vt:lpstr>Collaboration</vt:lpstr>
      <vt:lpstr>Collaboration for Projects (today)</vt:lpstr>
      <vt:lpstr>Critical Practices in a Kanban Team</vt:lpstr>
      <vt:lpstr>Common problems in teams</vt:lpstr>
      <vt:lpstr>Kanban Practices</vt:lpstr>
      <vt:lpstr>What needs to be explicit</vt:lpstr>
      <vt:lpstr>Example – Definition of Done</vt:lpstr>
      <vt:lpstr>Kanban – Roles &amp; Responsibilities</vt:lpstr>
      <vt:lpstr>Make policies explicit</vt:lpstr>
      <vt:lpstr>Make policies explicit - projects</vt:lpstr>
      <vt:lpstr>Kanban – Roles &amp; Responsibilities projects</vt:lpstr>
      <vt:lpstr>Kanban Practices</vt:lpstr>
      <vt:lpstr>Implement Feedback Loop</vt:lpstr>
      <vt:lpstr>PowerPoint Presentation</vt:lpstr>
      <vt:lpstr>What we want to measure</vt:lpstr>
      <vt:lpstr>Implement Feedback Loops</vt:lpstr>
      <vt:lpstr>Implement Feedback Loops </vt:lpstr>
      <vt:lpstr>Average Cycle Time / Lead Time</vt:lpstr>
      <vt:lpstr>Average Lead Time</vt:lpstr>
      <vt:lpstr>Lead Time Confidence Level</vt:lpstr>
      <vt:lpstr>Input / Output</vt:lpstr>
      <vt:lpstr>Input / Output</vt:lpstr>
      <vt:lpstr>Cumulative Flow Diagram (CFD)</vt:lpstr>
      <vt:lpstr>Lead Time Analysis</vt:lpstr>
      <vt:lpstr>Lead Time Analysis – Drill down</vt:lpstr>
      <vt:lpstr>Blocker Analysis</vt:lpstr>
      <vt:lpstr>Blocker Analysis</vt:lpstr>
      <vt:lpstr>Velocity in projects</vt:lpstr>
      <vt:lpstr>Forecasting</vt:lpstr>
      <vt:lpstr>Ongoing Forecasting</vt:lpstr>
      <vt:lpstr>Ongoing Forecasting</vt:lpstr>
      <vt:lpstr>Release Burnup</vt:lpstr>
      <vt:lpstr>Kanban Practices</vt:lpstr>
      <vt:lpstr>Improve Collaboratively Explore Experimentally</vt:lpstr>
      <vt:lpstr>Improve Collaboratively Explore Experimentally</vt:lpstr>
      <vt:lpstr>PowerPoint Presentation</vt:lpstr>
      <vt:lpstr>Retrospective</vt:lpstr>
      <vt:lpstr>Retrospective</vt:lpstr>
      <vt:lpstr>Continuous Improvement in Kanban - PDSA</vt:lpstr>
      <vt:lpstr>Demos</vt:lpstr>
      <vt:lpstr>Critical Practices in a Kanban Team</vt:lpstr>
      <vt:lpstr>Summary</vt:lpstr>
      <vt:lpstr>Common problems in teams</vt:lpstr>
      <vt:lpstr>PowerPoint Presentation</vt:lpstr>
      <vt:lpstr>Kanban Evolution</vt:lpstr>
      <vt:lpstr>Kanban Practices</vt:lpstr>
      <vt:lpstr>Summary – Kanban Practices</vt:lpstr>
      <vt:lpstr>Summary – Kanban Practices</vt:lpstr>
      <vt:lpstr>PowerPoint Presentation</vt:lpstr>
      <vt:lpstr>PowerPoint Presentation</vt:lpstr>
      <vt:lpstr>Which one are you?</vt:lpstr>
    </vt:vector>
  </TitlesOfParts>
  <Company>ExxonMobil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331 - Kanban Overview - 2017 Q2</dc:title>
  <dc:creator>Jedsadawaranon, Tanes</dc:creator>
  <cp:keywords/>
  <cp:lastModifiedBy>Jedsadawaranon, Tanes (Tim)</cp:lastModifiedBy>
  <cp:revision>380</cp:revision>
  <dcterms:created xsi:type="dcterms:W3CDTF">2015-05-01T21:25:52Z</dcterms:created>
  <dcterms:modified xsi:type="dcterms:W3CDTF">2017-06-14T20:47:05Z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0x010100664BACA23BC1314D9D36B73A224B6DCB</vt:lpwstr>
  </property>
</Properties>
</file>